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58"/>
  </p:notesMasterIdLst>
  <p:sldIdLst>
    <p:sldId id="310" r:id="rId4"/>
    <p:sldId id="305" r:id="rId5"/>
    <p:sldId id="311" r:id="rId6"/>
    <p:sldId id="312" r:id="rId7"/>
    <p:sldId id="257" r:id="rId8"/>
    <p:sldId id="259" r:id="rId9"/>
    <p:sldId id="330" r:id="rId10"/>
    <p:sldId id="258" r:id="rId11"/>
    <p:sldId id="260" r:id="rId12"/>
    <p:sldId id="343" r:id="rId13"/>
    <p:sldId id="344" r:id="rId14"/>
    <p:sldId id="345" r:id="rId15"/>
    <p:sldId id="270" r:id="rId16"/>
    <p:sldId id="271" r:id="rId17"/>
    <p:sldId id="272" r:id="rId18"/>
    <p:sldId id="313" r:id="rId19"/>
    <p:sldId id="314" r:id="rId20"/>
    <p:sldId id="315" r:id="rId21"/>
    <p:sldId id="331" r:id="rId22"/>
    <p:sldId id="316" r:id="rId23"/>
    <p:sldId id="338" r:id="rId24"/>
    <p:sldId id="317" r:id="rId25"/>
    <p:sldId id="318" r:id="rId26"/>
    <p:sldId id="332" r:id="rId27"/>
    <p:sldId id="339" r:id="rId28"/>
    <p:sldId id="273" r:id="rId29"/>
    <p:sldId id="274" r:id="rId30"/>
    <p:sldId id="297" r:id="rId31"/>
    <p:sldId id="275" r:id="rId32"/>
    <p:sldId id="276" r:id="rId33"/>
    <p:sldId id="333" r:id="rId34"/>
    <p:sldId id="277" r:id="rId35"/>
    <p:sldId id="329" r:id="rId36"/>
    <p:sldId id="340" r:id="rId37"/>
    <p:sldId id="341" r:id="rId38"/>
    <p:sldId id="261" r:id="rId39"/>
    <p:sldId id="342" r:id="rId40"/>
    <p:sldId id="346" r:id="rId41"/>
    <p:sldId id="262" r:id="rId42"/>
    <p:sldId id="334" r:id="rId43"/>
    <p:sldId id="263" r:id="rId44"/>
    <p:sldId id="348" r:id="rId45"/>
    <p:sldId id="264" r:id="rId46"/>
    <p:sldId id="349" r:id="rId47"/>
    <p:sldId id="265" r:id="rId48"/>
    <p:sldId id="350" r:id="rId49"/>
    <p:sldId id="351" r:id="rId50"/>
    <p:sldId id="266" r:id="rId51"/>
    <p:sldId id="267" r:id="rId52"/>
    <p:sldId id="268" r:id="rId53"/>
    <p:sldId id="269" r:id="rId54"/>
    <p:sldId id="336" r:id="rId55"/>
    <p:sldId id="337" r:id="rId56"/>
    <p:sldId id="30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80218" autoAdjust="0"/>
  </p:normalViewPr>
  <p:slideViewPr>
    <p:cSldViewPr>
      <p:cViewPr>
        <p:scale>
          <a:sx n="50" d="100"/>
          <a:sy n="50" d="100"/>
        </p:scale>
        <p:origin x="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E6375-5C87-4420-9471-E27DA77BCB74}" type="datetimeFigureOut">
              <a:rPr lang="en-US" smtClean="0"/>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91E6E-BDE8-4367-88F4-066917F6B069}" type="slidenum">
              <a:rPr lang="en-US" smtClean="0"/>
              <a:pPr/>
              <a:t>‹#›</a:t>
            </a:fld>
            <a:endParaRPr lang="en-US"/>
          </a:p>
        </p:txBody>
      </p:sp>
    </p:spTree>
    <p:extLst>
      <p:ext uri="{BB962C8B-B14F-4D97-AF65-F5344CB8AC3E}">
        <p14:creationId xmlns:p14="http://schemas.microsoft.com/office/powerpoint/2010/main" val="31669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shonline.com/Articles/2006/07/Carbon-Dioxide-measures_up-as-a-Real-Hazard.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The fourth module is this one, </a:t>
            </a:r>
            <a:r>
              <a:rPr lang="en-US" sz="1200" b="1" u="sng" dirty="0" smtClean="0">
                <a:solidFill>
                  <a:srgbClr val="000000"/>
                </a:solidFill>
                <a:effectLst/>
                <a:latin typeface="+mn-lt"/>
                <a:ea typeface="Times New Roman"/>
              </a:rPr>
              <a:t>Overview of CO</a:t>
            </a:r>
            <a:r>
              <a:rPr lang="en-US" sz="1200" b="1" u="sng" baseline="-25000" dirty="0" smtClean="0">
                <a:solidFill>
                  <a:srgbClr val="000000"/>
                </a:solidFill>
                <a:effectLst/>
                <a:latin typeface="+mn-lt"/>
                <a:ea typeface="Times New Roman"/>
              </a:rPr>
              <a:t>2</a:t>
            </a:r>
            <a:r>
              <a:rPr lang="en-US" sz="1200" b="1" u="sng" dirty="0" smtClean="0">
                <a:solidFill>
                  <a:srgbClr val="000000"/>
                </a:solidFill>
                <a:effectLst/>
                <a:latin typeface="+mn-lt"/>
                <a:ea typeface="Times New Roman"/>
              </a:rPr>
              <a:t> Monitoring Instruments and Ventilation Techniques.</a:t>
            </a:r>
            <a:endParaRPr lang="en-US" sz="1100" dirty="0" smtClean="0">
              <a:solidFill>
                <a:srgbClr val="000000"/>
              </a:solidFill>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100" dirty="0" smtClean="0">
              <a:solidFill>
                <a:srgbClr val="000000"/>
              </a:solidFill>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3</a:t>
            </a:fld>
            <a:endParaRPr lang="en-US"/>
          </a:p>
        </p:txBody>
      </p:sp>
    </p:spTree>
    <p:extLst>
      <p:ext uri="{BB962C8B-B14F-4D97-AF65-F5344CB8AC3E}">
        <p14:creationId xmlns:p14="http://schemas.microsoft.com/office/powerpoint/2010/main" val="117250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The equipment we will discuss, including stationary, multi-gas, and single sensor monitors, all give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concentrations immediately.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Electronic monitors are the fastest, the most reliable and the most accurate of all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monitoring equipment.   These include: </a:t>
            </a:r>
            <a:endParaRPr lang="en-US" sz="1200" dirty="0" smtClean="0">
              <a:effectLst/>
              <a:latin typeface="Times New Roman"/>
              <a:ea typeface="Times New Roman"/>
            </a:endParaRPr>
          </a:p>
          <a:p>
            <a:pPr marL="342900" marR="0" lvl="0" indent="-342900">
              <a:spcBef>
                <a:spcPts val="0"/>
              </a:spcBef>
              <a:spcAft>
                <a:spcPts val="0"/>
              </a:spcAft>
              <a:buFont typeface="Symbol"/>
              <a:buChar char=""/>
            </a:pPr>
            <a:r>
              <a:rPr lang="en-US" sz="1200" b="1" dirty="0" smtClean="0">
                <a:solidFill>
                  <a:srgbClr val="000000"/>
                </a:solidFill>
                <a:effectLst/>
                <a:latin typeface="+mn-lt"/>
                <a:ea typeface="Times New Roman"/>
              </a:rPr>
              <a:t>Single-gas, stationary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monitors that can give an audible alarm, flashing lights and also be tied into a computer remotely to inform personnel when an area of the facility exceeds a pre-set threshold level of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342900" marR="0" lvl="0" indent="-342900">
              <a:spcBef>
                <a:spcPts val="0"/>
              </a:spcBef>
              <a:spcAft>
                <a:spcPts val="0"/>
              </a:spcAft>
              <a:buFont typeface="Symbol"/>
              <a:buChar char=""/>
            </a:pPr>
            <a:r>
              <a:rPr lang="en-US" sz="1200" b="1" dirty="0" smtClean="0">
                <a:solidFill>
                  <a:srgbClr val="000000"/>
                </a:solidFill>
                <a:effectLst/>
                <a:latin typeface="+mn-lt"/>
                <a:ea typeface="Times New Roman"/>
              </a:rPr>
              <a:t>Portable multi-gas monitors that are excellent for confined space entry, plant surveys, and other uses, and </a:t>
            </a:r>
            <a:endParaRPr lang="en-US" sz="1200" dirty="0" smtClean="0">
              <a:effectLst/>
              <a:latin typeface="Times New Roman"/>
              <a:ea typeface="Times New Roman"/>
            </a:endParaRPr>
          </a:p>
          <a:p>
            <a:pPr marL="342900" marR="0" lvl="0" indent="-342900">
              <a:spcBef>
                <a:spcPts val="0"/>
              </a:spcBef>
              <a:spcAft>
                <a:spcPts val="0"/>
              </a:spcAft>
              <a:buFont typeface="Symbol"/>
              <a:buChar char=""/>
            </a:pPr>
            <a:r>
              <a:rPr lang="en-US" sz="1200" b="1" dirty="0" smtClean="0">
                <a:solidFill>
                  <a:srgbClr val="000000"/>
                </a:solidFill>
                <a:effectLst/>
                <a:latin typeface="+mn-lt"/>
                <a:ea typeface="Times New Roman"/>
              </a:rPr>
              <a:t>Portable, single-gas monitors that can be worn or hand held.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100" dirty="0" smtClean="0">
              <a:solidFill>
                <a:srgbClr val="000000"/>
              </a:solidFill>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Remember that the best electronic sensors use NDIR technology – which give the most accurate readings, are rugged, and maintain calibration well. </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FF91E6E-BDE8-4367-88F4-066917F6B069}" type="slidenum">
              <a:rPr lang="en-US" smtClean="0"/>
              <a:pPr/>
              <a:t>12</a:t>
            </a:fld>
            <a:endParaRPr lang="en-US"/>
          </a:p>
        </p:txBody>
      </p:sp>
    </p:spTree>
    <p:extLst>
      <p:ext uri="{BB962C8B-B14F-4D97-AF65-F5344CB8AC3E}">
        <p14:creationId xmlns:p14="http://schemas.microsoft.com/office/powerpoint/2010/main" val="161583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NDIR stands for “non-dispersive infrared” sensors. </a:t>
            </a:r>
            <a:r>
              <a:rPr lang="en-US" sz="1100" b="1" dirty="0" smtClean="0">
                <a:effectLst/>
                <a:latin typeface="+mn-lt"/>
                <a:ea typeface="Times New Roman"/>
              </a:rPr>
              <a:t> </a:t>
            </a:r>
            <a:r>
              <a:rPr lang="en-US" sz="1200" b="1" kern="1200" dirty="0" smtClean="0">
                <a:solidFill>
                  <a:srgbClr val="000000"/>
                </a:solidFill>
                <a:effectLst/>
                <a:latin typeface="+mn-lt"/>
                <a:ea typeface="Times New Roman"/>
                <a:cs typeface="Times New Roman"/>
              </a:rPr>
              <a:t>Using electronic monitors is critical to effectively assessing worker exposure. </a:t>
            </a:r>
            <a:endParaRPr lang="en-US" sz="1200" dirty="0" smtClean="0">
              <a:effectLst/>
              <a:latin typeface="Times New Roman"/>
              <a:ea typeface="Times New Roman"/>
            </a:endParaRPr>
          </a:p>
          <a:p>
            <a:pPr marL="457200" marR="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This picture shows a stationary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monitor.  It can send readings back to a control room computer, and when the set point is exceeded, it can activate alarms, flashing lights, and start up a fan to ventilate the area.</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Slide 14: NDIR Sensor Main Components</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NDIR sensors have 3 main components:</a:t>
            </a:r>
            <a:endParaRPr lang="en-US" sz="1200" dirty="0" smtClean="0">
              <a:effectLst/>
              <a:latin typeface="Times New Roman"/>
              <a:ea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An Infrared source (lamp),</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A sample chamber or light tube, and a</a:t>
            </a:r>
            <a:endParaRPr lang="en-US" sz="1200" dirty="0" smtClean="0">
              <a:effectLst/>
              <a:latin typeface="Times New Roman"/>
              <a:ea typeface="Times New Roman"/>
              <a:cs typeface="Times New Roman"/>
            </a:endParaRPr>
          </a:p>
          <a:p>
            <a:r>
              <a:rPr lang="en-US" sz="1200" b="1" dirty="0" smtClean="0">
                <a:effectLst/>
                <a:latin typeface="+mn-lt"/>
                <a:ea typeface="Times New Roman"/>
                <a:cs typeface="Times New Roman"/>
              </a:rPr>
              <a:t>Light filter with an infrared detector</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13</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Slide 14: NDIR Sensor Main Components</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NDIR sensors have 3 main components:</a:t>
            </a:r>
            <a:endParaRPr lang="en-US" sz="1200" dirty="0" smtClean="0">
              <a:effectLst/>
              <a:latin typeface="Times New Roman"/>
              <a:ea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An Infrared source (lamp),</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A sample chamber or light tube, and a</a:t>
            </a:r>
            <a:endParaRPr lang="en-US" sz="1200" dirty="0" smtClean="0">
              <a:effectLst/>
              <a:latin typeface="Times New Roman"/>
              <a:ea typeface="Times New Roman"/>
              <a:cs typeface="Times New Roman"/>
            </a:endParaRPr>
          </a:p>
          <a:p>
            <a:r>
              <a:rPr lang="en-US" sz="1200" b="1" dirty="0" smtClean="0">
                <a:effectLst/>
                <a:latin typeface="+mn-lt"/>
                <a:ea typeface="Times New Roman"/>
                <a:cs typeface="Times New Roman"/>
              </a:rPr>
              <a:t>Light filter with an infrared detector</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14</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effectLst/>
                <a:latin typeface="+mn-lt"/>
                <a:ea typeface="Times New Roman"/>
              </a:rPr>
              <a:t>The NDIR sensors measure CO</a:t>
            </a:r>
            <a:r>
              <a:rPr lang="en-US" sz="1200" b="1" baseline="-25000" dirty="0" smtClean="0">
                <a:effectLst/>
                <a:latin typeface="+mn-lt"/>
                <a:ea typeface="Times New Roman"/>
              </a:rPr>
              <a:t>2</a:t>
            </a:r>
            <a:r>
              <a:rPr lang="en-US" sz="1200" b="1" dirty="0" smtClean="0">
                <a:effectLst/>
                <a:latin typeface="+mn-lt"/>
                <a:ea typeface="Times New Roman"/>
              </a:rPr>
              <a:t> as a function of the absorbance of infrared light at a specified wavelength</a:t>
            </a:r>
            <a:endParaRPr lang="en-US" sz="1200" dirty="0" smtClean="0">
              <a:effectLst/>
              <a:latin typeface="Times New Roman"/>
              <a:ea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IR (infrared) light is directed through the sample chamber towards the detector</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It functions in parallel with another chamber with an enclosed reference gas</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 The gas in the sample chamber causes absorption of specific wavelengths according to the Beer–Lambert law</a:t>
            </a:r>
            <a:endParaRPr lang="en-US" sz="1200" dirty="0" smtClean="0">
              <a:effectLst/>
              <a:latin typeface="Times New Roman"/>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15</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effectLst/>
                <a:latin typeface="+mn-lt"/>
                <a:ea typeface="Times New Roman"/>
              </a:rPr>
              <a:t>The attenuation of these wavelengths is measured by the detector to determine the CO</a:t>
            </a:r>
            <a:r>
              <a:rPr lang="en-US" sz="1200" b="1" baseline="-25000" dirty="0" smtClean="0">
                <a:effectLst/>
                <a:latin typeface="+mn-lt"/>
                <a:ea typeface="Times New Roman"/>
              </a:rPr>
              <a:t>2</a:t>
            </a:r>
            <a:r>
              <a:rPr lang="en-US" sz="1200" b="1" dirty="0" smtClean="0">
                <a:effectLst/>
                <a:latin typeface="+mn-lt"/>
                <a:ea typeface="Times New Roman"/>
              </a:rPr>
              <a:t> gas concentration</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The detector has an optical filter in front that eliminates all light except the wavelength CO</a:t>
            </a:r>
            <a:r>
              <a:rPr lang="en-US" sz="1200" b="1" baseline="-25000" dirty="0" smtClean="0">
                <a:effectLst/>
                <a:latin typeface="+mn-lt"/>
                <a:ea typeface="Times New Roman"/>
              </a:rPr>
              <a:t>2</a:t>
            </a:r>
            <a:r>
              <a:rPr lang="en-US" sz="1200" b="1" dirty="0" smtClean="0">
                <a:effectLst/>
                <a:latin typeface="+mn-lt"/>
                <a:ea typeface="Times New Roman"/>
              </a:rPr>
              <a:t> gas molecules can absorb</a:t>
            </a:r>
            <a:endParaRPr lang="en-US" sz="1200" dirty="0" smtClean="0">
              <a:effectLst/>
              <a:latin typeface="Times New Roman"/>
              <a:ea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The more CO</a:t>
            </a:r>
            <a:r>
              <a:rPr lang="en-US" sz="1200" b="1" baseline="-25000" dirty="0" smtClean="0">
                <a:effectLst/>
                <a:latin typeface="+mn-lt"/>
                <a:ea typeface="Times New Roman"/>
                <a:cs typeface="Times New Roman"/>
              </a:rPr>
              <a:t>2</a:t>
            </a:r>
            <a:r>
              <a:rPr lang="en-US" sz="1200" b="1" dirty="0" smtClean="0">
                <a:effectLst/>
                <a:latin typeface="+mn-lt"/>
                <a:ea typeface="Times New Roman"/>
                <a:cs typeface="Times New Roman"/>
              </a:rPr>
              <a:t> present, the higher the reading </a:t>
            </a:r>
            <a:endParaRPr lang="en-US" sz="1200" dirty="0" smtClean="0">
              <a:effectLst/>
              <a:latin typeface="Times New Roman"/>
              <a:ea typeface="Times New Roman"/>
              <a:cs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solidFill>
                  <a:srgbClr val="FF0000"/>
                </a:solidFill>
                <a:effectLst/>
                <a:latin typeface="+mn-lt"/>
                <a:ea typeface="Times New Roman"/>
              </a:rPr>
              <a:t>OPTIONAL: Theory of Operation NDIR Sensors</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According to Robert Henderson, MBA, President of GFG Instrumentation, Inc., Ann Arbor, MI., a recognized technical expert in direct-reading monitoring equipment, this is the theory of how these sensors work:</a:t>
            </a:r>
            <a:endParaRPr lang="en-US" sz="1200" dirty="0" smtClean="0">
              <a:effectLst/>
              <a:latin typeface="Times New Roman"/>
              <a:ea typeface="Times New Roman"/>
            </a:endParaRPr>
          </a:p>
          <a:p>
            <a:pPr marL="457200" marR="160020">
              <a:spcBef>
                <a:spcPts val="0"/>
              </a:spcBef>
              <a:spcAft>
                <a:spcPts val="0"/>
              </a:spcAft>
            </a:pPr>
            <a:r>
              <a:rPr lang="en-US" sz="1200"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The most widely used technique for real-time measurement of carbon dioxide is by means of non-dispersive infrared (NDIR) sensors that measure CO</a:t>
            </a:r>
            <a:r>
              <a:rPr lang="en-US" sz="1200" baseline="-25000" dirty="0" smtClean="0">
                <a:solidFill>
                  <a:srgbClr val="FF0000"/>
                </a:solidFill>
                <a:effectLst/>
                <a:latin typeface="+mn-lt"/>
                <a:ea typeface="Times New Roman"/>
              </a:rPr>
              <a:t>2</a:t>
            </a:r>
            <a:r>
              <a:rPr lang="en-US" sz="1200" dirty="0" smtClean="0">
                <a:solidFill>
                  <a:srgbClr val="FF0000"/>
                </a:solidFill>
                <a:effectLst/>
                <a:latin typeface="+mn-lt"/>
                <a:ea typeface="Times New Roman"/>
              </a:rPr>
              <a:t> as a function of the absorbance of infrared light at a specified wavelength.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Molecules can be conceptualized as balls (atoms) held together by flexible springs (bonds) that can vibrate (stretch, bend, or rotate) in three dimensions.  Each molecule has certain fixed modes in which this vibratory motion can occur.  Vibrational modes are dictated by the nature of the specific bonds that hold the molecule together.  The larger the molecule, the greater the number of modes of movement.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Each mode represents vibrational motion at a specific frequency.  The modes are always the same for a specific molecule.  Chemical bonds absorb infrared radiation.  The bond continues to vibrate at the same frequency but with greater amplitude after the transfer of energy.  For infrared energy to be absorbed (that is, for vibrational energy to be transferred to the molecule), the frequency must match the frequency of the mode of vibration.</a:t>
            </a:r>
            <a:endParaRPr lang="en-US" sz="1200" dirty="0" smtClean="0">
              <a:effectLst/>
              <a:latin typeface="Times New Roman"/>
              <a:ea typeface="Times New Roman"/>
            </a:endParaRPr>
          </a:p>
          <a:p>
            <a:pPr marL="457200" marR="160020">
              <a:spcBef>
                <a:spcPts val="0"/>
              </a:spcBef>
              <a:spcAft>
                <a:spcPts val="0"/>
              </a:spcAft>
            </a:pPr>
            <a:r>
              <a:rPr lang="en-US" sz="1200"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i="1" dirty="0" smtClean="0">
                <a:solidFill>
                  <a:srgbClr val="FF0000"/>
                </a:solidFill>
                <a:effectLst/>
                <a:latin typeface="+mn-lt"/>
                <a:ea typeface="Times New Roman"/>
              </a:rPr>
              <a:t>Specific molecules absorb infrared radiation at precise wavelengths.  </a:t>
            </a:r>
            <a:r>
              <a:rPr lang="en-US" sz="1200" dirty="0" smtClean="0">
                <a:solidFill>
                  <a:srgbClr val="FF0000"/>
                </a:solidFill>
                <a:effectLst/>
                <a:latin typeface="+mn-lt"/>
                <a:ea typeface="Times New Roman"/>
              </a:rPr>
              <a:t>When infrared radiation passes through a sensing chamber containing a specific contaminant, only those wavelengths that match one of the vibration modes are absorbed.  The rest of the light is transmitted through the chamber without hindrance.  The presence of a particular chemical group within a molecule thus gives rise to characteristic absorption bands.  Because most chemical compounds absorb at a number of different frequencies, IR absorbance can provide a “fingerprint” for use in identification of unknown contaminants.  </a:t>
            </a:r>
            <a:endParaRPr lang="en-US" sz="1200" dirty="0" smtClean="0">
              <a:effectLst/>
              <a:latin typeface="Times New Roman"/>
              <a:ea typeface="Times New Roman"/>
            </a:endParaRPr>
          </a:p>
          <a:p>
            <a:pPr marL="457200" marR="160020">
              <a:spcBef>
                <a:spcPts val="0"/>
              </a:spcBef>
              <a:spcAft>
                <a:spcPts val="0"/>
              </a:spcAft>
            </a:pPr>
            <a:r>
              <a:rPr lang="en-US" sz="1200"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Alternatively, for some molecules it may be possible to find an absorbance peak at a specific wavelength that is not shared by other molecules likely to be present.  In this case, absorbance at a particular wavelength can be used to provide substance-specific measurement for a specific molecule.  Carbon dioxide has such an absorbance peak at a wavelength of 4.26 microns (µm).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Absorbance of infrared light at this wavelength is proportional to the concentration of CO</a:t>
            </a:r>
            <a:r>
              <a:rPr lang="en-US" sz="1200" baseline="-25000" dirty="0" smtClean="0">
                <a:solidFill>
                  <a:srgbClr val="FF0000"/>
                </a:solidFill>
                <a:effectLst/>
                <a:latin typeface="+mn-lt"/>
                <a:ea typeface="Times New Roman"/>
              </a:rPr>
              <a:t>2 </a:t>
            </a:r>
            <a:r>
              <a:rPr lang="en-US" sz="1200" dirty="0" smtClean="0">
                <a:solidFill>
                  <a:srgbClr val="FF0000"/>
                </a:solidFill>
                <a:effectLst/>
                <a:latin typeface="+mn-lt"/>
                <a:ea typeface="Times New Roman"/>
              </a:rPr>
              <a:t>present in the sensor’s sensing chamber.  The absorbance is not linear per concentration unit but is mathematically predictable and easily calculated by microprocessor-equipped portable gas detectors.</a:t>
            </a:r>
            <a:endParaRPr lang="en-US" sz="1200" dirty="0" smtClean="0">
              <a:effectLst/>
              <a:latin typeface="Times New Roman"/>
              <a:ea typeface="Times New Roman"/>
            </a:endParaRPr>
          </a:p>
          <a:p>
            <a:pPr marL="457200" marR="160020">
              <a:spcBef>
                <a:spcPts val="0"/>
              </a:spcBef>
              <a:spcAft>
                <a:spcPts val="0"/>
              </a:spcAft>
            </a:pPr>
            <a:r>
              <a:rPr lang="en-US" sz="1200" b="1"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solidFill>
                  <a:srgbClr val="FF0000"/>
                </a:solidFill>
                <a:effectLst/>
                <a:latin typeface="+mn-lt"/>
                <a:ea typeface="Times New Roman"/>
              </a:rPr>
              <a:t>How the Electronic CO</a:t>
            </a:r>
            <a:r>
              <a:rPr lang="en-US" sz="1200" b="1" baseline="-25000" dirty="0" smtClean="0">
                <a:solidFill>
                  <a:srgbClr val="FF0000"/>
                </a:solidFill>
                <a:effectLst/>
                <a:latin typeface="+mn-lt"/>
                <a:ea typeface="Times New Roman"/>
              </a:rPr>
              <a:t>2</a:t>
            </a:r>
            <a:r>
              <a:rPr lang="en-US" sz="1200" dirty="0" smtClean="0">
                <a:solidFill>
                  <a:srgbClr val="FF0000"/>
                </a:solidFill>
                <a:effectLst/>
                <a:latin typeface="+mn-lt"/>
                <a:ea typeface="Times New Roman"/>
              </a:rPr>
              <a:t> </a:t>
            </a:r>
            <a:r>
              <a:rPr lang="en-US" sz="1200" b="1" dirty="0" smtClean="0">
                <a:solidFill>
                  <a:srgbClr val="FF0000"/>
                </a:solidFill>
                <a:effectLst/>
                <a:latin typeface="+mn-lt"/>
                <a:ea typeface="Times New Roman"/>
              </a:rPr>
              <a:t>Sensor Works</a:t>
            </a:r>
            <a:endParaRPr lang="en-US" sz="1200" dirty="0" smtClean="0">
              <a:effectLst/>
              <a:latin typeface="Times New Roman"/>
              <a:ea typeface="Times New Roman"/>
            </a:endParaRPr>
          </a:p>
          <a:p>
            <a:pPr marL="0" marR="160020">
              <a:spcBef>
                <a:spcPts val="0"/>
              </a:spcBef>
              <a:spcAft>
                <a:spcPts val="0"/>
              </a:spcAft>
            </a:pPr>
            <a:r>
              <a:rPr lang="en-US" sz="1200" b="1"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Miniaturized NDIR CO</a:t>
            </a:r>
            <a:r>
              <a:rPr lang="en-US" sz="1200" baseline="-25000" dirty="0" smtClean="0">
                <a:solidFill>
                  <a:srgbClr val="FF0000"/>
                </a:solidFill>
                <a:effectLst/>
                <a:latin typeface="+mn-lt"/>
                <a:ea typeface="Times New Roman"/>
              </a:rPr>
              <a:t>2</a:t>
            </a:r>
            <a:r>
              <a:rPr lang="en-US" sz="1200" dirty="0" smtClean="0">
                <a:solidFill>
                  <a:srgbClr val="FF0000"/>
                </a:solidFill>
                <a:effectLst/>
                <a:latin typeface="+mn-lt"/>
                <a:ea typeface="Times New Roman"/>
              </a:rPr>
              <a:t> sensors include an infrared light source (typically a tungsten filament lamp) capable of emitting light in the desired wavelengths.  Optical filters are used to limit the light transmitted through the sensing chamber to a narrow range of wavelengths.  Most NDIR CO</a:t>
            </a:r>
            <a:r>
              <a:rPr lang="en-US" sz="1200" baseline="-25000" dirty="0" smtClean="0">
                <a:solidFill>
                  <a:srgbClr val="FF0000"/>
                </a:solidFill>
                <a:effectLst/>
                <a:latin typeface="+mn-lt"/>
                <a:ea typeface="Times New Roman"/>
              </a:rPr>
              <a:t>2</a:t>
            </a:r>
            <a:r>
              <a:rPr lang="en-US" sz="1200" dirty="0" smtClean="0">
                <a:solidFill>
                  <a:srgbClr val="FF0000"/>
                </a:solidFill>
                <a:effectLst/>
                <a:latin typeface="+mn-lt"/>
                <a:ea typeface="Times New Roman"/>
              </a:rPr>
              <a:t> sensors are dual detector systems that provide both a reference and an active signal.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Pyroelectric detectors capable of measuring absorbance at the specific wavelengths of interest are used to provide the measurement and reference signals.  The active detector in a CO</a:t>
            </a:r>
            <a:r>
              <a:rPr lang="en-US" sz="1200" baseline="-25000" dirty="0" smtClean="0">
                <a:solidFill>
                  <a:srgbClr val="FF0000"/>
                </a:solidFill>
                <a:effectLst/>
                <a:latin typeface="+mn-lt"/>
                <a:ea typeface="Times New Roman"/>
              </a:rPr>
              <a:t>2</a:t>
            </a:r>
            <a:r>
              <a:rPr lang="en-US" sz="1200" dirty="0" smtClean="0">
                <a:solidFill>
                  <a:srgbClr val="FF0000"/>
                </a:solidFill>
                <a:effectLst/>
                <a:latin typeface="+mn-lt"/>
                <a:ea typeface="Times New Roman"/>
              </a:rPr>
              <a:t> sensor measures the amount of light in the 4.26 microns (µm) range that reaches the detector after passing through the sensing chamber.  The reference detector measures the amount of light at another wavelength (or range of wavelengths) where there is no absorbance for the gas of interest.  The greater the concentration of CO</a:t>
            </a:r>
            <a:r>
              <a:rPr lang="en-US" sz="1200" baseline="-25000" dirty="0" smtClean="0">
                <a:solidFill>
                  <a:srgbClr val="FF0000"/>
                </a:solidFill>
                <a:effectLst/>
                <a:latin typeface="+mn-lt"/>
                <a:ea typeface="Times New Roman"/>
              </a:rPr>
              <a:t>2</a:t>
            </a:r>
            <a:r>
              <a:rPr lang="en-US" sz="1200" dirty="0" smtClean="0">
                <a:solidFill>
                  <a:srgbClr val="FF0000"/>
                </a:solidFill>
                <a:effectLst/>
                <a:latin typeface="+mn-lt"/>
                <a:ea typeface="Times New Roman"/>
              </a:rPr>
              <a:t>, the greater the reduction in the amount of light that reaches the active detector when compared to the reference signal.</a:t>
            </a:r>
            <a:endParaRPr lang="en-US" sz="1200" dirty="0" smtClean="0">
              <a:effectLst/>
              <a:latin typeface="Times New Roman"/>
              <a:ea typeface="Times New Roman"/>
            </a:endParaRPr>
          </a:p>
          <a:p>
            <a:pPr marL="457200" marR="160020">
              <a:spcBef>
                <a:spcPts val="0"/>
              </a:spcBef>
              <a:spcAft>
                <a:spcPts val="0"/>
              </a:spcAft>
            </a:pPr>
            <a:r>
              <a:rPr lang="en-US" sz="1200" b="1" dirty="0" smtClean="0">
                <a:solidFill>
                  <a:srgbClr val="FF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FF0000"/>
                </a:solidFill>
                <a:effectLst/>
                <a:latin typeface="+mn-lt"/>
                <a:ea typeface="Times New Roman"/>
              </a:rPr>
              <a:t>NDIR equipment is now very commonly used in portable gas monitors and CO</a:t>
            </a:r>
            <a:r>
              <a:rPr lang="en-US" sz="1200" baseline="-25000" dirty="0" smtClean="0">
                <a:solidFill>
                  <a:srgbClr val="FF0000"/>
                </a:solidFill>
                <a:effectLst/>
                <a:latin typeface="+mn-lt"/>
                <a:ea typeface="Times New Roman"/>
              </a:rPr>
              <a:t>2</a:t>
            </a:r>
            <a:r>
              <a:rPr lang="en-US" sz="1200" dirty="0" smtClean="0">
                <a:solidFill>
                  <a:srgbClr val="FF0000"/>
                </a:solidFill>
                <a:effectLst/>
                <a:latin typeface="+mn-lt"/>
                <a:ea typeface="Times New Roman"/>
              </a:rPr>
              <a:t> is a readily available gas for detectors.  Many wineries, breweries, fuel ethanol manufacturers, coal mines, fracking operations, grain handlers, shipyards, municipalities, sewage treatment facilities, concrete producers, contractors, and a wide variety of other industries that have the potential for carbon dioxide exposures use these instruments because they are rugged, easy to calibrate, and a relatively inexpensive way to keep workers safe. </a:t>
            </a:r>
            <a:endParaRPr lang="en-US" sz="1200" dirty="0" smtClean="0">
              <a:effectLst/>
              <a:latin typeface="Times New Roman"/>
              <a:ea typeface="Times New Roman"/>
            </a:endParaRPr>
          </a:p>
          <a:p>
            <a:pPr marL="0" marR="0">
              <a:spcBef>
                <a:spcPts val="0"/>
              </a:spcBef>
              <a:spcAft>
                <a:spcPts val="0"/>
              </a:spcAft>
            </a:pPr>
            <a:r>
              <a:rPr lang="en-US" sz="1100" u="sng" dirty="0" smtClean="0">
                <a:solidFill>
                  <a:srgbClr val="0000FF"/>
                </a:solidFill>
                <a:effectLst/>
                <a:latin typeface="+mn-lt"/>
                <a:ea typeface="Times New Roman"/>
                <a:hlinkClick r:id="rId3"/>
              </a:rPr>
              <a:t>http://oshonline.com/Articles/2006/07/Carbon-Dioxide-measures_up-as-a-Real-Hazard.aspx</a:t>
            </a:r>
            <a:r>
              <a:rPr lang="en-US" sz="1100" dirty="0" smtClean="0">
                <a:effectLst/>
                <a:latin typeface="+mn-lt"/>
                <a:ea typeface="Times New Roman"/>
              </a:rPr>
              <a:t>)</a:t>
            </a:r>
            <a:endParaRPr lang="en-US" sz="9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16</a:t>
            </a:fld>
            <a:endParaRPr lang="en-US" dirty="0"/>
          </a:p>
        </p:txBody>
      </p:sp>
    </p:spTree>
    <p:extLst>
      <p:ext uri="{BB962C8B-B14F-4D97-AF65-F5344CB8AC3E}">
        <p14:creationId xmlns:p14="http://schemas.microsoft.com/office/powerpoint/2010/main" val="1900527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is a photo of a portable, multi-gas detector.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17</a:t>
            </a:fld>
            <a:endParaRPr lang="en-US"/>
          </a:p>
        </p:txBody>
      </p:sp>
    </p:spTree>
    <p:extLst>
      <p:ext uri="{BB962C8B-B14F-4D97-AF65-F5344CB8AC3E}">
        <p14:creationId xmlns:p14="http://schemas.microsoft.com/office/powerpoint/2010/main" val="298882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The </a:t>
            </a:r>
            <a:r>
              <a:rPr lang="en-US" sz="1200" b="1" dirty="0" err="1" smtClean="0">
                <a:effectLst/>
                <a:latin typeface="+mn-lt"/>
                <a:ea typeface="Times New Roman"/>
                <a:cs typeface="Times New Roman"/>
              </a:rPr>
              <a:t>GfG</a:t>
            </a:r>
            <a:r>
              <a:rPr lang="en-US" sz="1200" b="1" dirty="0" smtClean="0">
                <a:effectLst/>
                <a:latin typeface="+mn-lt"/>
                <a:ea typeface="Times New Roman"/>
                <a:cs typeface="Times New Roman"/>
              </a:rPr>
              <a:t> </a:t>
            </a:r>
            <a:r>
              <a:rPr lang="en-US" sz="1200" b="1" kern="1800" spc="60" dirty="0" smtClean="0">
                <a:effectLst/>
                <a:latin typeface="+mn-lt"/>
                <a:ea typeface="Times New Roman"/>
                <a:cs typeface="Arial"/>
              </a:rPr>
              <a:t>G460 Multi-Gas Detector</a:t>
            </a:r>
            <a:r>
              <a:rPr lang="en-US" sz="1200" b="1" dirty="0" smtClean="0">
                <a:effectLst/>
                <a:latin typeface="+mn-lt"/>
                <a:ea typeface="Times New Roman"/>
                <a:cs typeface="Times New Roman"/>
              </a:rPr>
              <a:t> shown in the picture can have sensors for up to 6 gases with simultaneous readings for all of them, for the same cost as a 4-gas monitor. </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It incorporates a built-in, concussion-proof boot to survive tough environments</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It uses a single on-off button for normal day-to-day operations</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The CO</a:t>
            </a:r>
            <a:r>
              <a:rPr lang="en-US" sz="1200" b="1" baseline="-25000" dirty="0" smtClean="0">
                <a:effectLst/>
                <a:latin typeface="+mn-lt"/>
                <a:ea typeface="Times New Roman"/>
                <a:cs typeface="Times New Roman"/>
              </a:rPr>
              <a:t>2 </a:t>
            </a:r>
            <a:r>
              <a:rPr lang="en-US" sz="1200" b="1" dirty="0" smtClean="0">
                <a:effectLst/>
                <a:latin typeface="+mn-lt"/>
                <a:ea typeface="Times New Roman"/>
                <a:cs typeface="Times New Roman"/>
              </a:rPr>
              <a:t> sensor uses rugged, accurate NDIR technology</a:t>
            </a:r>
            <a:r>
              <a:rPr lang="en-US" sz="1200" b="1" baseline="-25000" dirty="0" smtClean="0">
                <a:effectLst/>
                <a:latin typeface="+mn-lt"/>
                <a:ea typeface="Times New Roman"/>
                <a:cs typeface="Times New Roman"/>
              </a:rPr>
              <a:t> </a:t>
            </a:r>
            <a:endParaRPr lang="en-US" sz="1200" dirty="0" smtClean="0">
              <a:effectLst/>
              <a:latin typeface="Times New Roman"/>
              <a:ea typeface="Times New Roman"/>
              <a:cs typeface="Times New Roman"/>
            </a:endParaRPr>
          </a:p>
          <a:p>
            <a:pPr marL="342900" marR="0" lvl="0" indent="-342900" fontAlgn="t">
              <a:spcBef>
                <a:spcPts val="0"/>
              </a:spcBef>
              <a:spcAft>
                <a:spcPts val="0"/>
              </a:spcAft>
              <a:buFont typeface="Arial"/>
              <a:buChar char="•"/>
              <a:tabLst>
                <a:tab pos="457200" algn="l"/>
              </a:tabLst>
            </a:pPr>
            <a:r>
              <a:rPr lang="en-US" sz="1200" b="1" dirty="0" smtClean="0">
                <a:effectLst/>
                <a:latin typeface="+mn-lt"/>
                <a:ea typeface="Times New Roman"/>
                <a:cs typeface="Arial"/>
              </a:rPr>
              <a:t>I has an optional built-in flashlight</a:t>
            </a:r>
            <a:endParaRPr lang="en-US" sz="1200" b="1" dirty="0" smtClean="0">
              <a:effectLst/>
              <a:latin typeface="Cambria"/>
              <a:ea typeface="Times New Roman"/>
              <a:cs typeface="Times New Roman"/>
            </a:endParaRPr>
          </a:p>
          <a:p>
            <a:pPr marL="342900" marR="0" lvl="0" indent="-342900" fontAlgn="t">
              <a:spcBef>
                <a:spcPts val="0"/>
              </a:spcBef>
              <a:spcAft>
                <a:spcPts val="0"/>
              </a:spcAft>
              <a:buFont typeface="Arial"/>
              <a:buChar char="•"/>
              <a:tabLst>
                <a:tab pos="457200" algn="l"/>
              </a:tabLst>
            </a:pPr>
            <a:r>
              <a:rPr lang="en-GB" sz="1200" b="1" dirty="0" smtClean="0">
                <a:effectLst/>
                <a:latin typeface="+mn-lt"/>
                <a:ea typeface="Times New Roman"/>
                <a:cs typeface="Arial"/>
              </a:rPr>
              <a:t>It is highly water resistant (IP 67), bright, flashing 360° LED alarms and a loud – 103 dB (decibel) buzzer </a:t>
            </a:r>
            <a:endParaRPr lang="en-US" sz="1100" dirty="0" smtClean="0">
              <a:effectLst/>
              <a:latin typeface="Times New Roman"/>
              <a:ea typeface="Times New Roman"/>
              <a:cs typeface="Times New Roman"/>
            </a:endParaRPr>
          </a:p>
          <a:p>
            <a:pPr marL="342900" marR="0" lvl="0" indent="-342900" fontAlgn="t">
              <a:spcBef>
                <a:spcPts val="0"/>
              </a:spcBef>
              <a:spcAft>
                <a:spcPts val="0"/>
              </a:spcAft>
              <a:buFont typeface="Arial"/>
              <a:buChar char="•"/>
              <a:tabLst>
                <a:tab pos="457200" algn="l"/>
              </a:tabLst>
            </a:pPr>
            <a:r>
              <a:rPr lang="en-GB" sz="1200" b="1" dirty="0" smtClean="0">
                <a:effectLst/>
                <a:latin typeface="+mn-lt"/>
                <a:ea typeface="Times New Roman"/>
                <a:cs typeface="Arial"/>
              </a:rPr>
              <a:t>The downloadable event and </a:t>
            </a:r>
            <a:r>
              <a:rPr lang="en-GB" sz="1200" b="1" dirty="0" err="1" smtClean="0">
                <a:effectLst/>
                <a:latin typeface="+mn-lt"/>
                <a:ea typeface="Times New Roman"/>
                <a:cs typeface="Arial"/>
              </a:rPr>
              <a:t>datalogging</a:t>
            </a:r>
            <a:r>
              <a:rPr lang="en-GB" sz="1200" b="1" dirty="0" smtClean="0">
                <a:effectLst/>
                <a:latin typeface="+mn-lt"/>
                <a:ea typeface="Times New Roman"/>
                <a:cs typeface="Arial"/>
              </a:rPr>
              <a:t> come standard</a:t>
            </a:r>
            <a:endParaRPr lang="en-US" sz="1100" dirty="0" smtClean="0">
              <a:effectLst/>
              <a:latin typeface="Times New Roman"/>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18</a:t>
            </a:fld>
            <a:endParaRPr lang="en-US"/>
          </a:p>
        </p:txBody>
      </p:sp>
    </p:spTree>
    <p:extLst>
      <p:ext uri="{BB962C8B-B14F-4D97-AF65-F5344CB8AC3E}">
        <p14:creationId xmlns:p14="http://schemas.microsoft.com/office/powerpoint/2010/main" val="107172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This G460 monitor comes with an optional motorized pump that permits operation by either simple diffusion or with a motorized pump drawing air</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It automatically makes adjustments and retains the three most recent calibration dates for each sensor </a:t>
            </a:r>
            <a:endParaRPr lang="en-US" sz="1200" dirty="0" smtClean="0">
              <a:effectLst/>
              <a:latin typeface="Times New Roman"/>
              <a:ea typeface="Times New Roman"/>
              <a:cs typeface="Times New Roman"/>
            </a:endParaRPr>
          </a:p>
          <a:p>
            <a:pPr marL="342900" marR="16002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It uses automatic calibration adjustment</a:t>
            </a:r>
            <a:endParaRPr lang="en-US" sz="1200" dirty="0" smtClean="0">
              <a:effectLst/>
              <a:latin typeface="Times New Roman"/>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19</a:t>
            </a:fld>
            <a:endParaRPr lang="en-US"/>
          </a:p>
        </p:txBody>
      </p:sp>
    </p:spTree>
    <p:extLst>
      <p:ext uri="{BB962C8B-B14F-4D97-AF65-F5344CB8AC3E}">
        <p14:creationId xmlns:p14="http://schemas.microsoft.com/office/powerpoint/2010/main" val="3706962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effectLst/>
                <a:latin typeface="+mn-lt"/>
                <a:ea typeface="Times New Roman"/>
              </a:rPr>
              <a:t>Look for a compact monitor like this one with interchangeable smart-sensors.  Many models are available to use O</a:t>
            </a:r>
            <a:r>
              <a:rPr lang="en-US" sz="1200" b="1" baseline="-25000" dirty="0" smtClean="0">
                <a:effectLst/>
                <a:latin typeface="+mn-lt"/>
                <a:ea typeface="Times New Roman"/>
              </a:rPr>
              <a:t>2</a:t>
            </a:r>
            <a:r>
              <a:rPr lang="en-US" sz="1200" b="1" dirty="0" smtClean="0">
                <a:effectLst/>
                <a:latin typeface="+mn-lt"/>
                <a:ea typeface="Times New Roman"/>
              </a:rPr>
              <a:t> (oxygen), H</a:t>
            </a:r>
            <a:r>
              <a:rPr lang="en-US" sz="1200" b="1" baseline="-25000" dirty="0" smtClean="0">
                <a:effectLst/>
                <a:latin typeface="+mn-lt"/>
                <a:ea typeface="Times New Roman"/>
              </a:rPr>
              <a:t>2</a:t>
            </a:r>
            <a:r>
              <a:rPr lang="en-US" sz="1200" b="1" dirty="0" smtClean="0">
                <a:effectLst/>
                <a:latin typeface="+mn-lt"/>
                <a:ea typeface="Times New Roman"/>
              </a:rPr>
              <a:t>S (hydrogen sulfide), CO (carbon monoxide), NH</a:t>
            </a:r>
            <a:r>
              <a:rPr lang="en-US" sz="1200" b="1" baseline="-25000" dirty="0" smtClean="0">
                <a:effectLst/>
                <a:latin typeface="+mn-lt"/>
                <a:ea typeface="Times New Roman"/>
              </a:rPr>
              <a:t>3</a:t>
            </a:r>
            <a:r>
              <a:rPr lang="en-US" sz="1200" b="1" dirty="0" smtClean="0">
                <a:effectLst/>
                <a:latin typeface="+mn-lt"/>
                <a:ea typeface="Times New Roman"/>
              </a:rPr>
              <a:t> (ammonia), SO</a:t>
            </a:r>
            <a:r>
              <a:rPr lang="en-US" sz="1200" b="1" baseline="-25000" dirty="0" smtClean="0">
                <a:effectLst/>
                <a:latin typeface="+mn-lt"/>
                <a:ea typeface="Times New Roman"/>
              </a:rPr>
              <a:t>2</a:t>
            </a:r>
            <a:r>
              <a:rPr lang="en-US" sz="1200" b="1" dirty="0" smtClean="0">
                <a:effectLst/>
                <a:latin typeface="+mn-lt"/>
                <a:ea typeface="Times New Roman"/>
              </a:rPr>
              <a:t> (sulfur dioxide), CI</a:t>
            </a:r>
            <a:r>
              <a:rPr lang="en-US" sz="1200" b="1" baseline="-25000" dirty="0" smtClean="0">
                <a:effectLst/>
                <a:latin typeface="+mn-lt"/>
                <a:ea typeface="Times New Roman"/>
              </a:rPr>
              <a:t>2</a:t>
            </a:r>
            <a:r>
              <a:rPr lang="en-US" sz="1200" b="1" dirty="0" smtClean="0">
                <a:effectLst/>
                <a:latin typeface="+mn-lt"/>
                <a:ea typeface="Times New Roman"/>
              </a:rPr>
              <a:t> (chlorine), PH</a:t>
            </a:r>
            <a:r>
              <a:rPr lang="en-US" sz="1200" b="1" baseline="-25000" dirty="0" smtClean="0">
                <a:effectLst/>
                <a:latin typeface="+mn-lt"/>
                <a:ea typeface="Times New Roman"/>
              </a:rPr>
              <a:t>3</a:t>
            </a:r>
            <a:r>
              <a:rPr lang="en-US" sz="1200" b="1" dirty="0" smtClean="0">
                <a:effectLst/>
                <a:latin typeface="+mn-lt"/>
                <a:ea typeface="Times New Roman"/>
              </a:rPr>
              <a:t> (phosphine), NO</a:t>
            </a:r>
            <a:r>
              <a:rPr lang="en-US" sz="1200" b="1" baseline="-25000" dirty="0" smtClean="0">
                <a:effectLst/>
                <a:latin typeface="+mn-lt"/>
                <a:ea typeface="Times New Roman"/>
              </a:rPr>
              <a:t>2</a:t>
            </a:r>
            <a:r>
              <a:rPr lang="en-US" sz="1200" b="1" dirty="0" smtClean="0">
                <a:effectLst/>
                <a:latin typeface="+mn-lt"/>
                <a:ea typeface="Times New Roman"/>
              </a:rPr>
              <a:t> (nitrogen dioxide), HCN (hydrogen cyanide), ETO (ethylene oxide), ClO</a:t>
            </a:r>
            <a:r>
              <a:rPr lang="en-US" sz="1200" b="1" baseline="-25000" dirty="0" smtClean="0">
                <a:effectLst/>
                <a:latin typeface="+mn-lt"/>
                <a:ea typeface="Times New Roman"/>
              </a:rPr>
              <a:t>2</a:t>
            </a:r>
            <a:r>
              <a:rPr lang="en-US" sz="1200" b="1" dirty="0" smtClean="0">
                <a:effectLst/>
                <a:latin typeface="+mn-lt"/>
                <a:ea typeface="Times New Roman"/>
              </a:rPr>
              <a:t> (chlorine dioxide), HF (hydrogen fluoride), O</a:t>
            </a:r>
            <a:r>
              <a:rPr lang="en-US" sz="1200" b="1" baseline="-25000" dirty="0" smtClean="0">
                <a:effectLst/>
                <a:latin typeface="+mn-lt"/>
                <a:ea typeface="Times New Roman"/>
              </a:rPr>
              <a:t>3</a:t>
            </a:r>
            <a:r>
              <a:rPr lang="en-US" sz="1200" b="1" dirty="0" smtClean="0">
                <a:effectLst/>
                <a:latin typeface="+mn-lt"/>
                <a:ea typeface="Times New Roman"/>
              </a:rPr>
              <a:t> (ozone), NO (nitric oxide), and H</a:t>
            </a:r>
            <a:r>
              <a:rPr lang="en-US" sz="1200" b="1" baseline="-25000" dirty="0" smtClean="0">
                <a:effectLst/>
                <a:latin typeface="+mn-lt"/>
                <a:ea typeface="Times New Roman"/>
              </a:rPr>
              <a:t>2</a:t>
            </a:r>
            <a:r>
              <a:rPr lang="en-US" sz="1200" b="1" dirty="0" smtClean="0">
                <a:effectLst/>
                <a:latin typeface="+mn-lt"/>
                <a:ea typeface="Times New Roman"/>
              </a:rPr>
              <a:t> (hydrogen).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Infrared (NDIR) sensors are used for direct measurement of CO</a:t>
            </a:r>
            <a:r>
              <a:rPr lang="en-US" sz="1200" b="1" baseline="-25000" dirty="0" smtClean="0">
                <a:effectLst/>
                <a:latin typeface="+mn-lt"/>
                <a:ea typeface="Times New Roman"/>
              </a:rPr>
              <a:t>2</a:t>
            </a:r>
            <a:r>
              <a:rPr lang="en-US" sz="1200" b="1" dirty="0" smtClean="0">
                <a:effectLst/>
                <a:latin typeface="+mn-lt"/>
                <a:ea typeface="Times New Roman"/>
              </a:rPr>
              <a:t>, and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Photoionization detectors (PID) for the measurement of volatile organic chemicals (VOCs)</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20</a:t>
            </a:fld>
            <a:endParaRPr lang="en-US"/>
          </a:p>
        </p:txBody>
      </p:sp>
    </p:spTree>
    <p:extLst>
      <p:ext uri="{BB962C8B-B14F-4D97-AF65-F5344CB8AC3E}">
        <p14:creationId xmlns:p14="http://schemas.microsoft.com/office/powerpoint/2010/main" val="273017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Very accurate</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Easy to calibrate</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Maintain calibration well</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Rugged</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Instant readings</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Easy to use</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Can be programmed to give an average exposure level over time</a:t>
            </a:r>
            <a:endParaRPr lang="en-US" sz="1100" dirty="0" smtClean="0">
              <a:effectLst/>
              <a:latin typeface="Times New Roman"/>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21</a:t>
            </a:fld>
            <a:endParaRPr lang="en-US"/>
          </a:p>
        </p:txBody>
      </p:sp>
    </p:spTree>
    <p:extLst>
      <p:ext uri="{BB962C8B-B14F-4D97-AF65-F5344CB8AC3E}">
        <p14:creationId xmlns:p14="http://schemas.microsoft.com/office/powerpoint/2010/main" val="74577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mn-cs"/>
              </a:rPr>
              <a:t>Slide 4: Today’s Presentation</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mn-cs"/>
              </a:rPr>
              <a:t> </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mn-cs"/>
              </a:rPr>
              <a:t>Today we are going to cover in detail these specific points:</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tab pos="457200" algn="l"/>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Times New Roman"/>
              </a:rPr>
              <a:t>How to determine plant-specific CO</a:t>
            </a:r>
            <a:r>
              <a:rPr kumimoji="0" lang="en-US" sz="1200" b="1" i="0" u="none" strike="noStrike" kern="1200" cap="none" spc="0" normalizeH="0" baseline="-25000" noProof="0" dirty="0" smtClean="0">
                <a:ln>
                  <a:noFill/>
                </a:ln>
                <a:solidFill>
                  <a:srgbClr val="000000"/>
                </a:solidFill>
                <a:effectLst/>
                <a:uLnTx/>
                <a:uFillTx/>
                <a:latin typeface="+mn-lt"/>
                <a:ea typeface="Times New Roman"/>
                <a:cs typeface="Times New Roman"/>
              </a:rPr>
              <a:t>2</a:t>
            </a:r>
            <a:r>
              <a:rPr kumimoji="0" lang="en-US" sz="1200" b="1" i="0" u="none" strike="noStrike" kern="1200" cap="none" spc="0" normalizeH="0" baseline="0" noProof="0" dirty="0" smtClean="0">
                <a:ln>
                  <a:noFill/>
                </a:ln>
                <a:solidFill>
                  <a:srgbClr val="000000"/>
                </a:solidFill>
                <a:effectLst/>
                <a:uLnTx/>
                <a:uFillTx/>
                <a:latin typeface="+mn-lt"/>
                <a:ea typeface="Times New Roman"/>
                <a:cs typeface="Times New Roman"/>
              </a:rPr>
              <a:t> alarm levels</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tab pos="457200" algn="l"/>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Times New Roman"/>
              </a:rPr>
              <a:t>Placement of stationary alarms</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tab pos="457200" algn="l"/>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Times New Roman"/>
              </a:rPr>
              <a:t>How NDIR electronic sensors work</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tab pos="457200" algn="l"/>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Times New Roman"/>
              </a:rPr>
              <a:t>Example single and multi-gas monitors and their uses</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tab pos="457200" algn="l"/>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Times New Roman"/>
              </a:rPr>
              <a:t>Direct-reading detector and dosimeter tubes and how to use</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tab pos="457200" algn="l"/>
              </a:tabLst>
              <a:defRPr/>
            </a:pPr>
            <a:r>
              <a:rPr kumimoji="0" lang="en-US" sz="1200" b="1" i="0" u="none" strike="noStrike" kern="1200" cap="none" spc="0" normalizeH="0" baseline="0" noProof="0" dirty="0" smtClean="0">
                <a:ln>
                  <a:noFill/>
                </a:ln>
                <a:solidFill>
                  <a:srgbClr val="000000"/>
                </a:solidFill>
                <a:effectLst/>
                <a:uLnTx/>
                <a:uFillTx/>
                <a:latin typeface="+mn-lt"/>
                <a:ea typeface="Times New Roman"/>
                <a:cs typeface="Times New Roman"/>
              </a:rPr>
              <a:t>Ventilation considerations and specific techniques</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4</a:t>
            </a:fld>
            <a:endParaRPr lang="en-US"/>
          </a:p>
        </p:txBody>
      </p:sp>
    </p:spTree>
    <p:extLst>
      <p:ext uri="{BB962C8B-B14F-4D97-AF65-F5344CB8AC3E}">
        <p14:creationId xmlns:p14="http://schemas.microsoft.com/office/powerpoint/2010/main" val="337330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This is a photo of another brand of NDIR CO</a:t>
            </a:r>
            <a:r>
              <a:rPr lang="en-US" sz="1200" b="1" baseline="-25000" dirty="0" smtClean="0">
                <a:solidFill>
                  <a:srgbClr val="000000"/>
                </a:solidFill>
                <a:effectLst/>
                <a:latin typeface="+mn-lt"/>
                <a:ea typeface="Times New Roman"/>
              </a:rPr>
              <a:t>2 </a:t>
            </a:r>
            <a:r>
              <a:rPr lang="en-US" sz="1200" b="1" dirty="0" smtClean="0">
                <a:solidFill>
                  <a:srgbClr val="000000"/>
                </a:solidFill>
                <a:effectLst/>
                <a:latin typeface="+mn-lt"/>
                <a:ea typeface="Times New Roman"/>
              </a:rPr>
              <a:t>monitors.  However, this one monitors for CO</a:t>
            </a:r>
            <a:r>
              <a:rPr lang="en-US" sz="1200" b="1" baseline="-25000" dirty="0" smtClean="0">
                <a:solidFill>
                  <a:srgbClr val="000000"/>
                </a:solidFill>
                <a:effectLst/>
                <a:latin typeface="+mn-lt"/>
                <a:ea typeface="Times New Roman"/>
              </a:rPr>
              <a:t>2 </a:t>
            </a:r>
            <a:r>
              <a:rPr lang="en-US" sz="1200" b="1" dirty="0" smtClean="0">
                <a:solidFill>
                  <a:srgbClr val="000000"/>
                </a:solidFill>
                <a:effectLst/>
                <a:latin typeface="+mn-lt"/>
                <a:ea typeface="Times New Roman"/>
              </a:rPr>
              <a:t>only.  It has a clip so that it can be worn by the worker on the outside of the shirt or jacket, or it can be hand-held.</a:t>
            </a:r>
            <a:endParaRPr lang="en-US" sz="11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1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Since these only have one sensor, they are smaller than a multi-gas monitor.</a:t>
            </a:r>
            <a:endParaRPr lang="en-US" sz="11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FF91E6E-BDE8-4367-88F4-066917F6B069}" type="slidenum">
              <a:rPr lang="en-US" smtClean="0"/>
              <a:pPr/>
              <a:t>22</a:t>
            </a:fld>
            <a:endParaRPr lang="en-US"/>
          </a:p>
        </p:txBody>
      </p:sp>
    </p:spTree>
    <p:extLst>
      <p:ext uri="{BB962C8B-B14F-4D97-AF65-F5344CB8AC3E}">
        <p14:creationId xmlns:p14="http://schemas.microsoft.com/office/powerpoint/2010/main" val="402716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These monitors have similar features to the multi-gas monitors.</a:t>
            </a:r>
            <a:endParaRPr lang="en-US" sz="1100" dirty="0" smtClean="0">
              <a:effectLst/>
              <a:latin typeface="Times New Roman"/>
              <a:ea typeface="Times New Roman"/>
            </a:endParaRPr>
          </a:p>
          <a:p>
            <a:pPr marL="342900" marR="0" lvl="0" indent="-342900">
              <a:spcBef>
                <a:spcPts val="0"/>
              </a:spcBef>
              <a:spcAft>
                <a:spcPts val="0"/>
              </a:spcAft>
              <a:buFont typeface="Arial"/>
              <a:buChar char="•"/>
              <a:tabLst>
                <a:tab pos="457200" algn="l"/>
              </a:tabLst>
            </a:pPr>
            <a:r>
              <a:rPr lang="en-GB" sz="1200" b="1" dirty="0" smtClean="0">
                <a:solidFill>
                  <a:srgbClr val="000000"/>
                </a:solidFill>
                <a:effectLst/>
                <a:latin typeface="+mn-lt"/>
                <a:ea typeface="Times New Roman"/>
                <a:cs typeface="Times New Roman"/>
              </a:rPr>
              <a:t>These monitors work with a simple two-button operation, </a:t>
            </a:r>
            <a:endParaRPr lang="en-US" sz="11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GB" sz="1200" b="1" dirty="0" smtClean="0">
                <a:solidFill>
                  <a:srgbClr val="000000"/>
                </a:solidFill>
                <a:effectLst/>
                <a:latin typeface="+mn-lt"/>
                <a:ea typeface="Times New Roman"/>
                <a:cs typeface="Times New Roman"/>
              </a:rPr>
              <a:t>They incorporate an integral rubber over moulding for durability, </a:t>
            </a:r>
            <a:endParaRPr lang="en-US" sz="11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GB" sz="1200" b="1" dirty="0" smtClean="0">
                <a:solidFill>
                  <a:srgbClr val="000000"/>
                </a:solidFill>
                <a:effectLst/>
                <a:latin typeface="+mn-lt"/>
                <a:ea typeface="Times New Roman"/>
                <a:cs typeface="Times New Roman"/>
              </a:rPr>
              <a:t>They have a large display with bright backlight, a loud audible alarm, and visual &amp; vibrating alarms.</a:t>
            </a:r>
            <a:endParaRPr lang="en-US" sz="1100" dirty="0" smtClean="0">
              <a:effectLst/>
              <a:latin typeface="Times New Roman"/>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23</a:t>
            </a:fld>
            <a:endParaRPr lang="en-US"/>
          </a:p>
        </p:txBody>
      </p:sp>
    </p:spTree>
    <p:extLst>
      <p:ext uri="{BB962C8B-B14F-4D97-AF65-F5344CB8AC3E}">
        <p14:creationId xmlns:p14="http://schemas.microsoft.com/office/powerpoint/2010/main" val="918327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a:buChar char="•"/>
              <a:tabLst>
                <a:tab pos="457200" algn="l"/>
              </a:tabLst>
            </a:pPr>
            <a:r>
              <a:rPr lang="en-GB" sz="1200" b="1" dirty="0" smtClean="0">
                <a:solidFill>
                  <a:srgbClr val="000000"/>
                </a:solidFill>
                <a:effectLst/>
                <a:latin typeface="+mn-lt"/>
                <a:ea typeface="Times New Roman"/>
                <a:cs typeface="Times New Roman"/>
              </a:rPr>
              <a:t>1-handed operation, even when wearing gloves</a:t>
            </a:r>
            <a:endParaRPr lang="en-US" sz="11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GB" sz="1200" b="1" dirty="0" smtClean="0">
                <a:solidFill>
                  <a:srgbClr val="000000"/>
                </a:solidFill>
                <a:effectLst/>
                <a:latin typeface="+mn-lt"/>
                <a:ea typeface="Times New Roman"/>
                <a:cs typeface="Times New Roman"/>
              </a:rPr>
              <a:t>Automatic bump tests</a:t>
            </a:r>
            <a:endParaRPr lang="en-US" sz="11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GB" sz="1200" b="1" dirty="0" smtClean="0">
                <a:solidFill>
                  <a:srgbClr val="000000"/>
                </a:solidFill>
                <a:effectLst/>
                <a:latin typeface="+mn-lt"/>
                <a:ea typeface="Times New Roman"/>
                <a:cs typeface="Times New Roman"/>
              </a:rPr>
              <a:t>Look for adjustable TWA (time-weighted average) and STEL (short-term exposure limit) alarms </a:t>
            </a:r>
            <a:endParaRPr lang="en-US" sz="11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GB" sz="1200" b="1" dirty="0" smtClean="0">
                <a:solidFill>
                  <a:srgbClr val="000000"/>
                </a:solidFill>
                <a:effectLst/>
                <a:latin typeface="+mn-lt"/>
                <a:ea typeface="Times New Roman"/>
                <a:cs typeface="Times New Roman"/>
              </a:rPr>
              <a:t>Dust and water ingress protection</a:t>
            </a:r>
            <a:endParaRPr lang="en-US" sz="1100" dirty="0" smtClean="0">
              <a:effectLst/>
              <a:latin typeface="Times New Roman"/>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24</a:t>
            </a:fld>
            <a:endParaRPr lang="en-US"/>
          </a:p>
        </p:txBody>
      </p:sp>
    </p:spTree>
    <p:extLst>
      <p:ext uri="{BB962C8B-B14F-4D97-AF65-F5344CB8AC3E}">
        <p14:creationId xmlns:p14="http://schemas.microsoft.com/office/powerpoint/2010/main" val="422579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NDIR sensor technology</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Easy to use</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Easy to maintain</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Easy to calibrate</a:t>
            </a:r>
            <a:endParaRPr lang="en-US" sz="1100" dirty="0" smtClean="0">
              <a:effectLst/>
              <a:latin typeface="Times New Roman"/>
              <a:ea typeface="Times New Roman"/>
              <a:cs typeface="Times New Roman"/>
            </a:endParaRPr>
          </a:p>
          <a:p>
            <a:pPr marL="342900" marR="0" lvl="0" indent="-342900">
              <a:buFont typeface="Arial"/>
              <a:buChar char="•"/>
              <a:tabLst>
                <a:tab pos="457200" algn="l"/>
              </a:tabLst>
            </a:pPr>
            <a:r>
              <a:rPr lang="en-GB" sz="1200" b="1" dirty="0" smtClean="0">
                <a:solidFill>
                  <a:srgbClr val="000000"/>
                </a:solidFill>
                <a:effectLst/>
                <a:latin typeface="+mn-lt"/>
                <a:ea typeface="Times New Roman"/>
                <a:cs typeface="Times New Roman"/>
              </a:rPr>
              <a:t>Rugged</a:t>
            </a:r>
            <a:endParaRPr lang="en-US" sz="11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GB" sz="1200" b="1" dirty="0" smtClean="0">
                <a:solidFill>
                  <a:srgbClr val="000000"/>
                </a:solidFill>
                <a:effectLst/>
                <a:latin typeface="+mn-lt"/>
                <a:ea typeface="Times New Roman"/>
                <a:cs typeface="Times New Roman"/>
              </a:rPr>
              <a:t>Relatively inexpensive </a:t>
            </a:r>
            <a:endParaRPr lang="en-US" sz="1100" dirty="0" smtClean="0">
              <a:effectLst/>
              <a:latin typeface="Times New Roman"/>
              <a:ea typeface="Times New Roman"/>
              <a:cs typeface="Times New Roman"/>
            </a:endParaRPr>
          </a:p>
          <a:p>
            <a:pPr marL="0" marR="0">
              <a:spcBef>
                <a:spcPts val="0"/>
              </a:spcBef>
              <a:spcAft>
                <a:spcPts val="0"/>
              </a:spcAft>
            </a:pPr>
            <a:r>
              <a:rPr lang="en-GB" sz="1200" b="1" dirty="0" smtClean="0">
                <a:solidFill>
                  <a:srgbClr val="000000"/>
                </a:solidFill>
                <a:effectLst/>
                <a:latin typeface="+mn-lt"/>
                <a:ea typeface="Times New Roman"/>
              </a:rPr>
              <a:t>*******************************************************************</a:t>
            </a:r>
            <a:endParaRPr lang="en-US" sz="1100" dirty="0" smtClean="0">
              <a:effectLst/>
              <a:latin typeface="Times New Roman"/>
              <a:ea typeface="Times New Roman"/>
            </a:endParaRPr>
          </a:p>
          <a:p>
            <a:pPr marL="0" marR="160020">
              <a:spcBef>
                <a:spcPts val="0"/>
              </a:spcBef>
              <a:spcAft>
                <a:spcPts val="0"/>
              </a:spcAft>
            </a:pPr>
            <a:r>
              <a:rPr lang="en-US" sz="1200" b="1" kern="1200" dirty="0" smtClean="0">
                <a:solidFill>
                  <a:srgbClr val="000000"/>
                </a:solidFill>
                <a:effectLst/>
                <a:latin typeface="+mn-lt"/>
                <a:ea typeface="Times New Roman"/>
                <a:cs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u="sng" kern="1200" dirty="0" smtClean="0">
                <a:solidFill>
                  <a:srgbClr val="000000"/>
                </a:solidFill>
                <a:effectLst/>
                <a:latin typeface="+mn-lt"/>
                <a:ea typeface="Times New Roman"/>
                <a:cs typeface="Times New Roman"/>
              </a:rPr>
              <a:t>ACTIVITY:</a:t>
            </a:r>
            <a:endParaRPr lang="en-US" sz="1200" dirty="0" smtClean="0">
              <a:effectLst/>
              <a:latin typeface="Times New Roman"/>
              <a:ea typeface="Times New Roman"/>
            </a:endParaRPr>
          </a:p>
          <a:p>
            <a:pPr marL="0" marR="160020">
              <a:spcBef>
                <a:spcPts val="0"/>
              </a:spcBef>
              <a:spcAft>
                <a:spcPts val="0"/>
              </a:spcAft>
            </a:pPr>
            <a:r>
              <a:rPr lang="en-US" sz="1200" b="1" kern="1200" dirty="0" smtClean="0">
                <a:solidFill>
                  <a:srgbClr val="000000"/>
                </a:solidFill>
                <a:effectLst/>
                <a:latin typeface="+mn-lt"/>
                <a:ea typeface="Times New Roman"/>
                <a:cs typeface="Times New Roman"/>
              </a:rPr>
              <a:t>Finish this part of the presentation by having the class divide into teams of two to four and have each team use a multi-gas monitor or a single-gas monitor to determine the CO</a:t>
            </a:r>
            <a:r>
              <a:rPr lang="en-US" sz="1200" b="1" kern="1200" baseline="-25000" dirty="0" smtClean="0">
                <a:solidFill>
                  <a:srgbClr val="000000"/>
                </a:solidFill>
                <a:effectLst/>
                <a:latin typeface="+mn-lt"/>
                <a:ea typeface="Times New Roman"/>
                <a:cs typeface="Times New Roman"/>
              </a:rPr>
              <a:t>2</a:t>
            </a:r>
            <a:r>
              <a:rPr lang="en-US" sz="1200" b="1" kern="1200" dirty="0" smtClean="0">
                <a:solidFill>
                  <a:srgbClr val="000000"/>
                </a:solidFill>
                <a:effectLst/>
                <a:latin typeface="+mn-lt"/>
                <a:ea typeface="Times New Roman"/>
                <a:cs typeface="Times New Roman"/>
              </a:rPr>
              <a:t> concentration in the air.  Monitor each group’s effectiveness and methodology.  Exchange equipment so each group has experience with multi-gas and single-gas monitors.  Compare all groups’ results.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25</a:t>
            </a:fld>
            <a:endParaRPr lang="en-US"/>
          </a:p>
        </p:txBody>
      </p:sp>
    </p:spTree>
    <p:extLst>
      <p:ext uri="{BB962C8B-B14F-4D97-AF65-F5344CB8AC3E}">
        <p14:creationId xmlns:p14="http://schemas.microsoft.com/office/powerpoint/2010/main" val="1402316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These inexpensive, simple-to-use instruments have been available for many decades to do spot checks for the presence of hazardous air-borne gases and vapors in the immediate area.  Detector tubes usually get a usable reading within 5-10 minutes.  They are not used to measure personal exposures, only the air in a specific area.  </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26</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solidFill>
                  <a:srgbClr val="000000"/>
                </a:solidFill>
                <a:effectLst/>
                <a:latin typeface="+mn-lt"/>
                <a:ea typeface="Times New Roman"/>
              </a:rPr>
              <a:t>Detector tubes work on the principle that each airborne substance can react chemically with a specific material.  </a:t>
            </a:r>
            <a:endParaRPr lang="en-US" sz="1200" dirty="0" smtClean="0">
              <a:effectLst/>
              <a:latin typeface="Times New Roman"/>
              <a:ea typeface="Times New Roman"/>
            </a:endParaRPr>
          </a:p>
          <a:p>
            <a:pPr marL="0" marR="160020">
              <a:spcBef>
                <a:spcPts val="0"/>
              </a:spcBef>
              <a:spcAft>
                <a:spcPts val="0"/>
              </a:spcAft>
            </a:pPr>
            <a:r>
              <a:rPr lang="en-US" sz="1200"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solidFill>
                  <a:srgbClr val="000000"/>
                </a:solidFill>
                <a:effectLst/>
                <a:latin typeface="+mn-lt"/>
                <a:ea typeface="Times New Roman"/>
              </a:rPr>
              <a:t>The tubes are made of glass with sealed ends.   </a:t>
            </a:r>
            <a:endParaRPr lang="en-US" sz="1200" dirty="0" smtClean="0">
              <a:effectLst/>
              <a:latin typeface="Times New Roman"/>
              <a:ea typeface="Times New Roman"/>
            </a:endParaRPr>
          </a:p>
          <a:p>
            <a:pPr marL="0" marR="16002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GB" sz="1200" b="1" dirty="0" smtClean="0">
                <a:solidFill>
                  <a:srgbClr val="000000"/>
                </a:solidFill>
                <a:effectLst/>
                <a:latin typeface="+mn-lt"/>
                <a:ea typeface="Times New Roman"/>
              </a:rPr>
              <a:t>Inside each sealed glass tube is the particular chemical designed to react with the specific airborne contaminant to be tested for</a:t>
            </a:r>
            <a:endParaRPr lang="en-US" sz="1100" dirty="0" smtClean="0">
              <a:effectLst/>
              <a:latin typeface="Times New Roman"/>
              <a:ea typeface="Times New Roman"/>
            </a:endParaRPr>
          </a:p>
          <a:p>
            <a:pPr marL="0" marR="16002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No air can reach the chemical inside the tube until the glass tip on each end is broken off</a:t>
            </a:r>
            <a:endParaRPr lang="en-US" sz="11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100" dirty="0" smtClean="0">
              <a:effectLst/>
              <a:latin typeface="Times New Roman"/>
              <a:ea typeface="Times New Roman"/>
            </a:endParaRPr>
          </a:p>
          <a:p>
            <a:pPr marL="0" marR="0">
              <a:spcBef>
                <a:spcPts val="0"/>
              </a:spcBef>
              <a:spcAft>
                <a:spcPts val="0"/>
              </a:spcAft>
            </a:pPr>
            <a:r>
              <a:rPr lang="en-GB" sz="1200" b="1" dirty="0" smtClean="0">
                <a:solidFill>
                  <a:srgbClr val="000000"/>
                </a:solidFill>
                <a:effectLst/>
                <a:latin typeface="+mn-lt"/>
                <a:ea typeface="Times New Roman"/>
              </a:rPr>
              <a:t>The reaction is designed to cause a </a:t>
            </a:r>
            <a:r>
              <a:rPr lang="en-GB" sz="1200" b="1" dirty="0" err="1" smtClean="0">
                <a:solidFill>
                  <a:srgbClr val="000000"/>
                </a:solidFill>
                <a:effectLst/>
                <a:latin typeface="+mn-lt"/>
                <a:ea typeface="Times New Roman"/>
              </a:rPr>
              <a:t>color</a:t>
            </a:r>
            <a:r>
              <a:rPr lang="en-GB" sz="1200" b="1" dirty="0" smtClean="0">
                <a:solidFill>
                  <a:srgbClr val="000000"/>
                </a:solidFill>
                <a:effectLst/>
                <a:latin typeface="+mn-lt"/>
                <a:ea typeface="Times New Roman"/>
              </a:rPr>
              <a:t> change in the tube </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27</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0000"/>
                </a:solidFill>
                <a:effectLst/>
                <a:latin typeface="+mn-lt"/>
                <a:ea typeface="Times New Roman"/>
                <a:cs typeface="Times New Roman"/>
              </a:rPr>
              <a:t>Here is a photo of a detector tube put into the pump. </a:t>
            </a:r>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28</a:t>
            </a:fld>
            <a:endParaRPr lang="en-US"/>
          </a:p>
        </p:txBody>
      </p:sp>
    </p:spTree>
    <p:extLst>
      <p:ext uri="{BB962C8B-B14F-4D97-AF65-F5344CB8AC3E}">
        <p14:creationId xmlns:p14="http://schemas.microsoft.com/office/powerpoint/2010/main" val="3660342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solidFill>
                  <a:srgbClr val="000000"/>
                </a:solidFill>
                <a:effectLst/>
                <a:latin typeface="+mn-lt"/>
                <a:ea typeface="Times New Roman"/>
              </a:rPr>
              <a:t>The tips of the glass tube are broken off, then it is put into the pump.  An arrow on the side of the tube shows what direction the air flow should be through the tube (the arrow points toward the pump).  </a:t>
            </a:r>
            <a:endParaRPr lang="en-US" sz="1200" dirty="0" smtClean="0">
              <a:effectLst/>
              <a:latin typeface="Times New Roman"/>
              <a:ea typeface="Times New Roman"/>
            </a:endParaRPr>
          </a:p>
          <a:p>
            <a:pPr marL="0" marR="16002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29</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solidFill>
                  <a:srgbClr val="000000"/>
                </a:solidFill>
                <a:effectLst/>
                <a:latin typeface="+mn-lt"/>
                <a:ea typeface="Times New Roman"/>
              </a:rPr>
              <a:t>As air is drawn through the tube (precisely 100 ml of air with each pump stroke), the contaminant of interest reacts with the chemical in the tube, causing the tube to change colors.  </a:t>
            </a:r>
            <a:endParaRPr lang="en-US" sz="1200" dirty="0" smtClean="0">
              <a:effectLst/>
              <a:latin typeface="Times New Roman"/>
              <a:ea typeface="Times New Roman"/>
            </a:endParaRPr>
          </a:p>
          <a:p>
            <a:pPr marL="0" marR="16002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solidFill>
                  <a:srgbClr val="000000"/>
                </a:solidFill>
                <a:effectLst/>
                <a:latin typeface="+mn-lt"/>
                <a:ea typeface="Times New Roman"/>
              </a:rPr>
              <a:t>The longer the color change – or stain – the more of the contaminant is present in the air; in this case,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30</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solidFill>
                      <a:srgbClr val="000000"/>
                    </a:solidFill>
                    <a:effectLst/>
                    <a:latin typeface="+mn-lt"/>
                    <a:ea typeface="Times New Roman"/>
                  </a:rPr>
                  <a:t>The side of the tube is calibrated and the chemical concentration can be read directly by: </a:t>
                </a:r>
                <a:endParaRPr lang="en-US" sz="1200" dirty="0">
                  <a:effectLst/>
                  <a:latin typeface="Times New Roman"/>
                  <a:ea typeface="Times New Roman"/>
                </a:endParaRPr>
              </a:p>
              <a:p>
                <a:pPr marL="342900" marR="160020" lvl="0" indent="-342900">
                  <a:spcBef>
                    <a:spcPts val="0"/>
                  </a:spcBef>
                  <a:spcAft>
                    <a:spcPts val="0"/>
                  </a:spcAft>
                  <a:buFont typeface="Symbol"/>
                  <a:buChar char=""/>
                </a:pPr>
                <a:r>
                  <a:rPr lang="en-US" sz="1200" b="1" dirty="0">
                    <a:solidFill>
                      <a:srgbClr val="000000"/>
                    </a:solidFill>
                    <a:effectLst/>
                    <a:latin typeface="+mn-lt"/>
                    <a:ea typeface="Times New Roman"/>
                  </a:rPr>
                  <a:t>How long the color change is inside the tube</a:t>
                </a:r>
                <a:endParaRPr lang="en-US" sz="1200" dirty="0">
                  <a:effectLst/>
                  <a:latin typeface="Times New Roman"/>
                  <a:ea typeface="Times New Roman"/>
                </a:endParaRPr>
              </a:p>
              <a:p>
                <a:pPr marL="342900" marR="160020" lvl="0" indent="-342900">
                  <a:spcBef>
                    <a:spcPts val="0"/>
                  </a:spcBef>
                  <a:spcAft>
                    <a:spcPts val="0"/>
                  </a:spcAft>
                  <a:buFont typeface="Symbol"/>
                  <a:buChar char=""/>
                </a:pPr>
                <a:r>
                  <a:rPr lang="en-US" sz="1200" b="1" dirty="0">
                    <a:solidFill>
                      <a:srgbClr val="000000"/>
                    </a:solidFill>
                    <a:effectLst/>
                    <a:latin typeface="+mn-lt"/>
                    <a:ea typeface="Times New Roman"/>
                  </a:rPr>
                  <a:t>How many pump strokes it took for the color change to occur</a:t>
                </a:r>
                <a:endParaRPr lang="en-US" sz="1200" dirty="0">
                  <a:effectLst/>
                  <a:latin typeface="Times New Roman"/>
                  <a:ea typeface="Times New Roman"/>
                </a:endParaRPr>
              </a:p>
              <a:p>
                <a:pPr marL="457200" marR="160020">
                  <a:spcBef>
                    <a:spcPts val="0"/>
                  </a:spcBef>
                  <a:spcAft>
                    <a:spcPts val="0"/>
                  </a:spcAft>
                </a:pPr>
                <a:r>
                  <a:rPr lang="en-US" sz="1200" b="1" dirty="0">
                    <a:solidFill>
                      <a:srgbClr val="000000"/>
                    </a:solidFill>
                    <a:effectLst/>
                    <a:latin typeface="+mn-lt"/>
                    <a:ea typeface="Times New Roman"/>
                  </a:rPr>
                  <a:t> </a:t>
                </a:r>
                <a:endParaRPr lang="en-US" sz="1200" dirty="0">
                  <a:effectLst/>
                  <a:latin typeface="Times New Roman"/>
                  <a:ea typeface="Times New Roman"/>
                </a:endParaRPr>
              </a:p>
              <a:p>
                <a:pPr marL="0" marR="160020">
                  <a:spcBef>
                    <a:spcPts val="0"/>
                  </a:spcBef>
                  <a:spcAft>
                    <a:spcPts val="0"/>
                  </a:spcAft>
                </a:pPr>
                <a:r>
                  <a:rPr lang="en-US" sz="1200" b="1" dirty="0">
                    <a:solidFill>
                      <a:srgbClr val="000000"/>
                    </a:solidFill>
                    <a:effectLst/>
                    <a:latin typeface="+mn-lt"/>
                    <a:ea typeface="Times New Roman"/>
                  </a:rPr>
                  <a:t>Many manufacturers make these detector tubes and pumps, and most sell a wide variety of detector tubes, since every air contaminant has a different and specific tube (with a specific chemical inside) for its detection.</a:t>
                </a:r>
                <a:endParaRPr lang="en-US" sz="1200" dirty="0">
                  <a:effectLst/>
                  <a:latin typeface="Times New Roman"/>
                  <a:ea typeface="Times New Roman"/>
                </a:endParaRPr>
              </a:p>
              <a:p>
                <a:pPr marL="457200" marR="160020">
                  <a:spcBef>
                    <a:spcPts val="0"/>
                  </a:spcBef>
                  <a:spcAft>
                    <a:spcPts val="0"/>
                  </a:spcAft>
                </a:pPr>
                <a:r>
                  <a:rPr lang="en-US" sz="1200" b="1" dirty="0">
                    <a:solidFill>
                      <a:srgbClr val="000000"/>
                    </a:solidFill>
                    <a:effectLst/>
                    <a:latin typeface="+mn-lt"/>
                    <a:ea typeface="Times New Roman"/>
                  </a:rPr>
                  <a:t> </a:t>
                </a:r>
                <a:endParaRPr lang="en-US" sz="1200" dirty="0">
                  <a:effectLst/>
                  <a:latin typeface="Times New Roman"/>
                  <a:ea typeface="Times New Roman"/>
                </a:endParaRPr>
              </a:p>
              <a:p>
                <a:pPr marL="0" marR="160020">
                  <a:spcBef>
                    <a:spcPts val="0"/>
                  </a:spcBef>
                  <a:spcAft>
                    <a:spcPts val="0"/>
                  </a:spcAft>
                </a:pPr>
                <a:r>
                  <a:rPr lang="en-US" sz="1200" b="1" dirty="0">
                    <a:solidFill>
                      <a:srgbClr val="000000"/>
                    </a:solidFill>
                    <a:effectLst/>
                    <a:latin typeface="+mn-lt"/>
                    <a:ea typeface="Times New Roman"/>
                  </a:rPr>
                  <a:t>Note that each type of detector tube has specific chemicals that interfere with accurate readings.  This information, as well as more details regarding operation, readings, and limitations, is contained in the box.  Detector tubes have a listed accuracy of </a:t>
                </a:r>
                <a14:m>
                  <m:oMath xmlns:m="http://schemas.openxmlformats.org/officeDocument/2006/math">
                    <m:r>
                      <a:rPr lang="en-US" sz="1200" b="1" i="1">
                        <a:solidFill>
                          <a:srgbClr val="000000"/>
                        </a:solidFill>
                        <a:effectLst/>
                        <a:latin typeface="Cambria Math"/>
                        <a:ea typeface="Times New Roman"/>
                      </a:rPr>
                      <m:t>± </m:t>
                    </m:r>
                  </m:oMath>
                </a14:m>
                <a:r>
                  <a:rPr lang="en-US" sz="1200" b="1" dirty="0">
                    <a:solidFill>
                      <a:srgbClr val="000000"/>
                    </a:solidFill>
                    <a:effectLst/>
                    <a:latin typeface="+mn-lt"/>
                    <a:ea typeface="Times New Roman"/>
                  </a:rPr>
                  <a:t>25%.</a:t>
                </a:r>
                <a:endParaRPr lang="en-US" sz="1200" dirty="0">
                  <a:effectLst/>
                  <a:latin typeface="Times New Roman"/>
                  <a:ea typeface="Times New Roman"/>
                </a:endParaRPr>
              </a:p>
              <a:p>
                <a:pPr marL="457200" marR="160020">
                  <a:spcBef>
                    <a:spcPts val="0"/>
                  </a:spcBef>
                  <a:spcAft>
                    <a:spcPts val="0"/>
                  </a:spcAft>
                </a:pPr>
                <a:r>
                  <a:rPr lang="en-US" sz="1200" b="1" dirty="0">
                    <a:solidFill>
                      <a:srgbClr val="000000"/>
                    </a:solidFill>
                    <a:effectLst/>
                    <a:latin typeface="+mn-lt"/>
                    <a:ea typeface="Times New Roman"/>
                  </a:rPr>
                  <a:t> </a:t>
                </a:r>
                <a:endParaRPr lang="en-US" sz="1200" dirty="0">
                  <a:effectLst/>
                  <a:latin typeface="Times New Roman"/>
                  <a:ea typeface="Times New Roman"/>
                </a:endParaRPr>
              </a:p>
              <a:p>
                <a:pPr marL="0" marR="160020">
                  <a:spcBef>
                    <a:spcPts val="0"/>
                  </a:spcBef>
                  <a:spcAft>
                    <a:spcPts val="0"/>
                  </a:spcAft>
                </a:pPr>
                <a:r>
                  <a:rPr lang="en-US" sz="1200" b="1" dirty="0">
                    <a:solidFill>
                      <a:srgbClr val="000000"/>
                    </a:solidFill>
                    <a:effectLst/>
                    <a:latin typeface="+mn-lt"/>
                    <a:ea typeface="Times New Roman"/>
                  </a:rPr>
                  <a:t>The tubes need to be read immediately when used and are discarded after one use.  These tubes have a marked shelf life, usually from six months to three years.  The life of these detector tubes is usually best maintained by keeping them refrigerated, although most manufacturers state that this is not required.  </a:t>
                </a:r>
                <a:r>
                  <a:rPr lang="en-US" sz="1200" b="1" dirty="0">
                    <a:effectLst/>
                    <a:latin typeface="+mn-lt"/>
                    <a:ea typeface="Times New Roman"/>
                  </a:rPr>
                  <a:t>See “Appendix A: Direct Reading Carbon Dioxide Detector Tubes”, for other equipment examples.</a:t>
                </a:r>
                <a:endParaRPr lang="en-US" sz="1200" dirty="0">
                  <a:effectLst/>
                  <a:latin typeface="Times New Roman"/>
                  <a:ea typeface="Times New Roman"/>
                </a:endParaRPr>
              </a:p>
              <a:p>
                <a:pPr marL="0" marR="160020">
                  <a:spcBef>
                    <a:spcPts val="0"/>
                  </a:spcBef>
                  <a:spcAft>
                    <a:spcPts val="0"/>
                  </a:spcAft>
                </a:pPr>
                <a:r>
                  <a:rPr lang="en-US" sz="1200" b="1" dirty="0">
                    <a:solidFill>
                      <a:srgbClr val="000000"/>
                    </a:solidFill>
                    <a:effectLst/>
                    <a:latin typeface="+mn-lt"/>
                    <a:ea typeface="Times New Roman"/>
                  </a:rPr>
                  <a:t> </a:t>
                </a:r>
                <a:endParaRPr lang="en-US" sz="1200" dirty="0">
                  <a:effectLst/>
                  <a:latin typeface="Times New Roman"/>
                  <a:ea typeface="Times New Roman"/>
                </a:endParaRPr>
              </a:p>
              <a:p>
                <a:endParaRPr lang="en-US" dirty="0"/>
              </a:p>
            </p:txBody>
          </p:sp>
        </mc:Choice>
        <mc:Fallback>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solidFill>
                      <a:srgbClr val="000000"/>
                    </a:solidFill>
                    <a:effectLst/>
                    <a:latin typeface="+mn-lt"/>
                    <a:ea typeface="Times New Roman"/>
                  </a:rPr>
                  <a:t>The side of the tube is calibrated and the chemical concentration can be read directly by: </a:t>
                </a:r>
                <a:endParaRPr lang="en-US" sz="1200" dirty="0">
                  <a:effectLst/>
                  <a:latin typeface="Times New Roman"/>
                  <a:ea typeface="Times New Roman"/>
                </a:endParaRPr>
              </a:p>
              <a:p>
                <a:pPr marL="342900" marR="160020" lvl="0" indent="-342900">
                  <a:spcBef>
                    <a:spcPts val="0"/>
                  </a:spcBef>
                  <a:spcAft>
                    <a:spcPts val="0"/>
                  </a:spcAft>
                  <a:buFont typeface="Symbol"/>
                  <a:buChar char=""/>
                </a:pPr>
                <a:r>
                  <a:rPr lang="en-US" sz="1200" b="1" dirty="0">
                    <a:solidFill>
                      <a:srgbClr val="000000"/>
                    </a:solidFill>
                    <a:effectLst/>
                    <a:latin typeface="+mn-lt"/>
                    <a:ea typeface="Times New Roman"/>
                  </a:rPr>
                  <a:t>How long the color change is inside the tube</a:t>
                </a:r>
                <a:endParaRPr lang="en-US" sz="1200" dirty="0">
                  <a:effectLst/>
                  <a:latin typeface="Times New Roman"/>
                  <a:ea typeface="Times New Roman"/>
                </a:endParaRPr>
              </a:p>
              <a:p>
                <a:pPr marL="342900" marR="160020" lvl="0" indent="-342900">
                  <a:spcBef>
                    <a:spcPts val="0"/>
                  </a:spcBef>
                  <a:spcAft>
                    <a:spcPts val="0"/>
                  </a:spcAft>
                  <a:buFont typeface="Symbol"/>
                  <a:buChar char=""/>
                </a:pPr>
                <a:r>
                  <a:rPr lang="en-US" sz="1200" b="1" dirty="0">
                    <a:solidFill>
                      <a:srgbClr val="000000"/>
                    </a:solidFill>
                    <a:effectLst/>
                    <a:latin typeface="+mn-lt"/>
                    <a:ea typeface="Times New Roman"/>
                  </a:rPr>
                  <a:t>How many pump strokes it took for the color change to occur</a:t>
                </a:r>
                <a:endParaRPr lang="en-US" sz="1200" dirty="0">
                  <a:effectLst/>
                  <a:latin typeface="Times New Roman"/>
                  <a:ea typeface="Times New Roman"/>
                </a:endParaRPr>
              </a:p>
              <a:p>
                <a:pPr marL="457200" marR="160020">
                  <a:spcBef>
                    <a:spcPts val="0"/>
                  </a:spcBef>
                  <a:spcAft>
                    <a:spcPts val="0"/>
                  </a:spcAft>
                </a:pPr>
                <a:r>
                  <a:rPr lang="en-US" sz="1200" b="1" dirty="0">
                    <a:solidFill>
                      <a:srgbClr val="000000"/>
                    </a:solidFill>
                    <a:effectLst/>
                    <a:latin typeface="+mn-lt"/>
                    <a:ea typeface="Times New Roman"/>
                  </a:rPr>
                  <a:t> </a:t>
                </a:r>
                <a:endParaRPr lang="en-US" sz="1200" dirty="0">
                  <a:effectLst/>
                  <a:latin typeface="Times New Roman"/>
                  <a:ea typeface="Times New Roman"/>
                </a:endParaRPr>
              </a:p>
              <a:p>
                <a:pPr marL="0" marR="160020">
                  <a:spcBef>
                    <a:spcPts val="0"/>
                  </a:spcBef>
                  <a:spcAft>
                    <a:spcPts val="0"/>
                  </a:spcAft>
                </a:pPr>
                <a:r>
                  <a:rPr lang="en-US" sz="1200" b="1" dirty="0">
                    <a:solidFill>
                      <a:srgbClr val="000000"/>
                    </a:solidFill>
                    <a:effectLst/>
                    <a:latin typeface="+mn-lt"/>
                    <a:ea typeface="Times New Roman"/>
                  </a:rPr>
                  <a:t>Many manufacturers make these detector tubes and pumps, and most sell a wide variety of detector tubes, since every air contaminant has a different and specific tube (with a specific chemical inside) for its detection.</a:t>
                </a:r>
                <a:endParaRPr lang="en-US" sz="1200" dirty="0">
                  <a:effectLst/>
                  <a:latin typeface="Times New Roman"/>
                  <a:ea typeface="Times New Roman"/>
                </a:endParaRPr>
              </a:p>
              <a:p>
                <a:pPr marL="457200" marR="160020">
                  <a:spcBef>
                    <a:spcPts val="0"/>
                  </a:spcBef>
                  <a:spcAft>
                    <a:spcPts val="0"/>
                  </a:spcAft>
                </a:pPr>
                <a:r>
                  <a:rPr lang="en-US" sz="1200" b="1" dirty="0">
                    <a:solidFill>
                      <a:srgbClr val="000000"/>
                    </a:solidFill>
                    <a:effectLst/>
                    <a:latin typeface="+mn-lt"/>
                    <a:ea typeface="Times New Roman"/>
                  </a:rPr>
                  <a:t> </a:t>
                </a:r>
                <a:endParaRPr lang="en-US" sz="1200" dirty="0">
                  <a:effectLst/>
                  <a:latin typeface="Times New Roman"/>
                  <a:ea typeface="Times New Roman"/>
                </a:endParaRPr>
              </a:p>
              <a:p>
                <a:pPr marL="0" marR="160020">
                  <a:spcBef>
                    <a:spcPts val="0"/>
                  </a:spcBef>
                  <a:spcAft>
                    <a:spcPts val="0"/>
                  </a:spcAft>
                </a:pPr>
                <a:r>
                  <a:rPr lang="en-US" sz="1200" b="1" dirty="0">
                    <a:solidFill>
                      <a:srgbClr val="000000"/>
                    </a:solidFill>
                    <a:effectLst/>
                    <a:latin typeface="+mn-lt"/>
                    <a:ea typeface="Times New Roman"/>
                  </a:rPr>
                  <a:t>Note that each type of detector tube has specific chemicals that interfere with accurate readings.  This information, as well as more details regarding operation, readings, and limitations, is contained in the box.  Detector tubes have a listed accuracy of </a:t>
                </a:r>
                <a:r>
                  <a:rPr lang="en-US" sz="1200" b="1" i="0">
                    <a:solidFill>
                      <a:srgbClr val="000000"/>
                    </a:solidFill>
                    <a:effectLst/>
                    <a:latin typeface="Cambria Math"/>
                    <a:ea typeface="Times New Roman"/>
                  </a:rPr>
                  <a:t>± </a:t>
                </a:r>
                <a:r>
                  <a:rPr lang="en-US" sz="1200" b="1" dirty="0">
                    <a:solidFill>
                      <a:srgbClr val="000000"/>
                    </a:solidFill>
                    <a:effectLst/>
                    <a:latin typeface="+mn-lt"/>
                    <a:ea typeface="Times New Roman"/>
                  </a:rPr>
                  <a:t>25%.</a:t>
                </a:r>
                <a:endParaRPr lang="en-US" sz="1200" dirty="0">
                  <a:effectLst/>
                  <a:latin typeface="Times New Roman"/>
                  <a:ea typeface="Times New Roman"/>
                </a:endParaRPr>
              </a:p>
              <a:p>
                <a:pPr marL="457200" marR="160020">
                  <a:spcBef>
                    <a:spcPts val="0"/>
                  </a:spcBef>
                  <a:spcAft>
                    <a:spcPts val="0"/>
                  </a:spcAft>
                </a:pPr>
                <a:r>
                  <a:rPr lang="en-US" sz="1200" b="1" dirty="0">
                    <a:solidFill>
                      <a:srgbClr val="000000"/>
                    </a:solidFill>
                    <a:effectLst/>
                    <a:latin typeface="+mn-lt"/>
                    <a:ea typeface="Times New Roman"/>
                  </a:rPr>
                  <a:t> </a:t>
                </a:r>
                <a:endParaRPr lang="en-US" sz="1200" dirty="0">
                  <a:effectLst/>
                  <a:latin typeface="Times New Roman"/>
                  <a:ea typeface="Times New Roman"/>
                </a:endParaRPr>
              </a:p>
              <a:p>
                <a:pPr marL="0" marR="160020">
                  <a:spcBef>
                    <a:spcPts val="0"/>
                  </a:spcBef>
                  <a:spcAft>
                    <a:spcPts val="0"/>
                  </a:spcAft>
                </a:pPr>
                <a:r>
                  <a:rPr lang="en-US" sz="1200" b="1" dirty="0">
                    <a:solidFill>
                      <a:srgbClr val="000000"/>
                    </a:solidFill>
                    <a:effectLst/>
                    <a:latin typeface="+mn-lt"/>
                    <a:ea typeface="Times New Roman"/>
                  </a:rPr>
                  <a:t>The tubes need to be read immediately when used and are discarded after one use.  These tubes have a marked shelf life, usually from six months to three years.  The life of these detector tubes is usually best maintained by keeping them refrigerated, although most manufacturers state that this is not required.  </a:t>
                </a:r>
                <a:r>
                  <a:rPr lang="en-US" sz="1200" b="1" dirty="0">
                    <a:effectLst/>
                    <a:latin typeface="+mn-lt"/>
                    <a:ea typeface="Times New Roman"/>
                  </a:rPr>
                  <a:t>See “Appendix A: Direct Reading Carbon Dioxide Detector Tubes”, for other equipment examples.</a:t>
                </a:r>
                <a:endParaRPr lang="en-US" sz="1200" dirty="0">
                  <a:effectLst/>
                  <a:latin typeface="Times New Roman"/>
                  <a:ea typeface="Times New Roman"/>
                </a:endParaRPr>
              </a:p>
              <a:p>
                <a:pPr marL="0" marR="160020">
                  <a:spcBef>
                    <a:spcPts val="0"/>
                  </a:spcBef>
                  <a:spcAft>
                    <a:spcPts val="0"/>
                  </a:spcAft>
                </a:pPr>
                <a:r>
                  <a:rPr lang="en-US" sz="1200" b="1" dirty="0">
                    <a:solidFill>
                      <a:srgbClr val="000000"/>
                    </a:solidFill>
                    <a:effectLst/>
                    <a:latin typeface="+mn-lt"/>
                    <a:ea typeface="Times New Roman"/>
                  </a:rPr>
                  <a:t> </a:t>
                </a:r>
                <a:endParaRPr lang="en-US" sz="1200" dirty="0">
                  <a:effectLst/>
                  <a:latin typeface="Times New Roman"/>
                  <a:ea typeface="Times New Roman"/>
                </a:endParaRPr>
              </a:p>
              <a:p>
                <a:endParaRPr lang="en-US" dirty="0"/>
              </a:p>
            </p:txBody>
          </p:sp>
        </mc:Fallback>
      </mc:AlternateContent>
      <p:sp>
        <p:nvSpPr>
          <p:cNvPr id="4" name="Slide Number Placeholder 3"/>
          <p:cNvSpPr>
            <a:spLocks noGrp="1"/>
          </p:cNvSpPr>
          <p:nvPr>
            <p:ph type="sldNum" sz="quarter" idx="10"/>
          </p:nvPr>
        </p:nvSpPr>
        <p:spPr/>
        <p:txBody>
          <a:bodyPr/>
          <a:lstStyle/>
          <a:p>
            <a:fld id="{37B1D7FF-238D-44F0-951A-4CCA26C46FE0}" type="slidenum">
              <a:rPr lang="en-US" smtClean="0"/>
              <a:pPr/>
              <a:t>31</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In order to prevent unsafe levels of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we first must identify what unsafe levels are.  OSHA’s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exposure standards are out of date and do not protect workers adequately.  Each facility needs to operate at the lowest level of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emissions that can be achieved. </a:t>
            </a:r>
            <a:endParaRPr lang="en-US" sz="1100" dirty="0" smtClean="0">
              <a:solidFill>
                <a:srgbClr val="000000"/>
              </a:solidFill>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100" dirty="0" smtClean="0">
              <a:solidFill>
                <a:srgbClr val="000000"/>
              </a:solidFill>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To do this:</a:t>
            </a:r>
            <a:endParaRPr lang="en-US" sz="1100" dirty="0" smtClean="0">
              <a:solidFill>
                <a:srgbClr val="000000"/>
              </a:solidFill>
              <a:effectLst/>
              <a:latin typeface="Times New Roman"/>
              <a:ea typeface="Times New Roman"/>
            </a:endParaRPr>
          </a:p>
          <a:p>
            <a:pPr marL="457200" marR="0">
              <a:spcBef>
                <a:spcPts val="0"/>
              </a:spcBef>
              <a:spcAft>
                <a:spcPts val="0"/>
              </a:spcAft>
            </a:pPr>
            <a:r>
              <a:rPr lang="en-US" sz="1200" b="1" dirty="0" smtClean="0">
                <a:effectLst/>
                <a:latin typeface="+mn-lt"/>
                <a:ea typeface="Times New Roman"/>
              </a:rPr>
              <a:t>Determine the lowest acceptable level of CO</a:t>
            </a:r>
            <a:r>
              <a:rPr lang="en-US" sz="1200" b="1" baseline="-25000" dirty="0" smtClean="0">
                <a:effectLst/>
                <a:latin typeface="+mn-lt"/>
                <a:ea typeface="Times New Roman"/>
              </a:rPr>
              <a:t>2</a:t>
            </a:r>
            <a:r>
              <a:rPr lang="en-US" sz="1200" b="1" dirty="0" smtClean="0">
                <a:effectLst/>
                <a:latin typeface="+mn-lt"/>
                <a:ea typeface="Times New Roman"/>
              </a:rPr>
              <a:t> that your facility can operate under to effectively protect workers’ thinking and cognitive abilities, remembering that cognitive functions – thinking skills – are impaired at 1000 ppm.  Trial and error may work to establish this point, which may be different in different parts of the facility.  </a:t>
            </a:r>
            <a:endParaRPr lang="en-US" sz="1200" dirty="0" smtClean="0">
              <a:effectLst/>
              <a:latin typeface="Times New Roman"/>
              <a:ea typeface="Times New Roman"/>
            </a:endParaRPr>
          </a:p>
          <a:p>
            <a:pPr marL="45720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457200" marR="0">
              <a:spcBef>
                <a:spcPts val="0"/>
              </a:spcBef>
              <a:spcAft>
                <a:spcPts val="0"/>
              </a:spcAft>
            </a:pPr>
            <a:r>
              <a:rPr lang="en-US" sz="1200" b="1" dirty="0" smtClean="0">
                <a:effectLst/>
                <a:latin typeface="+mn-lt"/>
                <a:ea typeface="Times New Roman"/>
              </a:rPr>
              <a:t>Keep in mind that the eight-hour, time-weighted average workplace exposure level established by OSHA in 1970 was 5,000 ppm, so under no circumstances should your level be higher than this.</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06596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tabLst>
                <a:tab pos="457200" algn="l"/>
              </a:tabLst>
            </a:pPr>
            <a:r>
              <a:rPr lang="en-US" sz="1200" b="1" dirty="0" smtClean="0">
                <a:effectLst/>
                <a:latin typeface="+mn-lt"/>
                <a:ea typeface="Times New Roman"/>
              </a:rPr>
              <a:t>Dosimeter tubes look a little like detector tubes because they are glass tubes with a particular chemical inside and calibration markings on the side of the tube.</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Dosimeter tubes also react chemically with the specific airborne contaminant to be measured.  However, dosimeter tubes do not work with a pump; they work on the principle of air diffusion.</a:t>
            </a:r>
            <a:endParaRPr lang="en-US" sz="1200" dirty="0" smtClean="0">
              <a:effectLst/>
              <a:latin typeface="Times New Roman"/>
              <a:ea typeface="Times New Roman"/>
            </a:endParaRPr>
          </a:p>
          <a:p>
            <a:pPr marL="457200" marR="160020" indent="-45720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32</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60020">
              <a:spcBef>
                <a:spcPts val="0"/>
              </a:spcBef>
              <a:spcAft>
                <a:spcPts val="0"/>
              </a:spcAft>
            </a:pPr>
            <a:r>
              <a:rPr lang="en-US" sz="1200" b="1" dirty="0" smtClean="0">
                <a:effectLst/>
                <a:latin typeface="+mn-lt"/>
                <a:ea typeface="Times New Roman"/>
              </a:rPr>
              <a:t>Dosimeter tubes can be used to measure personal worker CO</a:t>
            </a:r>
            <a:r>
              <a:rPr lang="en-US" sz="1200" b="1" baseline="-25000" dirty="0" smtClean="0">
                <a:effectLst/>
                <a:latin typeface="+mn-lt"/>
                <a:ea typeface="Times New Roman"/>
              </a:rPr>
              <a:t>2 </a:t>
            </a:r>
            <a:r>
              <a:rPr lang="en-US" sz="1200" b="1" dirty="0" smtClean="0">
                <a:effectLst/>
                <a:latin typeface="+mn-lt"/>
                <a:ea typeface="Times New Roman"/>
              </a:rPr>
              <a:t>exposures over 4-8 hours or longer.</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They can also be placed in work areas to measure airborne concentrations.</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To use, the glass ends are broken off and the dosimeter tube is placed in a tube holder.  It is then clipped to the worker’s collar (in his/her breathing zone), or can be taped to a wall for an area sample.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For pictures and an example of a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dosimeter tube, see “</a:t>
            </a:r>
            <a:r>
              <a:rPr lang="en-US" sz="1200" b="1" dirty="0" smtClean="0">
                <a:effectLst/>
                <a:latin typeface="+mn-lt"/>
                <a:ea typeface="Times New Roman"/>
              </a:rPr>
              <a:t>Appendix B: Example Direct-Reading Dosimeter Tubes (for Personal and Area Exposure Monitoring)”.</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33</a:t>
            </a:fld>
            <a:endParaRPr lang="en-US" dirty="0"/>
          </a:p>
        </p:txBody>
      </p:sp>
    </p:spTree>
    <p:extLst>
      <p:ext uri="{BB962C8B-B14F-4D97-AF65-F5344CB8AC3E}">
        <p14:creationId xmlns:p14="http://schemas.microsoft.com/office/powerpoint/2010/main" val="999916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160020">
              <a:spcBef>
                <a:spcPts val="0"/>
              </a:spcBef>
              <a:spcAft>
                <a:spcPts val="0"/>
              </a:spcAft>
            </a:pPr>
            <a:r>
              <a:rPr lang="en-US" sz="1200" b="1" dirty="0" smtClean="0">
                <a:effectLst/>
                <a:latin typeface="+mn-lt"/>
                <a:ea typeface="Times New Roman"/>
              </a:rPr>
              <a:t>Very inexpensive</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No calibration required</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Dosimeter tubes give an average reading over a </a:t>
            </a:r>
            <a:r>
              <a:rPr lang="en-US" sz="1200" b="1" dirty="0" err="1" smtClean="0">
                <a:effectLst/>
                <a:latin typeface="+mn-lt"/>
                <a:ea typeface="Times New Roman"/>
              </a:rPr>
              <a:t>workshift</a:t>
            </a:r>
            <a:endParaRPr lang="en-US" sz="1200" dirty="0" smtClean="0">
              <a:effectLst/>
              <a:latin typeface="Times New Roman"/>
              <a:ea typeface="Times New Roman"/>
            </a:endParaRPr>
          </a:p>
          <a:p>
            <a:pPr marL="0" marR="160020">
              <a:spcBef>
                <a:spcPts val="0"/>
              </a:spcBef>
              <a:spcAft>
                <a:spcPts val="0"/>
              </a:spcAft>
            </a:pPr>
            <a:r>
              <a:rPr lang="en-US" sz="7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HOWEVER:</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They are only accurate to </a:t>
            </a:r>
            <a:r>
              <a:rPr lang="en-US" sz="1200" b="1" u="sng" dirty="0" smtClean="0">
                <a:effectLst/>
                <a:latin typeface="+mn-lt"/>
                <a:ea typeface="Times New Roman"/>
              </a:rPr>
              <a:t>+</a:t>
            </a:r>
            <a:r>
              <a:rPr lang="en-US" sz="1200" b="1" dirty="0" smtClean="0">
                <a:effectLst/>
                <a:latin typeface="+mn-lt"/>
                <a:ea typeface="Times New Roman"/>
              </a:rPr>
              <a:t>25%</a:t>
            </a:r>
            <a:endParaRPr lang="en-US" sz="1200" dirty="0" smtClean="0">
              <a:effectLst/>
              <a:latin typeface="Times New Roman"/>
              <a:ea typeface="Times New Roman"/>
            </a:endParaRPr>
          </a:p>
          <a:p>
            <a:pPr marL="0" marR="160020">
              <a:spcBef>
                <a:spcPts val="0"/>
              </a:spcBef>
              <a:spcAft>
                <a:spcPts val="0"/>
              </a:spcAft>
            </a:pPr>
            <a:r>
              <a:rPr lang="en-US" sz="1200" b="1" dirty="0" smtClean="0">
                <a:effectLst/>
                <a:latin typeface="+mn-lt"/>
                <a:ea typeface="Times New Roman"/>
              </a:rPr>
              <a:t>     Sometimes confusing to use </a:t>
            </a:r>
            <a:endParaRPr lang="en-US" sz="1200" dirty="0" smtClean="0">
              <a:effectLst/>
              <a:latin typeface="Times New Roman"/>
              <a:ea typeface="Times New Roman"/>
            </a:endParaRPr>
          </a:p>
          <a:p>
            <a:pPr marL="0" marR="160020">
              <a:spcBef>
                <a:spcPts val="0"/>
              </a:spcBef>
              <a:spcAft>
                <a:spcPts val="0"/>
              </a:spcAft>
            </a:pPr>
            <a:r>
              <a:rPr lang="en-US" sz="1200" b="1" kern="1200" dirty="0" smtClean="0">
                <a:solidFill>
                  <a:srgbClr val="000000"/>
                </a:solidFill>
                <a:effectLst/>
                <a:latin typeface="+mn-lt"/>
                <a:ea typeface="Times New Roman"/>
                <a:cs typeface="Times New Roman"/>
              </a:rPr>
              <a:t>*****************************************************************</a:t>
            </a:r>
            <a:endParaRPr lang="en-US" sz="1200" dirty="0" smtClean="0">
              <a:effectLst/>
              <a:latin typeface="Times New Roman"/>
              <a:ea typeface="Times New Roman"/>
            </a:endParaRPr>
          </a:p>
          <a:p>
            <a:pPr marL="0" marR="160020">
              <a:spcBef>
                <a:spcPts val="0"/>
              </a:spcBef>
              <a:spcAft>
                <a:spcPts val="0"/>
              </a:spcAft>
            </a:pPr>
            <a:r>
              <a:rPr lang="en-US" sz="1200" b="1" u="none" strike="noStrike" kern="1200" dirty="0" smtClean="0">
                <a:solidFill>
                  <a:srgbClr val="000000"/>
                </a:solidFill>
                <a:effectLst/>
                <a:latin typeface="+mn-lt"/>
                <a:ea typeface="Times New Roman"/>
                <a:cs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u="sng" kern="1200" dirty="0" smtClean="0">
                <a:solidFill>
                  <a:srgbClr val="000000"/>
                </a:solidFill>
                <a:effectLst/>
                <a:latin typeface="+mn-lt"/>
                <a:ea typeface="Times New Roman"/>
                <a:cs typeface="Times New Roman"/>
              </a:rPr>
              <a:t>ACTIVITY:</a:t>
            </a:r>
            <a:endParaRPr lang="en-US" sz="1200" dirty="0" smtClean="0">
              <a:effectLst/>
              <a:latin typeface="Times New Roman"/>
              <a:ea typeface="Times New Roman"/>
            </a:endParaRPr>
          </a:p>
          <a:p>
            <a:pPr marL="0" marR="160020">
              <a:spcBef>
                <a:spcPts val="0"/>
              </a:spcBef>
              <a:spcAft>
                <a:spcPts val="0"/>
              </a:spcAft>
            </a:pPr>
            <a:r>
              <a:rPr lang="en-US" sz="1200" b="1" kern="1200" dirty="0" smtClean="0">
                <a:solidFill>
                  <a:srgbClr val="000000"/>
                </a:solidFill>
                <a:effectLst/>
                <a:latin typeface="+mn-lt"/>
                <a:ea typeface="Times New Roman"/>
                <a:cs typeface="Times New Roman"/>
              </a:rPr>
              <a:t>If detector and/or dosimeter tubes are to be used in the facility, finish this part of the presentation by having the class divide into teams of two to four.  Have each team use detector tubes and hand pumps to determine the CO</a:t>
            </a:r>
            <a:r>
              <a:rPr lang="en-US" sz="1200" b="1" kern="1200" baseline="-25000" dirty="0" smtClean="0">
                <a:solidFill>
                  <a:srgbClr val="000000"/>
                </a:solidFill>
                <a:effectLst/>
                <a:latin typeface="+mn-lt"/>
                <a:ea typeface="Times New Roman"/>
                <a:cs typeface="Times New Roman"/>
              </a:rPr>
              <a:t>2</a:t>
            </a:r>
            <a:r>
              <a:rPr lang="en-US" sz="1200" b="1" kern="1200" dirty="0" smtClean="0">
                <a:solidFill>
                  <a:srgbClr val="000000"/>
                </a:solidFill>
                <a:effectLst/>
                <a:latin typeface="+mn-lt"/>
                <a:ea typeface="Times New Roman"/>
                <a:cs typeface="Times New Roman"/>
              </a:rPr>
              <a:t> concentration in the classroom air.  Monitor each group’s effectiveness and methodology. Compare all groups’ results. </a:t>
            </a:r>
            <a:endParaRPr lang="en-US" sz="1200" dirty="0" smtClean="0">
              <a:effectLst/>
              <a:latin typeface="Times New Roman"/>
              <a:ea typeface="Times New Roman"/>
            </a:endParaRPr>
          </a:p>
          <a:p>
            <a:pPr marL="0" marR="160020">
              <a:spcBef>
                <a:spcPts val="0"/>
              </a:spcBef>
              <a:spcAft>
                <a:spcPts val="0"/>
              </a:spcAft>
            </a:pPr>
            <a:r>
              <a:rPr lang="en-US" sz="1200" b="1" kern="1200" dirty="0" smtClean="0">
                <a:solidFill>
                  <a:srgbClr val="000000"/>
                </a:solidFill>
                <a:effectLst/>
                <a:latin typeface="+mn-lt"/>
                <a:ea typeface="Times New Roman"/>
                <a:cs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b="1" kern="1200" dirty="0" smtClean="0">
                <a:solidFill>
                  <a:srgbClr val="000000"/>
                </a:solidFill>
                <a:effectLst/>
                <a:latin typeface="+mn-lt"/>
                <a:ea typeface="Times New Roman"/>
                <a:cs typeface="Times New Roman"/>
              </a:rPr>
              <a:t>Demonstrate a dosimeter tube; breaking the ends, calibration markings on the side, discuss how to read – including calculating hours of exposure with color stain – and review chemicals/gases that cause interferences with an accurate reading.</a:t>
            </a:r>
            <a:endParaRPr lang="en-US" sz="1200" dirty="0" smtClean="0">
              <a:effectLst/>
              <a:latin typeface="Times New Roman"/>
              <a:ea typeface="Times New Roman"/>
            </a:endParaRPr>
          </a:p>
          <a:p>
            <a:pPr marL="0" marR="0">
              <a:spcBef>
                <a:spcPts val="0"/>
              </a:spcBef>
              <a:spcAft>
                <a:spcPts val="0"/>
              </a:spcAft>
            </a:pPr>
            <a:r>
              <a:rPr lang="en-US" sz="1100" dirty="0" smtClean="0">
                <a:solidFill>
                  <a:srgbClr val="000000"/>
                </a:solidFill>
                <a:effectLst/>
                <a:latin typeface="+mn-lt"/>
                <a:ea typeface="Times New Roman"/>
              </a:rPr>
              <a:t>*****************************************************************************</a:t>
            </a:r>
            <a:endParaRPr lang="en-US" sz="11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34</a:t>
            </a:fld>
            <a:endParaRPr lang="en-US"/>
          </a:p>
        </p:txBody>
      </p:sp>
    </p:spTree>
    <p:extLst>
      <p:ext uri="{BB962C8B-B14F-4D97-AF65-F5344CB8AC3E}">
        <p14:creationId xmlns:p14="http://schemas.microsoft.com/office/powerpoint/2010/main" val="235208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In the </a:t>
            </a:r>
            <a:r>
              <a:rPr lang="en-US" sz="1200" b="1" u="sng" dirty="0" smtClean="0">
                <a:solidFill>
                  <a:srgbClr val="000000"/>
                </a:solidFill>
                <a:effectLst/>
                <a:latin typeface="+mn-lt"/>
                <a:ea typeface="Times New Roman"/>
              </a:rPr>
              <a:t>Carbon Dioxide Safety Program</a:t>
            </a:r>
            <a:r>
              <a:rPr lang="en-US" sz="1200" b="1" dirty="0" smtClean="0">
                <a:solidFill>
                  <a:srgbClr val="000000"/>
                </a:solidFill>
                <a:effectLst/>
                <a:latin typeface="+mn-lt"/>
                <a:ea typeface="Times New Roman"/>
              </a:rPr>
              <a:t>, it is “Chapter 10, Ventilation Principles; with Illustrations Demonstrating Specific Techniques” that we will be covering now.</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35</a:t>
            </a:fld>
            <a:endParaRPr lang="en-US"/>
          </a:p>
        </p:txBody>
      </p:sp>
    </p:spTree>
    <p:extLst>
      <p:ext uri="{BB962C8B-B14F-4D97-AF65-F5344CB8AC3E}">
        <p14:creationId xmlns:p14="http://schemas.microsoft.com/office/powerpoint/2010/main" val="127306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The single most important reason for ventilation is to protect worker health.  It is critically important to reduce carbon dioxide exposure to the lowest possible level.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The outside fresh air level is 400 ppm.  </a:t>
            </a:r>
            <a:r>
              <a:rPr lang="en-GB" sz="1200" b="1" dirty="0" smtClean="0">
                <a:effectLst/>
                <a:latin typeface="+mn-lt"/>
                <a:ea typeface="Times New Roman"/>
              </a:rPr>
              <a:t>Levels as low as 1000 ppm have been demonstrated to impair thinking if exposures last over 2 hours. </a:t>
            </a:r>
            <a:endParaRPr lang="en-US" sz="1200" dirty="0" smtClean="0">
              <a:effectLst/>
              <a:latin typeface="Times New Roman"/>
              <a:ea typeface="Times New Roman"/>
            </a:endParaRPr>
          </a:p>
          <a:p>
            <a:pPr marL="0" marR="0">
              <a:spcBef>
                <a:spcPts val="0"/>
              </a:spcBef>
              <a:spcAft>
                <a:spcPts val="0"/>
              </a:spcAft>
            </a:pPr>
            <a:r>
              <a:rPr lang="en-GB"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If this level is not feasible, reduce exposures to the lowest possible levels to protect workers from the adverse health effects of CO</a:t>
            </a:r>
            <a:r>
              <a:rPr lang="en-US" sz="1200" b="1" baseline="-25000" dirty="0" smtClean="0">
                <a:effectLst/>
                <a:latin typeface="+mn-lt"/>
                <a:ea typeface="Times New Roman"/>
              </a:rPr>
              <a:t>2</a:t>
            </a:r>
            <a:r>
              <a:rPr lang="en-US" sz="1200" b="1" dirty="0" smtClean="0">
                <a:effectLst/>
                <a:latin typeface="+mn-lt"/>
                <a:ea typeface="Times New Roman"/>
              </a:rPr>
              <a:t> exposure.</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36</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As a </a:t>
            </a:r>
            <a:r>
              <a:rPr lang="en-US" sz="1200" b="1" i="1" dirty="0" smtClean="0">
                <a:solidFill>
                  <a:srgbClr val="000000"/>
                </a:solidFill>
                <a:effectLst/>
                <a:latin typeface="+mn-lt"/>
                <a:ea typeface="Times New Roman"/>
              </a:rPr>
              <a:t>general </a:t>
            </a:r>
            <a:r>
              <a:rPr lang="en-US" sz="1200" b="1" dirty="0" smtClean="0">
                <a:solidFill>
                  <a:srgbClr val="000000"/>
                </a:solidFill>
                <a:effectLst/>
                <a:latin typeface="+mn-lt"/>
                <a:ea typeface="Times New Roman"/>
              </a:rPr>
              <a:t>rule, since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is 50% heavier than air, and over time it tends to sink.  Warm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will rise, as all gases do when they are warm, and tend to mix with the air.  However, if not thoroughly mixed through mechanical forced draft ventilation, as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cools, it will slowly sink.  This can take hours or days.  </a:t>
            </a:r>
            <a:endParaRPr lang="en-US" sz="1100" dirty="0" smtClean="0">
              <a:solidFill>
                <a:srgbClr val="000000"/>
              </a:solidFill>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100" dirty="0" smtClean="0">
              <a:solidFill>
                <a:srgbClr val="000000"/>
              </a:solidFill>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In a confined space or area of limited air movement,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will tend to collect in low areas. </a:t>
            </a:r>
            <a:endParaRPr lang="en-US" sz="1100" dirty="0" smtClean="0">
              <a:solidFill>
                <a:srgbClr val="000000"/>
              </a:solidFill>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37</a:t>
            </a:fld>
            <a:endParaRPr lang="en-US"/>
          </a:p>
        </p:txBody>
      </p:sp>
    </p:spTree>
    <p:extLst>
      <p:ext uri="{BB962C8B-B14F-4D97-AF65-F5344CB8AC3E}">
        <p14:creationId xmlns:p14="http://schemas.microsoft.com/office/powerpoint/2010/main" val="3224771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Remember: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may not always sink, especially if the carbon dioxide is warm, or if there are air currents that move the gas around and disperse it.</a:t>
            </a:r>
            <a:endParaRPr lang="en-US" sz="1100" dirty="0" smtClean="0">
              <a:solidFill>
                <a:srgbClr val="000000"/>
              </a:solidFill>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38</a:t>
            </a:fld>
            <a:endParaRPr lang="en-US"/>
          </a:p>
        </p:txBody>
      </p:sp>
    </p:spTree>
    <p:extLst>
      <p:ext uri="{BB962C8B-B14F-4D97-AF65-F5344CB8AC3E}">
        <p14:creationId xmlns:p14="http://schemas.microsoft.com/office/powerpoint/2010/main" val="2409688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We must avoid exposing people to excessive concentrations of carbon dioxide.  Areas needing special ventilation consideration include:</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342900" marR="0" lvl="0" indent="-342900">
              <a:spcBef>
                <a:spcPts val="0"/>
              </a:spcBef>
              <a:spcAft>
                <a:spcPts val="0"/>
              </a:spcAft>
              <a:buFont typeface="Symbol"/>
              <a:buChar char=""/>
            </a:pPr>
            <a:r>
              <a:rPr lang="en-US" sz="1200" b="1" dirty="0" smtClean="0">
                <a:effectLst/>
                <a:latin typeface="+mn-lt"/>
                <a:ea typeface="Times New Roman"/>
              </a:rPr>
              <a:t>Confined areas and confined spaces, including diked areas around any kind of tank; </a:t>
            </a:r>
            <a:endParaRPr lang="en-US" sz="1200" dirty="0" smtClean="0">
              <a:effectLst/>
              <a:latin typeface="Times New Roman"/>
              <a:ea typeface="Times New Roman"/>
            </a:endParaRPr>
          </a:p>
          <a:p>
            <a:pPr marL="342900" marR="0" lvl="0" indent="-342900">
              <a:spcBef>
                <a:spcPts val="0"/>
              </a:spcBef>
              <a:spcAft>
                <a:spcPts val="0"/>
              </a:spcAft>
              <a:buFont typeface="Symbol"/>
              <a:buChar char=""/>
            </a:pPr>
            <a:r>
              <a:rPr lang="en-US" sz="1200" b="1" dirty="0" smtClean="0">
                <a:effectLst/>
                <a:latin typeface="+mn-lt"/>
                <a:ea typeface="Times New Roman"/>
              </a:rPr>
              <a:t>Ground floor locations and other low-lying areas, including those outdoors and water treatment (including anaerobic and aerobic) tanks;</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39</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200" b="1" dirty="0" smtClean="0">
                <a:effectLst/>
                <a:latin typeface="+mn-lt"/>
                <a:ea typeface="Times New Roman"/>
              </a:rPr>
              <a:t>Locations with restricted or limited ventilation whatever the elevation, especially those areas where people rarely need to go; </a:t>
            </a:r>
            <a:endParaRPr lang="en-US" sz="1200" dirty="0" smtClean="0">
              <a:effectLst/>
              <a:latin typeface="Times New Roman"/>
              <a:ea typeface="Times New Roman"/>
            </a:endParaRPr>
          </a:p>
          <a:p>
            <a:pPr marL="342900" marR="0" lvl="0" indent="-342900">
              <a:spcBef>
                <a:spcPts val="0"/>
              </a:spcBef>
              <a:spcAft>
                <a:spcPts val="0"/>
              </a:spcAft>
              <a:buFont typeface="Symbol"/>
              <a:buChar char=""/>
            </a:pPr>
            <a:r>
              <a:rPr lang="en-US" sz="1200" b="1" dirty="0" smtClean="0">
                <a:effectLst/>
                <a:latin typeface="+mn-lt"/>
                <a:ea typeface="Times New Roman"/>
              </a:rPr>
              <a:t>Areas where carbon dioxide is collected and discharged, especially the carbon dioxide scrubber.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40</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200" b="1" dirty="0" smtClean="0">
                <a:effectLst/>
                <a:latin typeface="+mn-lt"/>
                <a:ea typeface="Times New Roman"/>
              </a:rPr>
              <a:t>Locations where carbon dioxide is given off from processes, including inside the buildings that house the fermentation tanks, yeast propagation, grain unloading, hoppers, slurry/mash “steep” tanks, drains that collect liquid materials and pump it out.</a:t>
            </a:r>
            <a:endParaRPr lang="en-US" sz="1200" dirty="0" smtClean="0">
              <a:effectLst/>
              <a:latin typeface="Times New Roman"/>
              <a:ea typeface="Times New Roman"/>
            </a:endParaRPr>
          </a:p>
          <a:p>
            <a:pPr marL="22860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What areas do we have here that could collect CO</a:t>
            </a:r>
            <a:r>
              <a:rPr lang="en-US" sz="1200" b="1" baseline="-25000" dirty="0" smtClean="0">
                <a:effectLst/>
                <a:latin typeface="+mn-lt"/>
                <a:ea typeface="Times New Roman"/>
              </a:rPr>
              <a:t>2</a:t>
            </a:r>
            <a:r>
              <a:rPr lang="en-US" sz="1200" b="1" dirty="0" smtClean="0">
                <a:effectLst/>
                <a:latin typeface="+mn-lt"/>
                <a:ea typeface="Times New Roman"/>
              </a:rPr>
              <a:t>?  Let’s list them, and start off with confined spaces and other locations where CO</a:t>
            </a:r>
            <a:r>
              <a:rPr lang="en-US" sz="1200" b="1" baseline="-25000" dirty="0" smtClean="0">
                <a:effectLst/>
                <a:latin typeface="+mn-lt"/>
                <a:ea typeface="Times New Roman"/>
              </a:rPr>
              <a:t>2</a:t>
            </a:r>
            <a:r>
              <a:rPr lang="en-US" sz="1200" b="1" dirty="0" smtClean="0">
                <a:effectLst/>
                <a:latin typeface="+mn-lt"/>
                <a:ea typeface="Times New Roman"/>
              </a:rPr>
              <a:t> can build up.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i="1" dirty="0" smtClean="0">
                <a:solidFill>
                  <a:srgbClr val="1F497D"/>
                </a:solidFill>
                <a:effectLst/>
                <a:latin typeface="+mn-lt"/>
                <a:ea typeface="Times New Roman"/>
              </a:rPr>
              <a:t>NOTE TO SPEAKER: Stress special consideration of areas where fermentation occurs and/or areas where CO</a:t>
            </a:r>
            <a:r>
              <a:rPr lang="en-US" sz="1200" b="1" i="1" baseline="-25000" dirty="0" smtClean="0">
                <a:solidFill>
                  <a:srgbClr val="1F497D"/>
                </a:solidFill>
                <a:effectLst/>
                <a:latin typeface="+mn-lt"/>
                <a:ea typeface="Times New Roman"/>
              </a:rPr>
              <a:t>2</a:t>
            </a:r>
            <a:r>
              <a:rPr lang="en-US" sz="1200" b="1" i="1" dirty="0" smtClean="0">
                <a:solidFill>
                  <a:srgbClr val="1F497D"/>
                </a:solidFill>
                <a:effectLst/>
                <a:latin typeface="+mn-lt"/>
                <a:ea typeface="Times New Roman"/>
              </a:rPr>
              <a:t> is collected or discharged.  Use a flip chart or easel to make the list with attendee participation.</a:t>
            </a:r>
            <a:endParaRPr lang="en-US" sz="1200" dirty="0" smtClean="0">
              <a:effectLst/>
              <a:latin typeface="Times New Roman"/>
              <a:ea typeface="Times New Roman"/>
            </a:endParaRPr>
          </a:p>
          <a:p>
            <a:pPr marL="0" marR="0">
              <a:spcBef>
                <a:spcPts val="0"/>
              </a:spcBef>
              <a:spcAft>
                <a:spcPts val="0"/>
              </a:spcAft>
            </a:pPr>
            <a:r>
              <a:rPr lang="en-US" sz="1100"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Although we have just made a list of areas where CO</a:t>
            </a:r>
            <a:r>
              <a:rPr lang="en-US" sz="1200" b="1" baseline="-25000" dirty="0" smtClean="0">
                <a:effectLst/>
                <a:latin typeface="+mn-lt"/>
                <a:ea typeface="Times New Roman"/>
              </a:rPr>
              <a:t>2</a:t>
            </a:r>
            <a:r>
              <a:rPr lang="en-US" sz="1200" b="1" dirty="0" smtClean="0">
                <a:effectLst/>
                <a:latin typeface="+mn-lt"/>
                <a:ea typeface="Times New Roman"/>
              </a:rPr>
              <a:t> could possible build up under the right circumstances, as we implement our </a:t>
            </a:r>
            <a:r>
              <a:rPr lang="en-US" sz="1200" b="1" u="sng" dirty="0" smtClean="0">
                <a:effectLst/>
                <a:latin typeface="+mn-lt"/>
                <a:ea typeface="Times New Roman"/>
              </a:rPr>
              <a:t>Site CO</a:t>
            </a:r>
            <a:r>
              <a:rPr lang="en-US" sz="1200" b="1" u="sng" baseline="-25000" dirty="0" smtClean="0">
                <a:effectLst/>
                <a:latin typeface="+mn-lt"/>
                <a:ea typeface="Times New Roman"/>
              </a:rPr>
              <a:t>2</a:t>
            </a:r>
            <a:r>
              <a:rPr lang="en-US" sz="1200" b="1" u="sng" dirty="0" smtClean="0">
                <a:effectLst/>
                <a:latin typeface="+mn-lt"/>
                <a:ea typeface="Times New Roman"/>
              </a:rPr>
              <a:t> Management Plan</a:t>
            </a:r>
            <a:r>
              <a:rPr lang="en-US" sz="1200" b="1" dirty="0" smtClean="0">
                <a:effectLst/>
                <a:latin typeface="+mn-lt"/>
                <a:ea typeface="Times New Roman"/>
              </a:rPr>
              <a:t> we will do a thorough site survey under different conditions and different seasons.  By using a direct-reading monitor we can locate and evaluate other areas that from time to time may have high CO</a:t>
            </a:r>
            <a:r>
              <a:rPr lang="en-US" sz="1200" b="1" baseline="-25000" dirty="0" smtClean="0">
                <a:effectLst/>
                <a:latin typeface="+mn-lt"/>
                <a:ea typeface="Times New Roman"/>
              </a:rPr>
              <a:t>2</a:t>
            </a:r>
            <a:r>
              <a:rPr lang="en-US" sz="1200" b="1" dirty="0" smtClean="0">
                <a:effectLst/>
                <a:latin typeface="+mn-lt"/>
                <a:ea typeface="Times New Roman"/>
              </a:rPr>
              <a:t> levels.  It may be surprising!</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41</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Once exposure levels are established and alarm set points determined, give careful consideration to the </a:t>
            </a:r>
            <a:r>
              <a:rPr lang="en-US" sz="1200" b="1" i="1" dirty="0" smtClean="0">
                <a:effectLst/>
                <a:latin typeface="+mn-lt"/>
                <a:ea typeface="Times New Roman"/>
              </a:rPr>
              <a:t>placement</a:t>
            </a:r>
            <a:r>
              <a:rPr lang="en-US" sz="1200" b="1" dirty="0" smtClean="0">
                <a:effectLst/>
                <a:latin typeface="+mn-lt"/>
                <a:ea typeface="Times New Roman"/>
              </a:rPr>
              <a:t> of these sensors.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Having many remote sensors still may not provide adequate protection.  That is because it is all too common for remote monitors to be placed in the middle of buildings or along main walkways, to get broad representative readings of the general work area.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u="sng" dirty="0" smtClean="0">
                <a:effectLst/>
                <a:latin typeface="+mn-lt"/>
                <a:ea typeface="Times New Roman"/>
              </a:rPr>
              <a:t>However, this often backfires and results in sensors being located along walkways and open areas that have good ventilation.</a:t>
            </a:r>
            <a:r>
              <a:rPr lang="en-US" sz="1200" b="1" dirty="0" smtClean="0">
                <a:effectLst/>
                <a:latin typeface="+mn-lt"/>
                <a:ea typeface="Times New Roman"/>
              </a:rPr>
              <a:t>  This gives everyone a false sense of security.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6</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The third module in this series is entitled, </a:t>
            </a:r>
            <a:r>
              <a:rPr lang="en-US" sz="1200" b="1" u="sng" dirty="0" smtClean="0">
                <a:solidFill>
                  <a:srgbClr val="000000"/>
                </a:solidFill>
                <a:effectLst/>
                <a:latin typeface="+mn-lt"/>
                <a:ea typeface="Times New Roman"/>
              </a:rPr>
              <a:t>Developing a Site CO</a:t>
            </a:r>
            <a:r>
              <a:rPr lang="en-US" sz="1200" b="1" u="sng" baseline="-25000" dirty="0" smtClean="0">
                <a:solidFill>
                  <a:srgbClr val="000000"/>
                </a:solidFill>
                <a:effectLst/>
                <a:latin typeface="+mn-lt"/>
                <a:ea typeface="Times New Roman"/>
              </a:rPr>
              <a:t>2 </a:t>
            </a:r>
            <a:r>
              <a:rPr lang="en-US" sz="1200" b="1" u="sng" dirty="0" smtClean="0">
                <a:solidFill>
                  <a:srgbClr val="000000"/>
                </a:solidFill>
                <a:effectLst/>
                <a:latin typeface="+mn-lt"/>
                <a:ea typeface="Times New Roman"/>
              </a:rPr>
              <a:t>Management Program</a:t>
            </a:r>
            <a:r>
              <a:rPr lang="en-US" sz="1200" b="1" dirty="0" smtClean="0">
                <a:solidFill>
                  <a:srgbClr val="000000"/>
                </a:solidFill>
                <a:effectLst/>
                <a:latin typeface="+mn-lt"/>
                <a:ea typeface="Times New Roman"/>
              </a:rPr>
              <a:t>.  It covers: </a:t>
            </a:r>
            <a:endParaRPr lang="en-US" sz="1100" dirty="0" smtClean="0">
              <a:solidFill>
                <a:srgbClr val="000000"/>
              </a:solidFill>
              <a:effectLst/>
              <a:latin typeface="Times New Roman"/>
              <a:ea typeface="Times New Roman"/>
            </a:endParaRPr>
          </a:p>
          <a:p>
            <a:pPr marL="342900" marR="0" lvl="0" indent="-342900">
              <a:spcBef>
                <a:spcPts val="0"/>
              </a:spcBef>
              <a:spcAft>
                <a:spcPts val="0"/>
              </a:spcAft>
              <a:buFont typeface="Symbol"/>
              <a:buChar char=""/>
            </a:pPr>
            <a:r>
              <a:rPr lang="en-US" sz="1200" b="1" dirty="0" smtClean="0">
                <a:solidFill>
                  <a:srgbClr val="000000"/>
                </a:solidFill>
                <a:effectLst/>
                <a:latin typeface="+mn-lt"/>
                <a:ea typeface="Times New Roman"/>
              </a:rPr>
              <a:t>How to develop a Carbon Dioxide Facility Review Process,</a:t>
            </a:r>
            <a:endParaRPr lang="en-US" sz="1100" dirty="0" smtClean="0">
              <a:solidFill>
                <a:srgbClr val="000000"/>
              </a:solidFill>
              <a:effectLst/>
              <a:latin typeface="Times New Roman"/>
              <a:ea typeface="Times New Roman"/>
            </a:endParaRPr>
          </a:p>
          <a:p>
            <a:pPr marL="342900" marR="0" lvl="0" indent="-342900">
              <a:spcBef>
                <a:spcPts val="0"/>
              </a:spcBef>
              <a:spcAft>
                <a:spcPts val="0"/>
              </a:spcAft>
              <a:buFont typeface="Symbol"/>
              <a:buChar char=""/>
            </a:pPr>
            <a:r>
              <a:rPr lang="en-US" sz="1200" b="1" dirty="0" smtClean="0">
                <a:solidFill>
                  <a:srgbClr val="000000"/>
                </a:solidFill>
                <a:effectLst/>
                <a:latin typeface="+mn-lt"/>
                <a:ea typeface="Times New Roman"/>
              </a:rPr>
              <a:t>Gives much information on specific ways to evaluate areas and conditions of special concern, and  </a:t>
            </a:r>
            <a:endParaRPr lang="en-US" sz="1100" dirty="0" smtClean="0">
              <a:solidFill>
                <a:srgbClr val="000000"/>
              </a:solidFill>
              <a:effectLst/>
              <a:latin typeface="Times New Roman"/>
              <a:ea typeface="Times New Roman"/>
            </a:endParaRPr>
          </a:p>
          <a:p>
            <a:pPr marL="342900" marR="0" lvl="0" indent="-342900">
              <a:spcBef>
                <a:spcPts val="0"/>
              </a:spcBef>
              <a:spcAft>
                <a:spcPts val="0"/>
              </a:spcAft>
              <a:buFont typeface="Symbol"/>
              <a:buChar char=""/>
            </a:pPr>
            <a:r>
              <a:rPr lang="en-US" sz="1200" b="1" dirty="0" smtClean="0">
                <a:solidFill>
                  <a:srgbClr val="000000"/>
                </a:solidFill>
                <a:effectLst/>
                <a:latin typeface="+mn-lt"/>
                <a:ea typeface="Times New Roman"/>
              </a:rPr>
              <a:t>Details specific methods on elimination and control of excessive carbon dioxide levels</a:t>
            </a:r>
            <a:endParaRPr lang="en-US" sz="1100" dirty="0" smtClean="0">
              <a:solidFill>
                <a:srgbClr val="000000"/>
              </a:solidFill>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42</a:t>
            </a:fld>
            <a:endParaRPr lang="en-US"/>
          </a:p>
        </p:txBody>
      </p:sp>
    </p:spTree>
    <p:extLst>
      <p:ext uri="{BB962C8B-B14F-4D97-AF65-F5344CB8AC3E}">
        <p14:creationId xmlns:p14="http://schemas.microsoft.com/office/powerpoint/2010/main" val="4149140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When entering confined spaces, you will almost always need continuous mechanical ventilation of some sort.  The question is, what kind is most efficient?  Let’s review the main methods.  Keep in mind that during confined space entry, either continuous mechanical ventilation or continuous air monitoring is required.  In practice, most organizations do both whenever possible.</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Forced draft or mechanical ventilation is generally divided into two broad categories: </a:t>
            </a:r>
            <a:r>
              <a:rPr lang="en-US" sz="1200" b="1" u="sng" dirty="0" smtClean="0">
                <a:effectLst/>
                <a:latin typeface="+mn-lt"/>
                <a:ea typeface="Times New Roman"/>
              </a:rPr>
              <a:t>supply ventilation</a:t>
            </a:r>
            <a:r>
              <a:rPr lang="en-US" sz="1200" b="1" dirty="0" smtClean="0">
                <a:effectLst/>
                <a:latin typeface="+mn-lt"/>
                <a:ea typeface="Times New Roman"/>
              </a:rPr>
              <a:t> – blowing fresh air into the area; and </a:t>
            </a:r>
            <a:r>
              <a:rPr lang="en-US" sz="1200" b="1" u="sng" dirty="0" smtClean="0">
                <a:effectLst/>
                <a:latin typeface="+mn-lt"/>
                <a:ea typeface="Times New Roman"/>
              </a:rPr>
              <a:t>exhaust ventilation</a:t>
            </a:r>
            <a:r>
              <a:rPr lang="en-US" sz="1200" b="1" dirty="0" smtClean="0">
                <a:effectLst/>
                <a:latin typeface="+mn-lt"/>
                <a:ea typeface="Times New Roman"/>
              </a:rPr>
              <a:t> – pulling air out by negative pressure and exhausting it to a safe area, away from the air intake.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Remember that when there is little air flow, carbon dioxide tends to collect in low lying areas since it is 50% more dense than air.  Because of this, blowing in make-up air from above, and discharging air from a low point to the outside where it can be released safely – away from the air intake – OR pulling air from the bottom/low point and allowing fresh make-up air to enter from above are generally considered the most efficient.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43</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Supply ventilation is the process of blowing fresh air into the space and exhausting it outside.  For atmospheres containing elevated CO</a:t>
            </a:r>
            <a:r>
              <a:rPr lang="en-US" sz="1200" b="1" baseline="-25000" dirty="0" smtClean="0">
                <a:effectLst/>
                <a:latin typeface="+mn-lt"/>
                <a:ea typeface="Times New Roman"/>
              </a:rPr>
              <a:t>2</a:t>
            </a:r>
            <a:r>
              <a:rPr lang="en-US" sz="1200" b="1" dirty="0" smtClean="0">
                <a:effectLst/>
                <a:latin typeface="+mn-lt"/>
                <a:ea typeface="Times New Roman"/>
              </a:rPr>
              <a:t> levels, blowing air in from above is considered best practice, because incoming fresh air is used to push contaminated air out of the space from a low point at or near the bottom.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This is because blowing fresh air into the space moves contaminants up to 30 times the distance that exhaust air can.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In addition, supply ventilation is helpful when air movement is provided for the comfort of the workers inside, and to ensure that the breathing air does not deteriorate during the course of the job.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44</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Whenever possible, exhaust the air through ductwork from a low point to a safe area outside.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Fresh make-up air enters from above.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If done properly, mechanical ventilation may eliminate the need for workers to wear respiratory protection.</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45</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There may be disadvantages to using mechanical ventilation, however.  It can be noisy, ductwork can restrict entry to and/or exit from the space, the air flow can blow up dust and other contaminants causing irritation to those inside, and the air movement generates static electricity.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Precautions including hearing protection, measures for safe egress, using goggles and/or respirators, and grounding and bonding need to be considered during the job planning.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Exhaust systems are most effective when the air intake is located as close as possible to the immediate area where workers are present.  This results in the workers being in the path of the incoming fresh air.  Sometimes negative pressure (mechanically pulling air out from the bottom and allowing fresh air to come in from above) will help reduce airborne dust.</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46</a:t>
            </a:fld>
            <a:endParaRPr lang="en-US"/>
          </a:p>
        </p:txBody>
      </p:sp>
    </p:spTree>
    <p:extLst>
      <p:ext uri="{BB962C8B-B14F-4D97-AF65-F5344CB8AC3E}">
        <p14:creationId xmlns:p14="http://schemas.microsoft.com/office/powerpoint/2010/main" val="256268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When forced draft or mechanical ventilation is used, whether supply or exhaust air, care must be taken to properly locate the fan and the air outlet.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No matter how good the intention, if ventilation is not set up properly, air may only circulate in a part of the confined space, leaving the rest of the space unventilated; in other words, “dead spaces” with no ventilation or air mixing can easily occur.  This is called “short-circuiting.”</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Let’s take a look at some examples of “short-circuiting.”</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We will also discuss poor and good ventilation techniques.</a:t>
            </a:r>
            <a:endParaRPr lang="en-US" sz="1200" dirty="0" smtClean="0">
              <a:effectLst/>
              <a:latin typeface="Times New Roman"/>
              <a:ea typeface="Times New Roman"/>
            </a:endParaRPr>
          </a:p>
          <a:p>
            <a:pPr marL="0" marR="0">
              <a:spcBef>
                <a:spcPts val="0"/>
              </a:spcBef>
              <a:spcAft>
                <a:spcPts val="0"/>
              </a:spcAft>
            </a:pPr>
            <a:r>
              <a:rPr lang="en-US" sz="900" dirty="0" smtClean="0">
                <a:effectLst/>
                <a:latin typeface="Times New Roman"/>
                <a:ea typeface="Times New Roman"/>
              </a:rPr>
              <a:t> </a:t>
            </a: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47</a:t>
            </a:fld>
            <a:endParaRPr lang="en-US"/>
          </a:p>
        </p:txBody>
      </p:sp>
    </p:spTree>
    <p:extLst>
      <p:ext uri="{BB962C8B-B14F-4D97-AF65-F5344CB8AC3E}">
        <p14:creationId xmlns:p14="http://schemas.microsoft.com/office/powerpoint/2010/main" val="746339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These drawings are from the US Federal OSHA publication 3639-04 2013, </a:t>
            </a:r>
            <a:r>
              <a:rPr lang="en-US" sz="1200" b="1" i="1" dirty="0" smtClean="0">
                <a:effectLst/>
                <a:latin typeface="+mn-lt"/>
                <a:ea typeface="Times New Roman"/>
              </a:rPr>
              <a:t>Ventilation in Shipyard Employment, 2013, </a:t>
            </a:r>
            <a:r>
              <a:rPr lang="en-US" sz="1200" b="1" dirty="0" smtClean="0">
                <a:effectLst/>
                <a:latin typeface="+mn-lt"/>
                <a:ea typeface="Times New Roman"/>
              </a:rPr>
              <a:t>and is by </a:t>
            </a:r>
            <a:r>
              <a:rPr lang="en-US" sz="1200" b="1" dirty="0" smtClean="0">
                <a:solidFill>
                  <a:srgbClr val="000000"/>
                </a:solidFill>
                <a:effectLst/>
                <a:latin typeface="+mn-lt"/>
                <a:ea typeface="Times New Roman"/>
              </a:rPr>
              <a:t>Edward J. </a:t>
            </a:r>
            <a:r>
              <a:rPr lang="en-US" sz="1200" b="1" dirty="0" err="1" smtClean="0">
                <a:solidFill>
                  <a:srgbClr val="000000"/>
                </a:solidFill>
                <a:effectLst/>
                <a:latin typeface="+mn-lt"/>
                <a:ea typeface="Times New Roman"/>
              </a:rPr>
              <a:t>Willwerth</a:t>
            </a:r>
            <a:r>
              <a:rPr lang="en-US" sz="1200" b="1" dirty="0" smtClean="0">
                <a:solidFill>
                  <a:srgbClr val="000000"/>
                </a:solidFill>
                <a:effectLst/>
                <a:latin typeface="+mn-lt"/>
                <a:ea typeface="Times New Roman"/>
              </a:rPr>
              <a:t> of Atlantic Environmental &amp; Marine Services.</a:t>
            </a:r>
            <a:r>
              <a:rPr lang="en-US" sz="1100" i="1" dirty="0" smtClean="0">
                <a:effectLst/>
                <a:latin typeface="+mn-lt"/>
                <a:ea typeface="Times New Roman"/>
              </a:rPr>
              <a:t> </a:t>
            </a:r>
            <a:endParaRPr lang="en-US" sz="9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In this drawing, air is being </a:t>
            </a:r>
            <a:r>
              <a:rPr lang="en-US" sz="1200" b="1" u="sng" dirty="0" smtClean="0">
                <a:effectLst/>
                <a:latin typeface="+mn-lt"/>
                <a:ea typeface="Times New Roman"/>
              </a:rPr>
              <a:t>exhausted</a:t>
            </a:r>
            <a:r>
              <a:rPr lang="en-US" sz="1200" b="1" dirty="0" smtClean="0">
                <a:effectLst/>
                <a:latin typeface="+mn-lt"/>
                <a:ea typeface="Times New Roman"/>
              </a:rPr>
              <a:t> from the top.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NOTE:  The red line is the electric cord for the fan.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The attendant is shown with a multi-gas monitor intake line going straight down below the fan/air horn.  However, he/she is getting no reading from where the entrant is doing work.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Notice there is no inlet for fresh air other than the same opening where the exhaust air is exiting. We can also see that air circulation throughout the confined space is not happening.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Unfortunately, the good intention is not getting the job done – that is, the worker inside is not getting fresh air.</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48</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This picture shows air being supplied or pushed in from the top of the confined space.  However, since there is no outlet for the air to exhaust, it goes right back out the top, missing the worker and most of the rest of the confined space in the process.</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Once again, no monitoring is being done in the breathing zone of the entry worker.  </a:t>
            </a:r>
            <a:r>
              <a:rPr lang="en-US" sz="1200" b="1" dirty="0" smtClean="0">
                <a:solidFill>
                  <a:srgbClr val="000000"/>
                </a:solidFill>
                <a:effectLst/>
                <a:latin typeface="+mn-lt"/>
                <a:ea typeface="Times New Roman"/>
              </a:rPr>
              <a:t>The supplied air ventilation being short-circuited and the worker is left unprotected.</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49</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Here we have duct work leading to the area where the entrant is working.  Fresh air is being supplied directly to him and blowing upwards.</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100" dirty="0" smtClean="0">
              <a:solidFill>
                <a:srgbClr val="000000"/>
              </a:solidFill>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Since there is nowhere for the exhaust air to exit except from the manhole where the supplied air ductwork is entering, although this method is effective, it is not efficient.  Still, air is being circulated, not short-circuited.</a:t>
            </a:r>
            <a:endParaRPr lang="en-US" sz="1100" dirty="0" smtClean="0">
              <a:solidFill>
                <a:srgbClr val="000000"/>
              </a:solidFill>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50</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mn-lt"/>
                <a:ea typeface="Times New Roman"/>
              </a:rPr>
              <a:t>This 4</a:t>
            </a:r>
            <a:r>
              <a:rPr lang="en-US" sz="1200" b="1" baseline="30000" dirty="0" smtClean="0">
                <a:solidFill>
                  <a:srgbClr val="000000"/>
                </a:solidFill>
                <a:effectLst/>
                <a:latin typeface="+mn-lt"/>
                <a:ea typeface="Times New Roman"/>
              </a:rPr>
              <a:t>th</a:t>
            </a:r>
            <a:r>
              <a:rPr lang="en-US" sz="1200" b="1" dirty="0" smtClean="0">
                <a:solidFill>
                  <a:srgbClr val="000000"/>
                </a:solidFill>
                <a:effectLst/>
                <a:latin typeface="+mn-lt"/>
                <a:ea typeface="Times New Roman"/>
              </a:rPr>
              <a:t> Illustration shows the improved method of supplied air ventilation (forced air), with two accesses ports available.  Note that the attendant is actually monitoring the air in the breathing zone of the entrant.  This is how air sampling needs to be done no matter what the ventilation method.</a:t>
            </a:r>
            <a:endParaRPr lang="en-US" sz="1100" dirty="0" smtClean="0">
              <a:solidFill>
                <a:srgbClr val="000000"/>
              </a:solidFill>
              <a:effectLst/>
              <a:latin typeface="Times New Roman"/>
              <a:ea typeface="Times New Roman"/>
            </a:endParaRPr>
          </a:p>
          <a:p>
            <a:pPr marL="457200" marR="0" indent="-457200">
              <a:spcBef>
                <a:spcPts val="0"/>
              </a:spcBef>
              <a:spcAft>
                <a:spcPts val="0"/>
              </a:spcAft>
            </a:pPr>
            <a:r>
              <a:rPr lang="en-US" sz="1200" b="1" dirty="0" smtClean="0">
                <a:solidFill>
                  <a:srgbClr val="000000"/>
                </a:solidFill>
                <a:effectLst/>
                <a:latin typeface="Times New Roman"/>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The overall best and most efficient method would be to have portals on the top and the bottom of the confined space.  Fresh air should be supplied from the top and exhausted to a safe place from the bottom.</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51</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The sensors should be located, or relocated, to dead areas and remote corners of buildings and areas where little ventilation is present.  Look for the worst case locations, knowing that CO</a:t>
            </a:r>
            <a:r>
              <a:rPr lang="en-US" sz="1200" b="1" baseline="-25000" dirty="0" smtClean="0">
                <a:effectLst/>
                <a:latin typeface="+mn-lt"/>
                <a:ea typeface="Times New Roman"/>
              </a:rPr>
              <a:t>2</a:t>
            </a:r>
            <a:r>
              <a:rPr lang="en-US" sz="1200" b="1" dirty="0" smtClean="0">
                <a:effectLst/>
                <a:latin typeface="+mn-lt"/>
                <a:ea typeface="Times New Roman"/>
              </a:rPr>
              <a:t> levels will not be worse than there.</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Sampling of “dead spaces” will give a much better indication of actual CO</a:t>
            </a:r>
            <a:r>
              <a:rPr lang="en-US" sz="1200" b="1" baseline="-25000" dirty="0" smtClean="0">
                <a:effectLst/>
                <a:latin typeface="+mn-lt"/>
                <a:ea typeface="Times New Roman"/>
              </a:rPr>
              <a:t>2</a:t>
            </a:r>
            <a:r>
              <a:rPr lang="en-US" sz="1200" b="1" dirty="0" smtClean="0">
                <a:effectLst/>
                <a:latin typeface="+mn-lt"/>
                <a:ea typeface="Times New Roman"/>
              </a:rPr>
              <a:t> accumulation that can jeopardize worker safety.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Consider locating one CO</a:t>
            </a:r>
            <a:r>
              <a:rPr lang="en-US" sz="1200" b="1" baseline="-25000" dirty="0" smtClean="0">
                <a:effectLst/>
                <a:latin typeface="+mn-lt"/>
                <a:ea typeface="Times New Roman"/>
              </a:rPr>
              <a:t>2</a:t>
            </a:r>
            <a:r>
              <a:rPr lang="en-US" sz="1200" b="1" dirty="0" smtClean="0">
                <a:effectLst/>
                <a:latin typeface="+mn-lt"/>
                <a:ea typeface="Times New Roman"/>
              </a:rPr>
              <a:t> monitor at the supplied air point of entry to the work area, to know if CO</a:t>
            </a:r>
            <a:r>
              <a:rPr lang="en-US" sz="1200" b="1" baseline="-25000" dirty="0" smtClean="0">
                <a:effectLst/>
                <a:latin typeface="+mn-lt"/>
                <a:ea typeface="Times New Roman"/>
              </a:rPr>
              <a:t>2</a:t>
            </a:r>
            <a:r>
              <a:rPr lang="en-US" sz="1200" b="1" dirty="0" smtClean="0">
                <a:effectLst/>
                <a:latin typeface="+mn-lt"/>
                <a:ea typeface="Times New Roman"/>
              </a:rPr>
              <a:t> is being blown into the work area.</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a:t>
            </a:fld>
            <a:endParaRPr lang="en-US" dirty="0"/>
          </a:p>
        </p:txBody>
      </p:sp>
    </p:spTree>
    <p:extLst>
      <p:ext uri="{BB962C8B-B14F-4D97-AF65-F5344CB8AC3E}">
        <p14:creationId xmlns:p14="http://schemas.microsoft.com/office/powerpoint/2010/main" val="939948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a:buChar char="•"/>
              <a:tabLst>
                <a:tab pos="457200" algn="l"/>
              </a:tabLst>
            </a:pPr>
            <a:r>
              <a:rPr lang="en-US" sz="1200" b="1" dirty="0" smtClean="0">
                <a:solidFill>
                  <a:srgbClr val="000000"/>
                </a:solidFill>
                <a:effectLst/>
                <a:latin typeface="+mn-lt"/>
                <a:ea typeface="Times New Roman"/>
                <a:cs typeface="Times New Roman"/>
              </a:rPr>
              <a:t>Make sure that fresh air is circulated throughout the space and that no dead spaces occur.  </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US" sz="1200" b="1" dirty="0" smtClean="0">
                <a:solidFill>
                  <a:srgbClr val="000000"/>
                </a:solidFill>
                <a:effectLst/>
                <a:latin typeface="+mn-lt"/>
                <a:ea typeface="Times New Roman"/>
                <a:cs typeface="Times New Roman"/>
              </a:rPr>
              <a:t>This may require </a:t>
            </a:r>
            <a:r>
              <a:rPr lang="en-US" sz="1200" b="1" u="sng" dirty="0" smtClean="0">
                <a:solidFill>
                  <a:srgbClr val="000000"/>
                </a:solidFill>
                <a:effectLst/>
                <a:latin typeface="+mn-lt"/>
                <a:ea typeface="Times New Roman"/>
                <a:cs typeface="Times New Roman"/>
              </a:rPr>
              <a:t>repositioning the air delivery outlet occasionally; or in the case of exhaust air, repositioning the suction side of the ductwork.</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US" sz="1200" b="1" dirty="0" smtClean="0">
                <a:solidFill>
                  <a:srgbClr val="000000"/>
                </a:solidFill>
                <a:effectLst/>
                <a:latin typeface="+mn-lt"/>
                <a:ea typeface="Times New Roman"/>
                <a:cs typeface="Times New Roman"/>
              </a:rPr>
              <a:t>Be careful that the circulating air does not create additional problems for the workers. </a:t>
            </a:r>
            <a:endParaRPr lang="en-US" sz="1200" dirty="0" smtClean="0">
              <a:effectLst/>
              <a:latin typeface="Times New Roman"/>
              <a:ea typeface="Times New Roman"/>
              <a:cs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FINAL NOTE:  Providing safe breathing air to workers requires </a:t>
            </a:r>
            <a:r>
              <a:rPr lang="en-US" sz="1200" b="1" i="1" dirty="0" smtClean="0">
                <a:solidFill>
                  <a:srgbClr val="000000"/>
                </a:solidFill>
                <a:effectLst/>
                <a:latin typeface="+mn-lt"/>
                <a:ea typeface="Times New Roman"/>
              </a:rPr>
              <a:t>significant</a:t>
            </a:r>
            <a:r>
              <a:rPr lang="en-US" sz="1200" b="1" dirty="0" smtClean="0">
                <a:solidFill>
                  <a:srgbClr val="000000"/>
                </a:solidFill>
                <a:effectLst/>
                <a:latin typeface="+mn-lt"/>
                <a:ea typeface="Times New Roman"/>
              </a:rPr>
              <a:t> pre-planning when workers are doing hot work (cutting, welding, burning); when they are working with solvents, sanitation agents, or other chemicals in a confined space: or when spray-painting or spray-applying any surface coating.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These jobs change the atmosphere minute by minute and present very serious risks.</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Since ventilation for these tasks is beyond the scope of this </a:t>
            </a:r>
            <a:r>
              <a:rPr lang="en-US" sz="1200" b="1" u="sng" dirty="0" smtClean="0">
                <a:solidFill>
                  <a:srgbClr val="000000"/>
                </a:solidFill>
                <a:effectLst/>
                <a:latin typeface="+mn-lt"/>
                <a:ea typeface="Times New Roman"/>
              </a:rPr>
              <a:t>Carbon Dioxide Safety Program</a:t>
            </a:r>
            <a:r>
              <a:rPr lang="en-US" sz="1200" b="1" dirty="0" smtClean="0">
                <a:solidFill>
                  <a:srgbClr val="000000"/>
                </a:solidFill>
                <a:effectLst/>
                <a:latin typeface="+mn-lt"/>
                <a:ea typeface="Times New Roman"/>
              </a:rPr>
              <a:t>, refer to specialized references and to the equipment manufacturer for technical support.  In these cases, supplied air respirators in addition to forced-draft mechanical ventilation may be necessary to protect the workers from toxic atmospheres.   Ventilation must be continuous and be maintained throughout the confined space to keep atmospheres from approaching toxic, IDLH, and flammable levels.</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52</a:t>
            </a:fld>
            <a:endParaRPr lang="en-US"/>
          </a:p>
        </p:txBody>
      </p:sp>
    </p:spTree>
    <p:extLst>
      <p:ext uri="{BB962C8B-B14F-4D97-AF65-F5344CB8AC3E}">
        <p14:creationId xmlns:p14="http://schemas.microsoft.com/office/powerpoint/2010/main" val="2894924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53</a:t>
            </a:fld>
            <a:endParaRPr lang="en-US"/>
          </a:p>
        </p:txBody>
      </p:sp>
    </p:spTree>
    <p:extLst>
      <p:ext uri="{BB962C8B-B14F-4D97-AF65-F5344CB8AC3E}">
        <p14:creationId xmlns:p14="http://schemas.microsoft.com/office/powerpoint/2010/main" val="42086430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We can now open the floor to any questions you may have, points to discuss, or issues you would like to bring up to the group.</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54</a:t>
            </a:fld>
            <a:endParaRPr lang="en-US"/>
          </a:p>
        </p:txBody>
      </p:sp>
    </p:spTree>
    <p:extLst>
      <p:ext uri="{BB962C8B-B14F-4D97-AF65-F5344CB8AC3E}">
        <p14:creationId xmlns:p14="http://schemas.microsoft.com/office/powerpoint/2010/main" val="193083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Ventilation needs to be remotely activated when workers enter areas where it is possible for CO</a:t>
            </a:r>
            <a:r>
              <a:rPr lang="en-US" sz="1200" b="1" baseline="-25000" dirty="0" smtClean="0">
                <a:effectLst/>
                <a:latin typeface="+mn-lt"/>
                <a:ea typeface="Times New Roman"/>
              </a:rPr>
              <a:t>2</a:t>
            </a:r>
            <a:r>
              <a:rPr lang="en-US" sz="1200" b="1" dirty="0" smtClean="0">
                <a:effectLst/>
                <a:latin typeface="+mn-lt"/>
                <a:ea typeface="Times New Roman"/>
              </a:rPr>
              <a:t> to collect.</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Ensure mechanical ventilation is remotely activated in work areas, especially those areas in corners or the sides of buildings and vessels, where carbon dioxide can collect.  The ventilation does not need to run continuously; however, it needs to be able to be activated either </a:t>
            </a:r>
          </a:p>
          <a:p>
            <a:pPr marL="0" marR="0">
              <a:spcBef>
                <a:spcPts val="0"/>
              </a:spcBef>
              <a:spcAft>
                <a:spcPts val="0"/>
              </a:spcAft>
            </a:pPr>
            <a:endParaRPr lang="en-US" sz="1200" b="1" dirty="0" smtClean="0">
              <a:effectLst/>
              <a:latin typeface="+mn-lt"/>
              <a:ea typeface="Times New Roman"/>
            </a:endParaRPr>
          </a:p>
          <a:p>
            <a:pPr marL="342900" marR="0" lvl="0" indent="-342900">
              <a:spcBef>
                <a:spcPts val="0"/>
              </a:spcBef>
              <a:spcAft>
                <a:spcPts val="0"/>
              </a:spcAft>
              <a:buFont typeface="Symbol"/>
              <a:buChar char=""/>
            </a:pPr>
            <a:r>
              <a:rPr lang="en-US" sz="1200" b="1" dirty="0" smtClean="0">
                <a:effectLst/>
                <a:latin typeface="+mn-lt"/>
                <a:ea typeface="Times New Roman"/>
              </a:rPr>
              <a:t>manually: </a:t>
            </a:r>
            <a:r>
              <a:rPr lang="en-US" sz="1200" b="1" i="1" dirty="0" smtClean="0">
                <a:effectLst/>
                <a:latin typeface="+mn-lt"/>
                <a:ea typeface="Times New Roman"/>
              </a:rPr>
              <a:t>before</a:t>
            </a:r>
            <a:r>
              <a:rPr lang="en-US" sz="1200" b="1" dirty="0" smtClean="0">
                <a:effectLst/>
                <a:latin typeface="+mn-lt"/>
                <a:ea typeface="Times New Roman"/>
              </a:rPr>
              <a:t> workers enter those areas, or </a:t>
            </a:r>
            <a:endParaRPr lang="en-US" sz="1200" dirty="0" smtClean="0">
              <a:effectLst/>
              <a:latin typeface="Times New Roman"/>
              <a:ea typeface="Times New Roman"/>
            </a:endParaRPr>
          </a:p>
          <a:p>
            <a:pPr marL="342900" marR="0" lvl="0" indent="-342900">
              <a:spcBef>
                <a:spcPts val="0"/>
              </a:spcBef>
              <a:spcAft>
                <a:spcPts val="0"/>
              </a:spcAft>
              <a:buFont typeface="Symbol"/>
              <a:buChar char=""/>
            </a:pPr>
            <a:r>
              <a:rPr lang="en-US" sz="1200" b="1" dirty="0" smtClean="0">
                <a:effectLst/>
                <a:latin typeface="+mn-lt"/>
                <a:ea typeface="Times New Roman"/>
              </a:rPr>
              <a:t>automatically: when a carbon dioxide remote monitor reads levels that exceed your facility’s critical set point.</a:t>
            </a:r>
            <a:endParaRPr lang="en-US" sz="1200" dirty="0" smtClean="0">
              <a:effectLst/>
              <a:latin typeface="Times New Roman"/>
              <a:ea typeface="Times New Roman"/>
            </a:endParaRPr>
          </a:p>
          <a:p>
            <a:pPr marL="91440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It is common practice for these monitors to be tied into the control room, so operators know when carbon dioxide levels exceed established limits.</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The facility needs to be monitored with a number of monitors to give broad representative readings.  It is only in this way that accurate assessments of CO</a:t>
            </a:r>
            <a:r>
              <a:rPr lang="en-US" sz="1200" b="1" baseline="-25000" dirty="0" smtClean="0">
                <a:effectLst/>
                <a:latin typeface="+mn-lt"/>
                <a:ea typeface="Times New Roman"/>
              </a:rPr>
              <a:t>2</a:t>
            </a:r>
            <a:r>
              <a:rPr lang="en-US" sz="1200" b="1" dirty="0" smtClean="0">
                <a:effectLst/>
                <a:latin typeface="+mn-lt"/>
                <a:ea typeface="Times New Roman"/>
              </a:rPr>
              <a:t> exposure levels can be made over time.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Resist the pitfalls of assuming general area CO</a:t>
            </a:r>
            <a:r>
              <a:rPr lang="en-US" sz="1200" b="1" baseline="-25000" dirty="0" smtClean="0">
                <a:effectLst/>
                <a:latin typeface="+mn-lt"/>
                <a:ea typeface="Times New Roman"/>
              </a:rPr>
              <a:t>2</a:t>
            </a:r>
            <a:r>
              <a:rPr lang="en-US" sz="1200" b="1" dirty="0" smtClean="0">
                <a:effectLst/>
                <a:latin typeface="+mn-lt"/>
                <a:ea typeface="Times New Roman"/>
              </a:rPr>
              <a:t> levels adequately represent all exposures.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Install remote sensors to determine carbon dioxide levels in various parts of the facility.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Ethanol manufacturing facilities need remotely located CO</a:t>
            </a:r>
            <a:r>
              <a:rPr lang="en-US" sz="1200" b="1" baseline="-25000" dirty="0" smtClean="0">
                <a:effectLst/>
                <a:latin typeface="+mn-lt"/>
                <a:ea typeface="Times New Roman"/>
              </a:rPr>
              <a:t>2</a:t>
            </a:r>
            <a:r>
              <a:rPr lang="en-US" sz="1200" b="1" dirty="0" smtClean="0">
                <a:effectLst/>
                <a:latin typeface="+mn-lt"/>
                <a:ea typeface="Times New Roman"/>
              </a:rPr>
              <a:t> continuously monitoring sensors. These should have </a:t>
            </a:r>
            <a:r>
              <a:rPr lang="en-US" sz="1200" b="1" u="sng" dirty="0" smtClean="0">
                <a:effectLst/>
                <a:latin typeface="+mn-lt"/>
                <a:ea typeface="Times New Roman"/>
              </a:rPr>
              <a:t>local</a:t>
            </a:r>
            <a:r>
              <a:rPr lang="en-US" sz="1200" b="1" dirty="0" smtClean="0">
                <a:effectLst/>
                <a:latin typeface="+mn-lt"/>
                <a:ea typeface="Times New Roman"/>
              </a:rPr>
              <a:t> audible and visual alarms.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Install interlocks from the electronic monitors so that ventilation equipment will automatically start up when critical set points are exceeded, which should not be more than 5,000 ppm CO</a:t>
            </a:r>
            <a:r>
              <a:rPr lang="en-US" sz="1200" b="1" baseline="-25000" dirty="0" smtClean="0">
                <a:effectLst/>
                <a:latin typeface="+mn-lt"/>
                <a:ea typeface="Times New Roman"/>
              </a:rPr>
              <a:t>2.</a:t>
            </a: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In addition, consider tying the signals into control rooms to notify operators.  </a:t>
            </a:r>
            <a:endParaRPr lang="en-US" sz="1200" dirty="0" smtClean="0">
              <a:effectLst/>
              <a:latin typeface="Times New Roman"/>
              <a:ea typeface="Times New Roman"/>
            </a:endParaRPr>
          </a:p>
          <a:p>
            <a:pPr marL="0" marR="0">
              <a:spcBef>
                <a:spcPts val="0"/>
              </a:spcBef>
              <a:spcAft>
                <a:spcPts val="0"/>
              </a:spcAft>
            </a:pPr>
            <a:endParaRPr lang="en-US" sz="1200" dirty="0" smtClean="0">
              <a:effectLst/>
              <a:latin typeface="Times New Roman"/>
              <a:ea typeface="Times New Roman"/>
            </a:endParaRPr>
          </a:p>
          <a:p>
            <a:pPr marL="0" marR="0">
              <a:spcBef>
                <a:spcPts val="0"/>
              </a:spcBef>
              <a:spcAft>
                <a:spcPts val="0"/>
              </a:spcAft>
            </a:pP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8</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9</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Institute a preventive maintenance program to ensure proper operation of these CO</a:t>
            </a:r>
            <a:r>
              <a:rPr lang="en-US" sz="1200" b="1" baseline="-25000" dirty="0" smtClean="0">
                <a:effectLst/>
                <a:latin typeface="+mn-lt"/>
                <a:ea typeface="Times New Roman"/>
                <a:cs typeface="Times New Roman"/>
              </a:rPr>
              <a:t>2</a:t>
            </a:r>
            <a:r>
              <a:rPr lang="en-US" sz="1200" b="1" dirty="0" smtClean="0">
                <a:effectLst/>
                <a:latin typeface="+mn-lt"/>
                <a:ea typeface="Times New Roman"/>
                <a:cs typeface="Times New Roman"/>
              </a:rPr>
              <a:t> continuously monitoring sensors</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US" sz="1200" b="1" dirty="0" smtClean="0">
                <a:effectLst/>
                <a:latin typeface="+mn-lt"/>
                <a:ea typeface="Times New Roman"/>
                <a:cs typeface="Times New Roman"/>
              </a:rPr>
              <a:t>Ensure that the recommendations of the manufacturer are followed </a:t>
            </a:r>
            <a:endParaRPr lang="en-US" sz="1200" dirty="0" smtClean="0">
              <a:effectLst/>
              <a:latin typeface="Times New Roman"/>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10</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spcBef>
                <a:spcPts val="0"/>
              </a:spcBef>
              <a:spcAft>
                <a:spcPts val="0"/>
              </a:spcAft>
            </a:pPr>
            <a:r>
              <a:rPr lang="en-US" sz="1200" b="1" dirty="0" smtClean="0">
                <a:solidFill>
                  <a:srgbClr val="000000"/>
                </a:solidFill>
                <a:effectLst/>
                <a:latin typeface="+mn-lt"/>
                <a:ea typeface="Times New Roman"/>
              </a:rPr>
              <a:t>In this part of our program today we are going to cover the highlights of each type of equipment and show examples.   Additional information is given in Chapter 11 of the </a:t>
            </a:r>
            <a:r>
              <a:rPr lang="en-US" sz="1200" b="1" u="sng" dirty="0" smtClean="0">
                <a:solidFill>
                  <a:srgbClr val="000000"/>
                </a:solidFill>
                <a:effectLst/>
                <a:latin typeface="+mn-lt"/>
                <a:ea typeface="Times New Roman"/>
              </a:rPr>
              <a:t>Carbon Dioxide Safety Program</a:t>
            </a:r>
            <a:r>
              <a:rPr lang="en-US" sz="1200" b="1" dirty="0" smtClean="0">
                <a:solidFill>
                  <a:srgbClr val="000000"/>
                </a:solidFill>
                <a:effectLst/>
                <a:latin typeface="+mn-lt"/>
                <a:ea typeface="Times New Roman"/>
              </a:rPr>
              <a:t> entitled, “Carbon Dioxide Sampling Equipment.”  This chapter covers the various types of CO</a:t>
            </a:r>
            <a:r>
              <a:rPr lang="en-US" sz="1200" b="1" baseline="-25000" dirty="0" smtClean="0">
                <a:solidFill>
                  <a:srgbClr val="000000"/>
                </a:solidFill>
                <a:effectLst/>
                <a:latin typeface="+mn-lt"/>
                <a:ea typeface="Times New Roman"/>
              </a:rPr>
              <a:t>2</a:t>
            </a:r>
            <a:r>
              <a:rPr lang="en-US" sz="1200" b="1" dirty="0" smtClean="0">
                <a:solidFill>
                  <a:srgbClr val="000000"/>
                </a:solidFill>
                <a:effectLst/>
                <a:latin typeface="+mn-lt"/>
                <a:ea typeface="Times New Roman"/>
              </a:rPr>
              <a:t> sampling equipment, including specific details on how each works, and the advantages and disadvantages of each type.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Many different types of equipment are available today to detect the presence of carbon dioxide, from levels that exceed background up to levels that exceed life-threatening concentrations.  The broad types of equipment we will review all measure carbon dioxide without needing to have samples sent to a laboratory and waiting for their analyses to get the results – which can often exceed a week or more.  </a:t>
            </a:r>
            <a:endParaRPr lang="en-US" sz="1200" dirty="0" smtClean="0">
              <a:effectLst/>
              <a:latin typeface="Times New Roman"/>
              <a:ea typeface="Times New Roman"/>
            </a:endParaRPr>
          </a:p>
          <a:p>
            <a:pPr marL="0" marR="0">
              <a:spcBef>
                <a:spcPts val="0"/>
              </a:spcBef>
              <a:spcAft>
                <a:spcPts val="0"/>
              </a:spcAft>
            </a:pPr>
            <a:r>
              <a:rPr lang="en-US" sz="1200" b="1"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Note that </a:t>
            </a:r>
            <a:r>
              <a:rPr lang="en-US" sz="1200" b="1" dirty="0" smtClean="0">
                <a:solidFill>
                  <a:srgbClr val="000000"/>
                </a:solidFill>
                <a:effectLst/>
                <a:latin typeface="+mn-lt"/>
                <a:ea typeface="Times New Roman"/>
              </a:rPr>
              <a:t>OSHA (the Occupational Safety and Health Administration) and NIOSH (the National Institute of Occupational Safety and Health) also have sampling methods that have been reviewed and these include the equipment types described below as well as methods that need to be analyzed by a laboratory.  Consult the Appendices in the </a:t>
            </a:r>
            <a:r>
              <a:rPr lang="en-US" sz="1200" b="1" u="sng" dirty="0" smtClean="0">
                <a:effectLst/>
                <a:latin typeface="+mn-lt"/>
                <a:ea typeface="Times New Roman"/>
              </a:rPr>
              <a:t>Carbon Dioxide Safety Program</a:t>
            </a:r>
            <a:r>
              <a:rPr lang="en-US" sz="1200" b="1" dirty="0" smtClean="0">
                <a:solidFill>
                  <a:srgbClr val="000000"/>
                </a:solidFill>
                <a:effectLst/>
                <a:latin typeface="+mn-lt"/>
                <a:ea typeface="Times New Roman"/>
              </a:rPr>
              <a:t> for equipment examples as well as OSHA sampling methods.  Specifically, see </a:t>
            </a:r>
            <a:r>
              <a:rPr lang="en-US" sz="1200" b="1" dirty="0" smtClean="0">
                <a:effectLst/>
                <a:latin typeface="+mn-lt"/>
                <a:ea typeface="Times New Roman"/>
              </a:rPr>
              <a:t>Appendix D: Additional OSHA CO</a:t>
            </a:r>
            <a:r>
              <a:rPr lang="en-US" sz="1200" b="1" baseline="-25000" dirty="0" smtClean="0">
                <a:effectLst/>
                <a:latin typeface="+mn-lt"/>
                <a:ea typeface="Times New Roman"/>
              </a:rPr>
              <a:t>2</a:t>
            </a:r>
            <a:r>
              <a:rPr lang="en-US" sz="1200" b="1" dirty="0" smtClean="0">
                <a:effectLst/>
                <a:latin typeface="+mn-lt"/>
                <a:ea typeface="Times New Roman"/>
              </a:rPr>
              <a:t> Sampling Methods, for these government-approved methods.</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pPr marL="0" marR="160020">
              <a:spcBef>
                <a:spcPts val="0"/>
              </a:spcBef>
              <a:spcAft>
                <a:spcPts val="0"/>
              </a:spcAft>
            </a:pPr>
            <a:r>
              <a:rPr lang="en-US" sz="1200" i="1" dirty="0" smtClean="0">
                <a:effectLst/>
                <a:latin typeface="+mn-lt"/>
                <a:ea typeface="Times New Roman"/>
              </a:rPr>
              <a:t>The examples of equipment described in this section and the </a:t>
            </a:r>
            <a:r>
              <a:rPr lang="en-US" sz="1200" i="1" u="sng" dirty="0" smtClean="0">
                <a:effectLst/>
                <a:latin typeface="+mn-lt"/>
                <a:ea typeface="Times New Roman"/>
              </a:rPr>
              <a:t>Carbon Dioxide Safety Program</a:t>
            </a:r>
            <a:r>
              <a:rPr lang="en-US" sz="1200" i="1" dirty="0" smtClean="0">
                <a:effectLst/>
                <a:latin typeface="+mn-lt"/>
                <a:ea typeface="Times New Roman"/>
              </a:rPr>
              <a:t> are for demonstration purposes only.  Their use in this document is not to be construed as an endorsement of any of these specific products by the RFA.  </a:t>
            </a:r>
            <a:endParaRPr lang="en-US" sz="1200" dirty="0" smtClean="0">
              <a:effectLst/>
              <a:latin typeface="Times New Roman"/>
              <a:ea typeface="Times New Roman"/>
            </a:endParaRPr>
          </a:p>
          <a:p>
            <a:pPr marL="0" marR="0">
              <a:spcBef>
                <a:spcPts val="0"/>
              </a:spcBef>
              <a:spcAft>
                <a:spcPts val="0"/>
              </a:spcAft>
            </a:pPr>
            <a:r>
              <a:rPr lang="en-US" sz="1200" b="1" dirty="0" smtClean="0">
                <a:effectLst/>
                <a:latin typeface="+mn-lt"/>
                <a:ea typeface="Times New Roman"/>
              </a:rPr>
              <a: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11</a:t>
            </a:fld>
            <a:endParaRPr lang="en-US"/>
          </a:p>
        </p:txBody>
      </p:sp>
    </p:spTree>
    <p:extLst>
      <p:ext uri="{BB962C8B-B14F-4D97-AF65-F5344CB8AC3E}">
        <p14:creationId xmlns:p14="http://schemas.microsoft.com/office/powerpoint/2010/main" val="82818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34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27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912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910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708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664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55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27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01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613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037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28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00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109813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563033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342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70240" cy="3429000"/>
          </a:xfrm>
        </p:spPr>
        <p:txBody>
          <a:bodyPr>
            <a:normAutofit/>
          </a:bodyPr>
          <a:lstStyle/>
          <a:p>
            <a:r>
              <a:rPr lang="en-US" sz="3400" b="1" dirty="0" smtClean="0"/>
              <a:t>Institute a preventive </a:t>
            </a:r>
            <a:r>
              <a:rPr lang="en-US" sz="3400" b="1" dirty="0"/>
              <a:t>maintenance program </a:t>
            </a:r>
            <a:r>
              <a:rPr lang="en-US" sz="3400" b="1" dirty="0" smtClean="0"/>
              <a:t>to ensure proper operation </a:t>
            </a:r>
            <a:r>
              <a:rPr lang="en-US" sz="3400" b="1" dirty="0"/>
              <a:t>of these CO</a:t>
            </a:r>
            <a:r>
              <a:rPr lang="en-US" sz="3400" b="1" baseline="-25000" dirty="0"/>
              <a:t>2</a:t>
            </a:r>
            <a:r>
              <a:rPr lang="en-US" sz="3400" b="1" dirty="0"/>
              <a:t> continuously monitoring </a:t>
            </a:r>
            <a:r>
              <a:rPr lang="en-US" sz="3400" b="1" dirty="0" smtClean="0"/>
              <a:t>sensors</a:t>
            </a:r>
          </a:p>
          <a:p>
            <a:r>
              <a:rPr lang="en-US" sz="3400" b="1" dirty="0" smtClean="0"/>
              <a:t>Ensure that the recommendations of the manufacturer are followed</a:t>
            </a:r>
          </a:p>
        </p:txBody>
      </p:sp>
      <p:sp>
        <p:nvSpPr>
          <p:cNvPr id="4" name="Title 1"/>
          <p:cNvSpPr>
            <a:spLocks noGrp="1"/>
          </p:cNvSpPr>
          <p:nvPr>
            <p:ph type="title"/>
          </p:nvPr>
        </p:nvSpPr>
        <p:spPr>
          <a:xfrm>
            <a:off x="0" y="1524000"/>
            <a:ext cx="8915400" cy="1205057"/>
          </a:xfrm>
        </p:spPr>
        <p:txBody>
          <a:bodyPr>
            <a:noAutofit/>
          </a:bodyPr>
          <a:lstStyle/>
          <a:p>
            <a:pPr algn="ctr"/>
            <a:r>
              <a:rPr lang="en-US" sz="4800" b="1" dirty="0" smtClean="0"/>
              <a:t>Establishing a Preventive Maintenance Program</a:t>
            </a:r>
            <a:endParaRPr lang="en-US" sz="3600" b="1" baseline="-25000" dirty="0">
              <a:latin typeface="+mn-lt"/>
            </a:endParaRP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a:t>
            </a:r>
            <a:r>
              <a:rPr lang="en-US" b="1" baseline="-25000" dirty="0" smtClean="0"/>
              <a:t>2 </a:t>
            </a:r>
            <a:r>
              <a:rPr lang="en-US" b="1" dirty="0" smtClean="0"/>
              <a:t>Monitoring Equipment</a:t>
            </a:r>
            <a:endParaRPr lang="en-US" dirty="0"/>
          </a:p>
        </p:txBody>
      </p:sp>
      <p:sp>
        <p:nvSpPr>
          <p:cNvPr id="3" name="Subtitle 2"/>
          <p:cNvSpPr>
            <a:spLocks noGrp="1"/>
          </p:cNvSpPr>
          <p:nvPr>
            <p:ph type="subTitle" idx="1"/>
          </p:nvPr>
        </p:nvSpPr>
        <p:spPr>
          <a:xfrm>
            <a:off x="609600" y="3602038"/>
            <a:ext cx="7924800" cy="1655762"/>
          </a:xfrm>
        </p:spPr>
        <p:txBody>
          <a:bodyPr>
            <a:noAutofit/>
          </a:bodyPr>
          <a:lstStyle/>
          <a:p>
            <a:pPr algn="l"/>
            <a:r>
              <a:rPr lang="en-US" sz="4000" b="1" dirty="0" smtClean="0"/>
              <a:t>Electronic and chemical monitors that give results instantaneously,  within minutes, or by the end of the workshift</a:t>
            </a:r>
            <a:endParaRPr lang="en-US" sz="4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Portable and Stationary Electronic Carbon Dioxide Gas Monitors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829" y="1278417"/>
            <a:ext cx="7886700" cy="1205057"/>
          </a:xfrm>
        </p:spPr>
        <p:txBody>
          <a:bodyPr>
            <a:noAutofit/>
          </a:bodyPr>
          <a:lstStyle/>
          <a:p>
            <a:pPr algn="ctr"/>
            <a:r>
              <a:rPr lang="en-US" sz="5400" b="1" dirty="0">
                <a:latin typeface="+mn-lt"/>
              </a:rPr>
              <a:t>NDIR </a:t>
            </a:r>
            <a:r>
              <a:rPr lang="en-US" sz="5400" b="1" dirty="0" smtClean="0">
                <a:latin typeface="+mn-lt"/>
              </a:rPr>
              <a:t>Sensor Operation</a:t>
            </a:r>
            <a:endParaRPr lang="en-US" sz="5000" b="1" dirty="0">
              <a:latin typeface="+mn-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8570" y="2871788"/>
            <a:ext cx="5386223" cy="3602037"/>
          </a:xfrm>
        </p:spPr>
      </p:pic>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153400" cy="1205057"/>
          </a:xfrm>
        </p:spPr>
        <p:txBody>
          <a:bodyPr>
            <a:noAutofit/>
          </a:bodyPr>
          <a:lstStyle/>
          <a:p>
            <a:r>
              <a:rPr lang="en-US" sz="4600" b="1" dirty="0">
                <a:latin typeface="+mn-lt"/>
              </a:rPr>
              <a:t>NDIR Sensor </a:t>
            </a:r>
            <a:r>
              <a:rPr lang="en-US" sz="4600" b="1" dirty="0" smtClean="0">
                <a:latin typeface="+mn-lt"/>
              </a:rPr>
              <a:t>Main Components</a:t>
            </a:r>
            <a:endParaRPr lang="en-US" sz="4600" b="1" dirty="0">
              <a:latin typeface="+mn-lt"/>
            </a:endParaRPr>
          </a:p>
        </p:txBody>
      </p:sp>
      <p:sp>
        <p:nvSpPr>
          <p:cNvPr id="3" name="Content Placeholder 2"/>
          <p:cNvSpPr>
            <a:spLocks noGrp="1"/>
          </p:cNvSpPr>
          <p:nvPr>
            <p:ph idx="1"/>
          </p:nvPr>
        </p:nvSpPr>
        <p:spPr>
          <a:xfrm>
            <a:off x="457200" y="3124200"/>
            <a:ext cx="8270240" cy="2386263"/>
          </a:xfrm>
        </p:spPr>
        <p:txBody>
          <a:bodyPr>
            <a:normAutofit/>
          </a:bodyPr>
          <a:lstStyle/>
          <a:p>
            <a:r>
              <a:rPr lang="en-US" sz="3600" b="1" dirty="0" smtClean="0"/>
              <a:t>Infrared </a:t>
            </a:r>
            <a:r>
              <a:rPr lang="en-US" sz="3600" b="1" dirty="0"/>
              <a:t>source (lamp</a:t>
            </a:r>
            <a:r>
              <a:rPr lang="en-US" sz="3600" b="1" dirty="0" smtClean="0"/>
              <a:t>)</a:t>
            </a:r>
          </a:p>
          <a:p>
            <a:r>
              <a:rPr lang="en-US" sz="3600" b="1" dirty="0" smtClean="0"/>
              <a:t>Sample </a:t>
            </a:r>
            <a:r>
              <a:rPr lang="en-US" sz="3600" b="1" dirty="0"/>
              <a:t>chamber or light </a:t>
            </a:r>
            <a:r>
              <a:rPr lang="en-US" sz="3600" b="1" dirty="0" smtClean="0"/>
              <a:t>tube</a:t>
            </a:r>
          </a:p>
          <a:p>
            <a:r>
              <a:rPr lang="en-US" sz="3600" b="1" dirty="0" smtClean="0"/>
              <a:t>Light </a:t>
            </a:r>
            <a:r>
              <a:rPr lang="en-US" sz="3600" b="1" dirty="0"/>
              <a:t>filter </a:t>
            </a:r>
            <a:r>
              <a:rPr lang="en-US" sz="3600" b="1" dirty="0" smtClean="0"/>
              <a:t>with </a:t>
            </a:r>
            <a:r>
              <a:rPr lang="en-US" sz="3600" b="1" dirty="0"/>
              <a:t>an infrared </a:t>
            </a:r>
            <a:r>
              <a:rPr lang="en-US" sz="3600" b="1" dirty="0" smtClean="0"/>
              <a:t>detector</a:t>
            </a:r>
          </a:p>
          <a:p>
            <a:pPr marL="0" indent="0">
              <a:buNone/>
            </a:pPr>
            <a:endParaRPr lang="en-US" dirty="0"/>
          </a:p>
          <a:p>
            <a:endParaRPr lang="en-US"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270240" cy="3448334"/>
          </a:xfrm>
        </p:spPr>
        <p:txBody>
          <a:bodyPr>
            <a:noAutofit/>
          </a:bodyPr>
          <a:lstStyle/>
          <a:p>
            <a:r>
              <a:rPr lang="en-US" sz="3600" b="1" dirty="0" smtClean="0"/>
              <a:t>IR </a:t>
            </a:r>
            <a:r>
              <a:rPr lang="en-US" sz="3600" b="1" dirty="0"/>
              <a:t>light is directed through the sample chamber towards the </a:t>
            </a:r>
            <a:r>
              <a:rPr lang="en-US" sz="3600" b="1" dirty="0" smtClean="0"/>
              <a:t>detector</a:t>
            </a:r>
          </a:p>
          <a:p>
            <a:r>
              <a:rPr lang="en-US" sz="3600" b="1" dirty="0" smtClean="0"/>
              <a:t>In </a:t>
            </a:r>
            <a:r>
              <a:rPr lang="en-US" sz="3600" b="1" dirty="0"/>
              <a:t>parallel </a:t>
            </a:r>
            <a:r>
              <a:rPr lang="en-US" sz="3600" b="1" dirty="0" smtClean="0"/>
              <a:t>another </a:t>
            </a:r>
            <a:r>
              <a:rPr lang="en-US" sz="3600" b="1" dirty="0"/>
              <a:t>chamber with an enclosed reference </a:t>
            </a:r>
            <a:r>
              <a:rPr lang="en-US" sz="3600" b="1" dirty="0" smtClean="0"/>
              <a:t>gas</a:t>
            </a:r>
          </a:p>
          <a:p>
            <a:r>
              <a:rPr lang="en-US" sz="3600" b="1" dirty="0" smtClean="0"/>
              <a:t> </a:t>
            </a:r>
            <a:r>
              <a:rPr lang="en-US" sz="3600" b="1" dirty="0"/>
              <a:t>The gas in the sample chamber causes absorption of specific wavelengths according to </a:t>
            </a:r>
            <a:r>
              <a:rPr lang="en-US" sz="3600" b="1" dirty="0" smtClean="0"/>
              <a:t>Beer–Lambert law</a:t>
            </a:r>
          </a:p>
        </p:txBody>
      </p:sp>
      <p:sp>
        <p:nvSpPr>
          <p:cNvPr id="4" name="Title 1"/>
          <p:cNvSpPr>
            <a:spLocks noGrp="1"/>
          </p:cNvSpPr>
          <p:nvPr>
            <p:ph type="title"/>
          </p:nvPr>
        </p:nvSpPr>
        <p:spPr>
          <a:xfrm>
            <a:off x="228600" y="1157143"/>
            <a:ext cx="7886700" cy="1205057"/>
          </a:xfrm>
        </p:spPr>
        <p:txBody>
          <a:bodyPr>
            <a:noAutofit/>
          </a:bodyPr>
          <a:lstStyle/>
          <a:p>
            <a:pPr algn="ctr"/>
            <a:r>
              <a:rPr lang="en-US" sz="4600" b="1" dirty="0">
                <a:latin typeface="+mn-lt"/>
              </a:rPr>
              <a:t>NDIR </a:t>
            </a:r>
            <a:r>
              <a:rPr lang="en-US" sz="4600" b="1" dirty="0" smtClean="0">
                <a:latin typeface="+mn-lt"/>
              </a:rPr>
              <a:t>Sensor Operation</a:t>
            </a:r>
            <a:endParaRPr lang="en-US" sz="4600" b="1" dirty="0">
              <a:latin typeface="+mn-lt"/>
            </a:endParaRP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4256"/>
            <a:ext cx="8270240" cy="4185809"/>
          </a:xfrm>
        </p:spPr>
        <p:txBody>
          <a:bodyPr>
            <a:noAutofit/>
          </a:bodyPr>
          <a:lstStyle/>
          <a:p>
            <a:r>
              <a:rPr lang="en-US" sz="3400" b="1" dirty="0" smtClean="0"/>
              <a:t>The </a:t>
            </a:r>
            <a:r>
              <a:rPr lang="en-US" sz="3400" b="1" dirty="0"/>
              <a:t>attenuation of these wavelengths is measured by the detector to determine the gas </a:t>
            </a:r>
            <a:r>
              <a:rPr lang="en-US" sz="3400" b="1" dirty="0" smtClean="0"/>
              <a:t>concentration</a:t>
            </a:r>
          </a:p>
          <a:p>
            <a:r>
              <a:rPr lang="en-US" sz="3400" b="1" dirty="0" smtClean="0"/>
              <a:t>The </a:t>
            </a:r>
            <a:r>
              <a:rPr lang="en-US" sz="3400" b="1" dirty="0"/>
              <a:t>detector has an optical filter in front </a:t>
            </a:r>
            <a:r>
              <a:rPr lang="en-US" sz="3400" b="1" dirty="0" smtClean="0"/>
              <a:t>that </a:t>
            </a:r>
            <a:r>
              <a:rPr lang="en-US" sz="3400" b="1" dirty="0"/>
              <a:t>eliminates all light except the wavelength </a:t>
            </a:r>
            <a:r>
              <a:rPr lang="en-US" sz="3400" b="1" dirty="0" smtClean="0"/>
              <a:t>CO</a:t>
            </a:r>
            <a:r>
              <a:rPr lang="en-US" sz="3400" b="1" baseline="-25000" dirty="0" smtClean="0"/>
              <a:t>2</a:t>
            </a:r>
            <a:r>
              <a:rPr lang="en-US" sz="3400" b="1" dirty="0" smtClean="0"/>
              <a:t> gas </a:t>
            </a:r>
            <a:r>
              <a:rPr lang="en-US" sz="3400" b="1" dirty="0"/>
              <a:t>molecules can </a:t>
            </a:r>
            <a:r>
              <a:rPr lang="en-US" sz="3400" b="1" dirty="0" smtClean="0"/>
              <a:t>absorb</a:t>
            </a:r>
          </a:p>
          <a:p>
            <a:r>
              <a:rPr lang="en-US" sz="3400" b="1" dirty="0" smtClean="0"/>
              <a:t>The more CO</a:t>
            </a:r>
            <a:r>
              <a:rPr lang="en-US" sz="3400" b="1" baseline="-25000" dirty="0" smtClean="0"/>
              <a:t>2</a:t>
            </a:r>
            <a:r>
              <a:rPr lang="en-US" sz="3400" b="1" dirty="0" smtClean="0"/>
              <a:t>, the higher the reading</a:t>
            </a:r>
            <a:endParaRPr lang="en-US" sz="3400" b="1" dirty="0"/>
          </a:p>
        </p:txBody>
      </p:sp>
      <p:sp>
        <p:nvSpPr>
          <p:cNvPr id="4" name="Title 1"/>
          <p:cNvSpPr>
            <a:spLocks noGrp="1"/>
          </p:cNvSpPr>
          <p:nvPr>
            <p:ph type="title"/>
          </p:nvPr>
        </p:nvSpPr>
        <p:spPr>
          <a:xfrm>
            <a:off x="762000" y="1219200"/>
            <a:ext cx="7886700" cy="1205057"/>
          </a:xfrm>
        </p:spPr>
        <p:txBody>
          <a:bodyPr>
            <a:noAutofit/>
          </a:bodyPr>
          <a:lstStyle/>
          <a:p>
            <a:pPr algn="ctr"/>
            <a:r>
              <a:rPr lang="en-US" sz="4600" b="1" dirty="0">
                <a:latin typeface="+mn-lt"/>
              </a:rPr>
              <a:t>NDIR </a:t>
            </a:r>
            <a:r>
              <a:rPr lang="en-US" sz="4600" b="1" dirty="0" smtClean="0">
                <a:latin typeface="+mn-lt"/>
              </a:rPr>
              <a:t>Sensor Operation </a:t>
            </a:r>
            <a:r>
              <a:rPr lang="en-US" sz="3000" b="1" dirty="0" smtClean="0">
                <a:latin typeface="+mn-lt"/>
              </a:rPr>
              <a:t>(cont.)</a:t>
            </a:r>
            <a:endParaRPr lang="en-US" sz="3000" b="1" dirty="0">
              <a:latin typeface="+mn-lt"/>
            </a:endParaRPr>
          </a:p>
        </p:txBody>
      </p:sp>
    </p:spTree>
    <p:extLst>
      <p:ext uri="{BB962C8B-B14F-4D97-AF65-F5344CB8AC3E}">
        <p14:creationId xmlns:p14="http://schemas.microsoft.com/office/powerpoint/2010/main" val="18817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181" y="1204913"/>
            <a:ext cx="7886700" cy="1004889"/>
          </a:xfrm>
        </p:spPr>
        <p:txBody>
          <a:bodyPr>
            <a:normAutofit/>
          </a:bodyPr>
          <a:lstStyle/>
          <a:p>
            <a:r>
              <a:rPr lang="en-US" sz="5400" b="1" dirty="0">
                <a:latin typeface="+mn-lt"/>
              </a:rPr>
              <a:t>Multi-Gas Detector</a:t>
            </a:r>
            <a:endParaRPr lang="en-US" sz="5400" dirty="0">
              <a:latin typeface="+mn-lt"/>
            </a:endParaRPr>
          </a:p>
        </p:txBody>
      </p:sp>
      <p:pic>
        <p:nvPicPr>
          <p:cNvPr id="4" name="ProductImage" descr="GFG G460 Multi-Gas Detector"/>
          <p:cNvPicPr>
            <a:picLocks noGrp="1"/>
          </p:cNvPicPr>
          <p:nvPr>
            <p:ph idx="1"/>
          </p:nvPr>
        </p:nvPicPr>
        <p:blipFill>
          <a:blip r:embed="rId3" cstate="print"/>
          <a:srcRect/>
          <a:stretch>
            <a:fillRect/>
          </a:stretch>
        </p:blipFill>
        <p:spPr bwMode="auto">
          <a:xfrm rot="5400000">
            <a:off x="2903173" y="1076293"/>
            <a:ext cx="4116717" cy="6383735"/>
          </a:xfrm>
          <a:prstGeom prst="rect">
            <a:avLst/>
          </a:prstGeom>
          <a:noFill/>
          <a:ln w="9525">
            <a:noFill/>
            <a:miter lim="800000"/>
            <a:headEnd/>
            <a:tailEnd/>
          </a:ln>
        </p:spPr>
      </p:pic>
    </p:spTree>
    <p:extLst>
      <p:ext uri="{BB962C8B-B14F-4D97-AF65-F5344CB8AC3E}">
        <p14:creationId xmlns:p14="http://schemas.microsoft.com/office/powerpoint/2010/main" val="116693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915400" cy="3886200"/>
          </a:xfrm>
        </p:spPr>
        <p:txBody>
          <a:bodyPr>
            <a:noAutofit/>
          </a:bodyPr>
          <a:lstStyle/>
          <a:p>
            <a:r>
              <a:rPr lang="en-US" sz="3400" b="1" dirty="0" smtClean="0"/>
              <a:t>Continuously </a:t>
            </a:r>
            <a:r>
              <a:rPr lang="en-US" sz="3400" b="1" dirty="0"/>
              <a:t>measures and displays readings for </a:t>
            </a:r>
            <a:r>
              <a:rPr lang="en-US" sz="3400" b="1" dirty="0" smtClean="0"/>
              <a:t>5-6 gases </a:t>
            </a:r>
            <a:r>
              <a:rPr lang="en-US" sz="3400" b="1" dirty="0"/>
              <a:t>at the same </a:t>
            </a:r>
            <a:r>
              <a:rPr lang="en-US" sz="3400" b="1" dirty="0" smtClean="0"/>
              <a:t>time</a:t>
            </a:r>
          </a:p>
          <a:p>
            <a:r>
              <a:rPr lang="en-US" sz="3400" b="1" dirty="0"/>
              <a:t>I</a:t>
            </a:r>
            <a:r>
              <a:rPr lang="en-US" sz="3400" b="1" dirty="0" smtClean="0"/>
              <a:t>ncorporates </a:t>
            </a:r>
            <a:r>
              <a:rPr lang="en-US" sz="3400" b="1" dirty="0"/>
              <a:t>a built-in </a:t>
            </a:r>
            <a:r>
              <a:rPr lang="en-US" sz="3400" b="1" dirty="0" smtClean="0"/>
              <a:t>concussion-proof </a:t>
            </a:r>
            <a:r>
              <a:rPr lang="en-US" sz="3400" b="1" dirty="0"/>
              <a:t>boot to </a:t>
            </a:r>
            <a:r>
              <a:rPr lang="en-US" sz="3400" b="1" dirty="0" smtClean="0"/>
              <a:t>survive tough environments</a:t>
            </a:r>
          </a:p>
          <a:p>
            <a:r>
              <a:rPr lang="en-US" sz="3400" b="1" dirty="0"/>
              <a:t>A single on-off button </a:t>
            </a:r>
            <a:r>
              <a:rPr lang="en-US" sz="3400" b="1" dirty="0" smtClean="0"/>
              <a:t>for </a:t>
            </a:r>
            <a:r>
              <a:rPr lang="en-US" sz="3400" b="1" dirty="0"/>
              <a:t>normal day-to-day </a:t>
            </a:r>
            <a:r>
              <a:rPr lang="en-US" sz="3400" b="1" dirty="0" smtClean="0"/>
              <a:t>operations</a:t>
            </a:r>
          </a:p>
          <a:p>
            <a:r>
              <a:rPr lang="en-US" sz="3400" b="1" dirty="0" smtClean="0"/>
              <a:t>CO</a:t>
            </a:r>
            <a:r>
              <a:rPr lang="en-US" sz="3400" b="1" baseline="-25000" dirty="0" smtClean="0"/>
              <a:t>2 </a:t>
            </a:r>
            <a:r>
              <a:rPr lang="en-US" sz="3400" b="1" dirty="0" smtClean="0"/>
              <a:t> sensor uses rugged, accurate NDIR technology</a:t>
            </a:r>
            <a:endParaRPr lang="en-US" sz="3400" b="1" baseline="-25000" dirty="0" smtClean="0"/>
          </a:p>
        </p:txBody>
      </p:sp>
      <p:sp>
        <p:nvSpPr>
          <p:cNvPr id="4" name="Title 1"/>
          <p:cNvSpPr>
            <a:spLocks noGrp="1"/>
          </p:cNvSpPr>
          <p:nvPr>
            <p:ph type="title"/>
          </p:nvPr>
        </p:nvSpPr>
        <p:spPr>
          <a:xfrm>
            <a:off x="228600" y="1143951"/>
            <a:ext cx="8686800" cy="1004889"/>
          </a:xfrm>
        </p:spPr>
        <p:txBody>
          <a:bodyPr>
            <a:normAutofit/>
          </a:bodyPr>
          <a:lstStyle/>
          <a:p>
            <a:r>
              <a:rPr lang="en-US" sz="5400" b="1" dirty="0">
                <a:latin typeface="+mn-lt"/>
              </a:rPr>
              <a:t>Multi-Gas </a:t>
            </a:r>
            <a:r>
              <a:rPr lang="en-US" sz="5400" b="1" dirty="0" smtClean="0">
                <a:latin typeface="+mn-lt"/>
              </a:rPr>
              <a:t>Detector Essentials</a:t>
            </a:r>
            <a:endParaRPr lang="en-US" sz="5400" dirty="0">
              <a:latin typeface="+mn-lt"/>
            </a:endParaRPr>
          </a:p>
        </p:txBody>
      </p:sp>
    </p:spTree>
    <p:extLst>
      <p:ext uri="{BB962C8B-B14F-4D97-AF65-F5344CB8AC3E}">
        <p14:creationId xmlns:p14="http://schemas.microsoft.com/office/powerpoint/2010/main" val="49084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915400" cy="3886200"/>
          </a:xfrm>
        </p:spPr>
        <p:txBody>
          <a:bodyPr>
            <a:noAutofit/>
          </a:bodyPr>
          <a:lstStyle/>
          <a:p>
            <a:r>
              <a:rPr lang="en-US" sz="3600" b="1" dirty="0" smtClean="0"/>
              <a:t>Motorized </a:t>
            </a:r>
            <a:r>
              <a:rPr lang="en-US" sz="3600" b="1" dirty="0"/>
              <a:t>pump </a:t>
            </a:r>
            <a:r>
              <a:rPr lang="en-US" sz="3600" b="1" dirty="0" smtClean="0"/>
              <a:t>permits operation by </a:t>
            </a:r>
            <a:r>
              <a:rPr lang="en-US" sz="3600" b="1" dirty="0"/>
              <a:t>either </a:t>
            </a:r>
            <a:r>
              <a:rPr lang="en-US" sz="3600" b="1" dirty="0" smtClean="0"/>
              <a:t>simple diffusion </a:t>
            </a:r>
            <a:r>
              <a:rPr lang="en-US" sz="3600" b="1" dirty="0"/>
              <a:t>or </a:t>
            </a:r>
            <a:r>
              <a:rPr lang="en-US" sz="3600" b="1" dirty="0" smtClean="0"/>
              <a:t>with pump drawing air</a:t>
            </a:r>
          </a:p>
          <a:p>
            <a:r>
              <a:rPr lang="en-US" sz="3600" b="1" dirty="0" smtClean="0"/>
              <a:t>Automatically </a:t>
            </a:r>
            <a:r>
              <a:rPr lang="en-US" sz="3600" b="1" dirty="0"/>
              <a:t>makes adjustments and retains the three most recent calibration dates for each </a:t>
            </a:r>
            <a:r>
              <a:rPr lang="en-US" sz="3600" b="1" dirty="0" smtClean="0"/>
              <a:t>sensor </a:t>
            </a:r>
          </a:p>
          <a:p>
            <a:r>
              <a:rPr lang="en-US" sz="3600" b="1" dirty="0" smtClean="0"/>
              <a:t>Automatic </a:t>
            </a:r>
            <a:r>
              <a:rPr lang="en-US" sz="3600" b="1" dirty="0"/>
              <a:t>calibration adjustment</a:t>
            </a:r>
          </a:p>
          <a:p>
            <a:endParaRPr lang="en-US" sz="3400" dirty="0"/>
          </a:p>
          <a:p>
            <a:endParaRPr lang="en-US" sz="3000" dirty="0" smtClean="0"/>
          </a:p>
        </p:txBody>
      </p:sp>
      <p:sp>
        <p:nvSpPr>
          <p:cNvPr id="4" name="Title 1"/>
          <p:cNvSpPr>
            <a:spLocks noGrp="1"/>
          </p:cNvSpPr>
          <p:nvPr>
            <p:ph type="title"/>
          </p:nvPr>
        </p:nvSpPr>
        <p:spPr>
          <a:xfrm>
            <a:off x="0" y="1295400"/>
            <a:ext cx="9144000" cy="1004889"/>
          </a:xfrm>
        </p:spPr>
        <p:txBody>
          <a:bodyPr>
            <a:normAutofit fontScale="90000"/>
          </a:bodyPr>
          <a:lstStyle/>
          <a:p>
            <a:r>
              <a:rPr lang="en-US" sz="5400" b="1" dirty="0">
                <a:latin typeface="+mn-lt"/>
              </a:rPr>
              <a:t>Multi-Gas </a:t>
            </a:r>
            <a:r>
              <a:rPr lang="en-US" sz="5400" b="1" dirty="0" smtClean="0">
                <a:latin typeface="+mn-lt"/>
              </a:rPr>
              <a:t>Detector Essentials </a:t>
            </a:r>
            <a:r>
              <a:rPr lang="en-US" sz="3600" b="1" dirty="0" smtClean="0">
                <a:latin typeface="+mn-lt"/>
              </a:rPr>
              <a:t>(cont.)</a:t>
            </a:r>
            <a:endParaRPr lang="en-US" sz="3600" dirty="0">
              <a:latin typeface="+mn-lt"/>
            </a:endParaRPr>
          </a:p>
        </p:txBody>
      </p:sp>
    </p:spTree>
    <p:extLst>
      <p:ext uri="{BB962C8B-B14F-4D97-AF65-F5344CB8AC3E}">
        <p14:creationId xmlns:p14="http://schemas.microsoft.com/office/powerpoint/2010/main" val="24467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531" y="2389801"/>
            <a:ext cx="7701489" cy="3170099"/>
          </a:xfrm>
          <a:prstGeom prst="rect">
            <a:avLst/>
          </a:prstGeom>
        </p:spPr>
        <p:txBody>
          <a:bodyPr wrap="square">
            <a:spAutoFit/>
          </a:bodyPr>
          <a:lstStyle/>
          <a:p>
            <a:pPr algn="ctr"/>
            <a:r>
              <a:rPr lang="en-US" sz="4000" b="1" dirty="0" smtClean="0">
                <a:ea typeface="Calibri" panose="020F0502020204030204" pitchFamily="34" charset="0"/>
                <a:cs typeface="Times New Roman" panose="02020603050405020304" pitchFamily="18" charset="0"/>
              </a:rPr>
              <a:t>The </a:t>
            </a:r>
            <a:r>
              <a:rPr lang="en-US" sz="4000" b="1" u="sng" dirty="0" smtClean="0">
                <a:ea typeface="Calibri" panose="020F0502020204030204" pitchFamily="34" charset="0"/>
                <a:cs typeface="Times New Roman" panose="02020603050405020304" pitchFamily="18" charset="0"/>
              </a:rPr>
              <a:t>CARBON DIOXIDE SAFETY MANUAL</a:t>
            </a:r>
            <a:r>
              <a:rPr lang="en-US" sz="4000" b="1" dirty="0" smtClean="0">
                <a:ea typeface="Calibri" panose="020F0502020204030204" pitchFamily="34" charset="0"/>
                <a:cs typeface="Times New Roman" panose="02020603050405020304" pitchFamily="18" charset="0"/>
              </a:rPr>
              <a:t> has </a:t>
            </a:r>
            <a:r>
              <a:rPr lang="en-US" sz="4000" b="1" dirty="0">
                <a:ea typeface="Calibri" panose="020F0502020204030204" pitchFamily="34" charset="0"/>
                <a:cs typeface="Times New Roman" panose="02020603050405020304" pitchFamily="18" charset="0"/>
              </a:rPr>
              <a:t>been published </a:t>
            </a:r>
            <a:r>
              <a:rPr lang="en-US" sz="4000" b="1" dirty="0" smtClean="0">
                <a:ea typeface="Calibri" panose="020F0502020204030204" pitchFamily="34" charset="0"/>
                <a:cs typeface="Times New Roman" panose="02020603050405020304" pitchFamily="18" charset="0"/>
              </a:rPr>
              <a:t>by the RFA to </a:t>
            </a:r>
            <a:r>
              <a:rPr lang="en-US" sz="4000" b="1" dirty="0">
                <a:ea typeface="Calibri" panose="020F0502020204030204" pitchFamily="34" charset="0"/>
                <a:cs typeface="Times New Roman" panose="02020603050405020304" pitchFamily="18" charset="0"/>
              </a:rPr>
              <a:t>help facilities understand CO</a:t>
            </a:r>
            <a:r>
              <a:rPr lang="en-US" sz="4000" b="1" baseline="-25000" dirty="0">
                <a:ea typeface="Calibri" panose="020F0502020204030204" pitchFamily="34" charset="0"/>
                <a:cs typeface="Times New Roman" panose="02020603050405020304" pitchFamily="18" charset="0"/>
              </a:rPr>
              <a:t>2</a:t>
            </a:r>
            <a:r>
              <a:rPr lang="en-US" sz="4000" b="1" dirty="0">
                <a:ea typeface="Calibri" panose="020F0502020204030204" pitchFamily="34" charset="0"/>
                <a:cs typeface="Times New Roman" panose="02020603050405020304" pitchFamily="18" charset="0"/>
              </a:rPr>
              <a:t> health effects and control CO</a:t>
            </a:r>
            <a:r>
              <a:rPr lang="en-US" sz="4000" b="1" baseline="-25000" dirty="0">
                <a:ea typeface="Calibri" panose="020F0502020204030204" pitchFamily="34" charset="0"/>
                <a:cs typeface="Times New Roman" panose="02020603050405020304" pitchFamily="18" charset="0"/>
              </a:rPr>
              <a:t>2</a:t>
            </a:r>
            <a:r>
              <a:rPr lang="en-US" sz="4000" b="1" dirty="0">
                <a:ea typeface="Calibri" panose="020F0502020204030204" pitchFamily="34" charset="0"/>
                <a:cs typeface="Times New Roman" panose="02020603050405020304" pitchFamily="18" charset="0"/>
              </a:rPr>
              <a:t> </a:t>
            </a:r>
            <a:r>
              <a:rPr lang="en-US" sz="4000" b="1" dirty="0" smtClean="0">
                <a:ea typeface="Calibri" panose="020F0502020204030204" pitchFamily="34" charset="0"/>
                <a:cs typeface="Times New Roman" panose="02020603050405020304" pitchFamily="18" charset="0"/>
              </a:rPr>
              <a:t>exposures</a:t>
            </a:r>
            <a:endParaRPr lang="en-US" sz="4000" dirty="0"/>
          </a:p>
        </p:txBody>
      </p:sp>
      <p:sp>
        <p:nvSpPr>
          <p:cNvPr id="3" name="TextBox 2"/>
          <p:cNvSpPr txBox="1"/>
          <p:nvPr/>
        </p:nvSpPr>
        <p:spPr>
          <a:xfrm>
            <a:off x="-57443" y="1089764"/>
            <a:ext cx="9235439" cy="954107"/>
          </a:xfrm>
          <a:prstGeom prst="rect">
            <a:avLst/>
          </a:prstGeom>
          <a:noFill/>
        </p:spPr>
        <p:txBody>
          <a:bodyPr wrap="square" rtlCol="0">
            <a:spAutoFit/>
          </a:bodyPr>
          <a:lstStyle/>
          <a:p>
            <a:pPr algn="ctr"/>
            <a:r>
              <a:rPr lang="en-US" sz="5600" b="1" dirty="0" smtClean="0"/>
              <a:t>Purpose</a:t>
            </a:r>
            <a:endParaRPr lang="en-US" sz="5600" b="1" dirty="0"/>
          </a:p>
        </p:txBody>
      </p:sp>
    </p:spTree>
    <p:extLst>
      <p:ext uri="{BB962C8B-B14F-4D97-AF65-F5344CB8AC3E}">
        <p14:creationId xmlns:p14="http://schemas.microsoft.com/office/powerpoint/2010/main" val="194290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2362200"/>
            <a:ext cx="8915400" cy="426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b="1" dirty="0" smtClean="0"/>
              <a:t>Interchangeable smart-sensors are </a:t>
            </a:r>
            <a:r>
              <a:rPr lang="en-US" sz="3400" b="1" dirty="0"/>
              <a:t>available </a:t>
            </a:r>
            <a:r>
              <a:rPr lang="en-US" sz="3400" b="1" dirty="0" smtClean="0"/>
              <a:t>for </a:t>
            </a:r>
            <a:r>
              <a:rPr lang="en-US" sz="3400" b="1" dirty="0"/>
              <a:t>O</a:t>
            </a:r>
            <a:r>
              <a:rPr lang="en-US" sz="3400" b="1" baseline="-25000" dirty="0"/>
              <a:t>2</a:t>
            </a:r>
            <a:r>
              <a:rPr lang="en-US" sz="3400" b="1" dirty="0"/>
              <a:t>, H</a:t>
            </a:r>
            <a:r>
              <a:rPr lang="en-US" sz="3400" b="1" baseline="-25000" dirty="0"/>
              <a:t>2</a:t>
            </a:r>
            <a:r>
              <a:rPr lang="en-US" sz="3400" b="1" dirty="0"/>
              <a:t>S, CO, NH3, </a:t>
            </a:r>
            <a:r>
              <a:rPr lang="en-US" sz="3400" b="1" dirty="0" smtClean="0"/>
              <a:t>SO</a:t>
            </a:r>
            <a:r>
              <a:rPr lang="en-US" sz="3400" b="1" baseline="-25000" dirty="0" smtClean="0"/>
              <a:t>2</a:t>
            </a:r>
            <a:r>
              <a:rPr lang="en-US" sz="3400" b="1" dirty="0" smtClean="0"/>
              <a:t>, CI</a:t>
            </a:r>
            <a:r>
              <a:rPr lang="en-US" sz="3400" b="1" baseline="-25000" dirty="0" smtClean="0"/>
              <a:t>2</a:t>
            </a:r>
            <a:r>
              <a:rPr lang="en-US" sz="3400" b="1" dirty="0" smtClean="0"/>
              <a:t>, PH</a:t>
            </a:r>
            <a:r>
              <a:rPr lang="en-US" sz="3400" b="1" baseline="-25000" dirty="0" smtClean="0"/>
              <a:t>3</a:t>
            </a:r>
            <a:r>
              <a:rPr lang="en-US" sz="3400" b="1" dirty="0" smtClean="0"/>
              <a:t>, NO</a:t>
            </a:r>
            <a:r>
              <a:rPr lang="en-US" sz="3400" b="1" baseline="-25000" dirty="0" smtClean="0"/>
              <a:t>2</a:t>
            </a:r>
            <a:r>
              <a:rPr lang="en-US" sz="3400" b="1" dirty="0" smtClean="0"/>
              <a:t>, </a:t>
            </a:r>
            <a:r>
              <a:rPr lang="en-US" sz="3400" b="1" dirty="0"/>
              <a:t>HCN, ETO, </a:t>
            </a:r>
            <a:r>
              <a:rPr lang="en-US" sz="3400" b="1" dirty="0" smtClean="0"/>
              <a:t>ClO</a:t>
            </a:r>
            <a:r>
              <a:rPr lang="en-US" sz="3400" b="1" baseline="-25000" dirty="0" smtClean="0"/>
              <a:t>2</a:t>
            </a:r>
            <a:r>
              <a:rPr lang="en-US" sz="3400" b="1" dirty="0" smtClean="0"/>
              <a:t>, </a:t>
            </a:r>
            <a:r>
              <a:rPr lang="en-US" sz="3400" b="1" dirty="0"/>
              <a:t>HF, </a:t>
            </a:r>
            <a:r>
              <a:rPr lang="en-US" sz="3400" b="1" dirty="0" smtClean="0"/>
              <a:t>O</a:t>
            </a:r>
            <a:r>
              <a:rPr lang="en-US" sz="3400" b="1" baseline="-25000" dirty="0" smtClean="0"/>
              <a:t>3</a:t>
            </a:r>
            <a:r>
              <a:rPr lang="en-US" sz="3400" b="1" dirty="0" smtClean="0"/>
              <a:t>, </a:t>
            </a:r>
            <a:r>
              <a:rPr lang="en-US" sz="3400" b="1" dirty="0"/>
              <a:t>NO and </a:t>
            </a:r>
            <a:r>
              <a:rPr lang="en-US" sz="3400" b="1" dirty="0" smtClean="0"/>
              <a:t>H</a:t>
            </a:r>
            <a:r>
              <a:rPr lang="en-US" sz="3400" b="1" baseline="-25000" dirty="0" smtClean="0"/>
              <a:t>2</a:t>
            </a:r>
            <a:r>
              <a:rPr lang="en-US" sz="3400" b="1" dirty="0" smtClean="0"/>
              <a:t> </a:t>
            </a:r>
          </a:p>
          <a:p>
            <a:r>
              <a:rPr lang="en-US" sz="3400" b="1" dirty="0" smtClean="0"/>
              <a:t>Infrared </a:t>
            </a:r>
            <a:r>
              <a:rPr lang="en-US" sz="3400" b="1" dirty="0"/>
              <a:t>(NDIR) </a:t>
            </a:r>
            <a:r>
              <a:rPr lang="en-US" sz="3400" b="1" dirty="0" smtClean="0"/>
              <a:t>sensors are used </a:t>
            </a:r>
            <a:r>
              <a:rPr lang="en-US" sz="3400" b="1" dirty="0"/>
              <a:t>for </a:t>
            </a:r>
            <a:r>
              <a:rPr lang="en-US" sz="3400" b="1" dirty="0" smtClean="0"/>
              <a:t>direct </a:t>
            </a:r>
            <a:r>
              <a:rPr lang="en-US" sz="3400" b="1" dirty="0"/>
              <a:t>measurement of </a:t>
            </a:r>
            <a:r>
              <a:rPr lang="en-US" sz="3400" b="1" dirty="0" smtClean="0"/>
              <a:t>CO</a:t>
            </a:r>
            <a:r>
              <a:rPr lang="en-US" sz="3400" b="1" baseline="-25000" dirty="0" smtClean="0"/>
              <a:t>2</a:t>
            </a:r>
            <a:r>
              <a:rPr lang="en-US" sz="3400" b="1" dirty="0" smtClean="0"/>
              <a:t>, </a:t>
            </a:r>
            <a:r>
              <a:rPr lang="en-US" sz="3400" b="1" dirty="0"/>
              <a:t>and </a:t>
            </a:r>
            <a:endParaRPr lang="en-US" sz="3400" b="1" dirty="0" smtClean="0"/>
          </a:p>
          <a:p>
            <a:r>
              <a:rPr lang="en-US" sz="3400" b="1" dirty="0" err="1" smtClean="0"/>
              <a:t>Photoionization</a:t>
            </a:r>
            <a:r>
              <a:rPr lang="en-US" sz="3400" b="1" dirty="0" smtClean="0"/>
              <a:t> </a:t>
            </a:r>
            <a:r>
              <a:rPr lang="en-US" sz="3400" b="1" dirty="0"/>
              <a:t>detectors (PID) </a:t>
            </a:r>
            <a:r>
              <a:rPr lang="en-US" sz="3400" b="1" dirty="0" smtClean="0"/>
              <a:t>are used for </a:t>
            </a:r>
            <a:r>
              <a:rPr lang="en-US" sz="3400" b="1" dirty="0"/>
              <a:t>the measurement of volatile organic </a:t>
            </a:r>
            <a:r>
              <a:rPr lang="en-US" sz="3400" b="1" dirty="0" smtClean="0"/>
              <a:t>chemicals </a:t>
            </a:r>
            <a:r>
              <a:rPr lang="en-US" sz="3400" b="1" dirty="0"/>
              <a:t>(</a:t>
            </a:r>
            <a:r>
              <a:rPr lang="en-US" sz="3400" b="1" dirty="0" smtClean="0"/>
              <a:t>VOCs)</a:t>
            </a:r>
          </a:p>
          <a:p>
            <a:endParaRPr lang="en-US" sz="3100" dirty="0"/>
          </a:p>
        </p:txBody>
      </p:sp>
      <p:sp>
        <p:nvSpPr>
          <p:cNvPr id="5" name="Title 1"/>
          <p:cNvSpPr>
            <a:spLocks noGrp="1"/>
          </p:cNvSpPr>
          <p:nvPr>
            <p:ph type="title"/>
          </p:nvPr>
        </p:nvSpPr>
        <p:spPr>
          <a:xfrm>
            <a:off x="0" y="1219200"/>
            <a:ext cx="9144000" cy="1004889"/>
          </a:xfrm>
        </p:spPr>
        <p:txBody>
          <a:bodyPr>
            <a:normAutofit fontScale="90000"/>
          </a:bodyPr>
          <a:lstStyle/>
          <a:p>
            <a:r>
              <a:rPr lang="en-US" sz="5400" b="1" dirty="0">
                <a:latin typeface="+mn-lt"/>
              </a:rPr>
              <a:t>Multi-Gas </a:t>
            </a:r>
            <a:r>
              <a:rPr lang="en-US" sz="5400" b="1" dirty="0" smtClean="0">
                <a:latin typeface="+mn-lt"/>
              </a:rPr>
              <a:t>Detector Essentials </a:t>
            </a:r>
            <a:r>
              <a:rPr lang="en-US" sz="3600" b="1" dirty="0" smtClean="0">
                <a:latin typeface="+mn-lt"/>
              </a:rPr>
              <a:t>(cont.)</a:t>
            </a:r>
            <a:endParaRPr lang="en-US" sz="3600" dirty="0">
              <a:latin typeface="+mn-lt"/>
            </a:endParaRPr>
          </a:p>
        </p:txBody>
      </p:sp>
    </p:spTree>
    <p:extLst>
      <p:ext uri="{BB962C8B-B14F-4D97-AF65-F5344CB8AC3E}">
        <p14:creationId xmlns:p14="http://schemas.microsoft.com/office/powerpoint/2010/main" val="72473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915400" cy="990600"/>
          </a:xfrm>
        </p:spPr>
        <p:txBody>
          <a:bodyPr>
            <a:normAutofit/>
          </a:bodyPr>
          <a:lstStyle/>
          <a:p>
            <a:r>
              <a:rPr lang="en-US" sz="5300" b="1" dirty="0" smtClean="0"/>
              <a:t>Advantages of NDIR Sensor</a:t>
            </a:r>
            <a:endParaRPr lang="en-US" sz="5300" b="1" dirty="0"/>
          </a:p>
        </p:txBody>
      </p:sp>
      <p:sp>
        <p:nvSpPr>
          <p:cNvPr id="4" name="TextBox 3"/>
          <p:cNvSpPr txBox="1"/>
          <p:nvPr/>
        </p:nvSpPr>
        <p:spPr>
          <a:xfrm>
            <a:off x="304800" y="2286000"/>
            <a:ext cx="8305800" cy="4801314"/>
          </a:xfrm>
          <a:prstGeom prst="rect">
            <a:avLst/>
          </a:prstGeom>
          <a:noFill/>
        </p:spPr>
        <p:txBody>
          <a:bodyPr wrap="square" rtlCol="0">
            <a:spAutoFit/>
          </a:bodyPr>
          <a:lstStyle/>
          <a:p>
            <a:pPr>
              <a:buFont typeface="Arial" charset="0"/>
              <a:buChar char="•"/>
            </a:pPr>
            <a:r>
              <a:rPr lang="en-US" sz="3400" b="1" dirty="0" smtClean="0"/>
              <a:t>Very accurate</a:t>
            </a:r>
          </a:p>
          <a:p>
            <a:pPr>
              <a:buFont typeface="Arial" charset="0"/>
              <a:buChar char="•"/>
            </a:pPr>
            <a:r>
              <a:rPr lang="en-US" sz="3400" b="1" dirty="0" smtClean="0"/>
              <a:t>Easy to calibrate</a:t>
            </a:r>
          </a:p>
          <a:p>
            <a:pPr>
              <a:buFont typeface="Arial" charset="0"/>
              <a:buChar char="•"/>
            </a:pPr>
            <a:r>
              <a:rPr lang="en-US" sz="3400" b="1" dirty="0" smtClean="0"/>
              <a:t>Maintains calibration well</a:t>
            </a:r>
          </a:p>
          <a:p>
            <a:pPr>
              <a:buFont typeface="Arial" charset="0"/>
              <a:buChar char="•"/>
            </a:pPr>
            <a:r>
              <a:rPr lang="en-US" sz="3400" b="1" dirty="0" smtClean="0"/>
              <a:t>Rugged</a:t>
            </a:r>
          </a:p>
          <a:p>
            <a:pPr>
              <a:buFont typeface="Arial" charset="0"/>
              <a:buChar char="•"/>
            </a:pPr>
            <a:r>
              <a:rPr lang="en-US" sz="3400" b="1" dirty="0" smtClean="0"/>
              <a:t>Instant readings</a:t>
            </a:r>
          </a:p>
          <a:p>
            <a:pPr>
              <a:buFont typeface="Arial" charset="0"/>
              <a:buChar char="•"/>
            </a:pPr>
            <a:r>
              <a:rPr lang="en-US" sz="3400" b="1" dirty="0" smtClean="0"/>
              <a:t>Easy to use</a:t>
            </a:r>
          </a:p>
          <a:p>
            <a:pPr>
              <a:buFont typeface="Arial" charset="0"/>
              <a:buChar char="•"/>
            </a:pPr>
            <a:r>
              <a:rPr lang="en-US" sz="3400" b="1" dirty="0" smtClean="0"/>
              <a:t>Can be programmed to give an average exposure level over time</a:t>
            </a:r>
          </a:p>
          <a:p>
            <a:pPr>
              <a:buFont typeface="Arial" charset="0"/>
              <a:buChar char="•"/>
            </a:pPr>
            <a:endParaRPr lang="en-US" sz="3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600"/>
            <a:ext cx="7886700" cy="928689"/>
          </a:xfrm>
        </p:spPr>
        <p:txBody>
          <a:bodyPr>
            <a:normAutofit/>
          </a:bodyPr>
          <a:lstStyle/>
          <a:p>
            <a:r>
              <a:rPr lang="en-US" sz="5400" b="1" dirty="0">
                <a:latin typeface="+mn-lt"/>
              </a:rPr>
              <a:t>Single CO</a:t>
            </a:r>
            <a:r>
              <a:rPr lang="en-US" sz="5400" b="1" baseline="-25000" dirty="0">
                <a:latin typeface="+mn-lt"/>
              </a:rPr>
              <a:t>2 </a:t>
            </a:r>
            <a:r>
              <a:rPr lang="en-US" sz="5400" b="1" dirty="0">
                <a:latin typeface="+mn-lt"/>
              </a:rPr>
              <a:t>Gas </a:t>
            </a:r>
            <a:r>
              <a:rPr lang="en-US" sz="5400" b="1" dirty="0" smtClean="0">
                <a:latin typeface="+mn-lt"/>
              </a:rPr>
              <a:t>Detectors </a:t>
            </a:r>
            <a:endParaRPr lang="en-US" sz="5400" dirty="0">
              <a:latin typeface="+mn-lt"/>
            </a:endParaRPr>
          </a:p>
        </p:txBody>
      </p:sp>
      <p:pic>
        <p:nvPicPr>
          <p:cNvPr id="4" name="mainImageZoom" descr="Single Gas Detector,CO2"/>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667000"/>
            <a:ext cx="3810000" cy="3810000"/>
          </a:xfrm>
          <a:prstGeom prst="rect">
            <a:avLst/>
          </a:prstGeom>
          <a:noFill/>
          <a:ln>
            <a:noFill/>
          </a:ln>
        </p:spPr>
      </p:pic>
    </p:spTree>
    <p:extLst>
      <p:ext uri="{BB962C8B-B14F-4D97-AF65-F5344CB8AC3E}">
        <p14:creationId xmlns:p14="http://schemas.microsoft.com/office/powerpoint/2010/main" val="271387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83169"/>
            <a:ext cx="8915400" cy="4374831"/>
          </a:xfrm>
        </p:spPr>
        <p:txBody>
          <a:bodyPr>
            <a:noAutofit/>
          </a:bodyPr>
          <a:lstStyle/>
          <a:p>
            <a:r>
              <a:rPr lang="en-US" sz="3400" b="1" dirty="0"/>
              <a:t>S</a:t>
            </a:r>
            <a:r>
              <a:rPr lang="en-US" sz="3400" b="1" dirty="0" smtClean="0"/>
              <a:t>imple </a:t>
            </a:r>
            <a:r>
              <a:rPr lang="en-US" sz="3400" b="1" dirty="0"/>
              <a:t>two-button operation, </a:t>
            </a:r>
            <a:endParaRPr lang="en-US" sz="3400" b="1" dirty="0" smtClean="0"/>
          </a:p>
          <a:p>
            <a:r>
              <a:rPr lang="en-US" sz="3400" b="1" dirty="0" smtClean="0"/>
              <a:t>Uses integral </a:t>
            </a:r>
            <a:r>
              <a:rPr lang="en-US" sz="3400" b="1" dirty="0"/>
              <a:t>rubber over </a:t>
            </a:r>
            <a:r>
              <a:rPr lang="en-US" sz="3400" b="1" dirty="0" smtClean="0"/>
              <a:t>mould </a:t>
            </a:r>
            <a:r>
              <a:rPr lang="en-US" sz="3400" b="1" dirty="0"/>
              <a:t>for durability, </a:t>
            </a:r>
            <a:endParaRPr lang="en-US" sz="3400" b="1" dirty="0" smtClean="0"/>
          </a:p>
          <a:p>
            <a:r>
              <a:rPr lang="en-US" sz="3400" b="1" dirty="0" smtClean="0"/>
              <a:t>Has a large </a:t>
            </a:r>
            <a:r>
              <a:rPr lang="en-US" sz="3400" b="1" dirty="0"/>
              <a:t>display with bright backlight, loud </a:t>
            </a:r>
            <a:r>
              <a:rPr lang="en-US" sz="3400" b="1" dirty="0" smtClean="0"/>
              <a:t>audible alarm, and visual &amp; vibrating alarms.</a:t>
            </a:r>
          </a:p>
          <a:p>
            <a:pPr>
              <a:buNone/>
            </a:pPr>
            <a:endParaRPr lang="en-US" sz="1200" b="1" dirty="0" smtClean="0"/>
          </a:p>
          <a:p>
            <a:pPr>
              <a:buNone/>
            </a:pPr>
            <a:r>
              <a:rPr lang="en-US" sz="3400" b="1" dirty="0" smtClean="0"/>
              <a:t>These features are on the multi-gas monitor as well.</a:t>
            </a:r>
          </a:p>
          <a:p>
            <a:endParaRPr lang="en-US" sz="3400" b="1" dirty="0" smtClean="0"/>
          </a:p>
        </p:txBody>
      </p:sp>
      <p:sp>
        <p:nvSpPr>
          <p:cNvPr id="4" name="Title 1"/>
          <p:cNvSpPr>
            <a:spLocks noGrp="1"/>
          </p:cNvSpPr>
          <p:nvPr>
            <p:ph type="title"/>
          </p:nvPr>
        </p:nvSpPr>
        <p:spPr>
          <a:xfrm>
            <a:off x="381000" y="1340457"/>
            <a:ext cx="7886700" cy="928689"/>
          </a:xfrm>
        </p:spPr>
        <p:txBody>
          <a:bodyPr>
            <a:normAutofit/>
          </a:bodyPr>
          <a:lstStyle/>
          <a:p>
            <a:r>
              <a:rPr lang="en-US" sz="5400" b="1" dirty="0">
                <a:latin typeface="+mn-lt"/>
              </a:rPr>
              <a:t>Single CO</a:t>
            </a:r>
            <a:r>
              <a:rPr lang="en-US" sz="5400" b="1" baseline="-25000" dirty="0">
                <a:latin typeface="+mn-lt"/>
              </a:rPr>
              <a:t>2 </a:t>
            </a:r>
            <a:r>
              <a:rPr lang="en-US" sz="5400" b="1" dirty="0">
                <a:latin typeface="+mn-lt"/>
              </a:rPr>
              <a:t>Gas </a:t>
            </a:r>
            <a:r>
              <a:rPr lang="en-US" sz="5400" b="1" dirty="0" smtClean="0">
                <a:latin typeface="+mn-lt"/>
              </a:rPr>
              <a:t>Detectors </a:t>
            </a:r>
            <a:endParaRPr lang="en-US" sz="5400" dirty="0">
              <a:latin typeface="+mn-lt"/>
            </a:endParaRPr>
          </a:p>
        </p:txBody>
      </p:sp>
    </p:spTree>
    <p:extLst>
      <p:ext uri="{BB962C8B-B14F-4D97-AF65-F5344CB8AC3E}">
        <p14:creationId xmlns:p14="http://schemas.microsoft.com/office/powerpoint/2010/main" val="2846416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534400" cy="4114800"/>
          </a:xfrm>
        </p:spPr>
        <p:txBody>
          <a:bodyPr>
            <a:noAutofit/>
          </a:bodyPr>
          <a:lstStyle/>
          <a:p>
            <a:r>
              <a:rPr lang="en-US" sz="3400" b="1" dirty="0" smtClean="0"/>
              <a:t>1-handed </a:t>
            </a:r>
            <a:r>
              <a:rPr lang="en-US" sz="3400" b="1" dirty="0"/>
              <a:t>operation, even when wearing </a:t>
            </a:r>
            <a:r>
              <a:rPr lang="en-US" sz="3400" b="1" dirty="0" smtClean="0"/>
              <a:t>gloves</a:t>
            </a:r>
          </a:p>
          <a:p>
            <a:r>
              <a:rPr lang="en-US" sz="3400" b="1" dirty="0" smtClean="0"/>
              <a:t>Automatic </a:t>
            </a:r>
            <a:r>
              <a:rPr lang="en-US" sz="3400" b="1" dirty="0"/>
              <a:t>bump </a:t>
            </a:r>
            <a:r>
              <a:rPr lang="en-US" sz="3400" b="1" dirty="0" smtClean="0"/>
              <a:t>tests</a:t>
            </a:r>
          </a:p>
          <a:p>
            <a:r>
              <a:rPr lang="en-US" sz="3400" b="1" dirty="0"/>
              <a:t>Adjustable TWA and STEL </a:t>
            </a:r>
            <a:r>
              <a:rPr lang="en-US" sz="3400" b="1" dirty="0" smtClean="0"/>
              <a:t>alarms</a:t>
            </a:r>
            <a:endParaRPr lang="en-US" sz="3400" b="1" dirty="0"/>
          </a:p>
          <a:p>
            <a:r>
              <a:rPr lang="en-US" sz="3400" b="1" dirty="0" smtClean="0"/>
              <a:t>IP65 </a:t>
            </a:r>
            <a:r>
              <a:rPr lang="en-US" sz="3400" b="1" dirty="0"/>
              <a:t>dust and water ingress protection</a:t>
            </a:r>
          </a:p>
        </p:txBody>
      </p:sp>
      <p:sp>
        <p:nvSpPr>
          <p:cNvPr id="4" name="Title 1"/>
          <p:cNvSpPr>
            <a:spLocks noGrp="1"/>
          </p:cNvSpPr>
          <p:nvPr>
            <p:ph type="title"/>
          </p:nvPr>
        </p:nvSpPr>
        <p:spPr>
          <a:xfrm>
            <a:off x="381000" y="1340457"/>
            <a:ext cx="7886700" cy="928689"/>
          </a:xfrm>
        </p:spPr>
        <p:txBody>
          <a:bodyPr>
            <a:normAutofit fontScale="90000"/>
          </a:bodyPr>
          <a:lstStyle/>
          <a:p>
            <a:r>
              <a:rPr lang="en-US" sz="5400" b="1" dirty="0">
                <a:latin typeface="+mn-lt"/>
              </a:rPr>
              <a:t>Single CO</a:t>
            </a:r>
            <a:r>
              <a:rPr lang="en-US" sz="5400" b="1" baseline="-25000" dirty="0">
                <a:latin typeface="+mn-lt"/>
              </a:rPr>
              <a:t>2 </a:t>
            </a:r>
            <a:r>
              <a:rPr lang="en-US" sz="5400" b="1" dirty="0">
                <a:latin typeface="+mn-lt"/>
              </a:rPr>
              <a:t>Gas </a:t>
            </a:r>
            <a:r>
              <a:rPr lang="en-US" sz="5400" b="1" dirty="0" smtClean="0">
                <a:latin typeface="+mn-lt"/>
              </a:rPr>
              <a:t>Detectors </a:t>
            </a:r>
            <a:r>
              <a:rPr lang="en-US" sz="3900" b="1" dirty="0" smtClean="0">
                <a:latin typeface="+mn-lt"/>
              </a:rPr>
              <a:t>(cont.)</a:t>
            </a:r>
            <a:r>
              <a:rPr lang="en-US" sz="5400" b="1" dirty="0" smtClean="0">
                <a:latin typeface="+mn-lt"/>
              </a:rPr>
              <a:t> </a:t>
            </a:r>
            <a:endParaRPr lang="en-US" sz="5400" dirty="0">
              <a:latin typeface="+mn-lt"/>
            </a:endParaRPr>
          </a:p>
        </p:txBody>
      </p:sp>
    </p:spTree>
    <p:extLst>
      <p:ext uri="{BB962C8B-B14F-4D97-AF65-F5344CB8AC3E}">
        <p14:creationId xmlns:p14="http://schemas.microsoft.com/office/powerpoint/2010/main" val="284641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82000" cy="1020763"/>
          </a:xfrm>
        </p:spPr>
        <p:txBody>
          <a:bodyPr>
            <a:normAutofit fontScale="90000"/>
          </a:bodyPr>
          <a:lstStyle/>
          <a:p>
            <a:r>
              <a:rPr lang="en-US" sz="5400" b="1" dirty="0" smtClean="0"/>
              <a:t>Advantages of Multi-Gas and Single Gas Monitors</a:t>
            </a:r>
            <a:endParaRPr lang="en-US" sz="5400" b="1" dirty="0"/>
          </a:p>
        </p:txBody>
      </p:sp>
      <p:sp>
        <p:nvSpPr>
          <p:cNvPr id="3" name="Content Placeholder 2"/>
          <p:cNvSpPr>
            <a:spLocks noGrp="1"/>
          </p:cNvSpPr>
          <p:nvPr>
            <p:ph idx="1"/>
          </p:nvPr>
        </p:nvSpPr>
        <p:spPr>
          <a:xfrm>
            <a:off x="533400" y="2743200"/>
            <a:ext cx="7886700" cy="3581400"/>
          </a:xfrm>
        </p:spPr>
        <p:txBody>
          <a:bodyPr>
            <a:noAutofit/>
          </a:bodyPr>
          <a:lstStyle/>
          <a:p>
            <a:r>
              <a:rPr lang="en-US" sz="3400" b="1" dirty="0" smtClean="0"/>
              <a:t>NDIR sensor technology</a:t>
            </a:r>
          </a:p>
          <a:p>
            <a:r>
              <a:rPr lang="en-US" sz="3400" b="1" dirty="0" smtClean="0"/>
              <a:t>Easy to use</a:t>
            </a:r>
          </a:p>
          <a:p>
            <a:r>
              <a:rPr lang="en-US" sz="3400" b="1" dirty="0" smtClean="0"/>
              <a:t>Easy to maintain</a:t>
            </a:r>
          </a:p>
          <a:p>
            <a:r>
              <a:rPr lang="en-US" sz="3400" b="1" dirty="0" smtClean="0"/>
              <a:t>Easy to calibrate</a:t>
            </a:r>
          </a:p>
          <a:p>
            <a:r>
              <a:rPr lang="en-US" sz="3400" b="1" dirty="0" smtClean="0"/>
              <a:t>Rugged</a:t>
            </a:r>
          </a:p>
          <a:p>
            <a:r>
              <a:rPr lang="en-US" sz="3400" b="1" dirty="0" smtClean="0"/>
              <a:t>Relatively inexpensive</a:t>
            </a:r>
            <a:endParaRPr lang="en-US" sz="3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371600"/>
            <a:ext cx="7886700" cy="778983"/>
          </a:xfrm>
        </p:spPr>
        <p:txBody>
          <a:bodyPr>
            <a:noAutofit/>
          </a:bodyPr>
          <a:lstStyle/>
          <a:p>
            <a:pPr algn="ctr"/>
            <a:r>
              <a:rPr lang="en-US" sz="4800" b="1" dirty="0">
                <a:latin typeface="+mn-lt"/>
              </a:rPr>
              <a:t>Direct-Reading Detector </a:t>
            </a:r>
            <a:r>
              <a:rPr lang="en-US" sz="4800" b="1" dirty="0" smtClean="0">
                <a:latin typeface="+mn-lt"/>
              </a:rPr>
              <a:t>Tubes</a:t>
            </a:r>
            <a:endParaRPr lang="en-US" sz="5000" b="1" dirty="0">
              <a:latin typeface="+mn-lt"/>
            </a:endParaRPr>
          </a:p>
        </p:txBody>
      </p:sp>
      <p:pic>
        <p:nvPicPr>
          <p:cNvPr id="4" name="Content Placeholder 3"/>
          <p:cNvPicPr>
            <a:picLocks noGrp="1"/>
          </p:cNvPicPr>
          <p:nvPr>
            <p:ph idx="1"/>
          </p:nvPr>
        </p:nvPicPr>
        <p:blipFill>
          <a:blip r:embed="rId3" cstate="print"/>
          <a:srcRect/>
          <a:stretch>
            <a:fillRect/>
          </a:stretch>
        </p:blipFill>
        <p:spPr bwMode="auto">
          <a:xfrm>
            <a:off x="1295400" y="2167643"/>
            <a:ext cx="6477000" cy="4114800"/>
          </a:xfrm>
          <a:prstGeom prst="rect">
            <a:avLst/>
          </a:prstGeom>
          <a:noFill/>
          <a:ln w="9525">
            <a:noFill/>
            <a:miter lim="800000"/>
            <a:headEnd/>
            <a:tailEnd/>
          </a:ln>
        </p:spPr>
      </p:pic>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5" y="1295400"/>
            <a:ext cx="8659729" cy="1205057"/>
          </a:xfrm>
        </p:spPr>
        <p:txBody>
          <a:bodyPr>
            <a:noAutofit/>
          </a:bodyPr>
          <a:lstStyle/>
          <a:p>
            <a:pPr algn="ctr"/>
            <a:r>
              <a:rPr lang="en-US" sz="5400" b="1" dirty="0">
                <a:latin typeface="+mn-lt"/>
              </a:rPr>
              <a:t>Operation of Detector Tubes</a:t>
            </a:r>
            <a:endParaRPr lang="en-US" sz="5000" b="1" dirty="0">
              <a:latin typeface="+mn-lt"/>
            </a:endParaRPr>
          </a:p>
        </p:txBody>
      </p:sp>
      <p:sp>
        <p:nvSpPr>
          <p:cNvPr id="3" name="Content Placeholder 2"/>
          <p:cNvSpPr>
            <a:spLocks noGrp="1"/>
          </p:cNvSpPr>
          <p:nvPr>
            <p:ph idx="1"/>
          </p:nvPr>
        </p:nvSpPr>
        <p:spPr>
          <a:xfrm>
            <a:off x="381000" y="2362200"/>
            <a:ext cx="8270240" cy="3602606"/>
          </a:xfrm>
        </p:spPr>
        <p:txBody>
          <a:bodyPr>
            <a:noAutofit/>
          </a:bodyPr>
          <a:lstStyle/>
          <a:p>
            <a:r>
              <a:rPr lang="en-US" sz="3400" b="1" dirty="0" smtClean="0"/>
              <a:t>Each </a:t>
            </a:r>
            <a:r>
              <a:rPr lang="en-US" sz="3400" b="1" dirty="0"/>
              <a:t>airborne </a:t>
            </a:r>
            <a:r>
              <a:rPr lang="en-US" sz="3400" b="1" dirty="0" smtClean="0"/>
              <a:t>contaminant chemically reacts with </a:t>
            </a:r>
            <a:r>
              <a:rPr lang="en-US" sz="3400" b="1" dirty="0"/>
              <a:t>a specific </a:t>
            </a:r>
            <a:r>
              <a:rPr lang="en-US" sz="3400" b="1" dirty="0" smtClean="0"/>
              <a:t>material</a:t>
            </a:r>
          </a:p>
          <a:p>
            <a:r>
              <a:rPr lang="en-US" sz="3400" b="1" dirty="0" smtClean="0"/>
              <a:t>Inside each sealed glass tube is the particular chemical designed to react with the specific airborne contaminant to be tested for</a:t>
            </a:r>
          </a:p>
          <a:p>
            <a:r>
              <a:rPr lang="en-US" sz="3400" b="1" dirty="0" smtClean="0"/>
              <a:t>The </a:t>
            </a:r>
            <a:r>
              <a:rPr lang="en-US" sz="3400" b="1" dirty="0"/>
              <a:t>reaction is designed to cause a color change in the </a:t>
            </a:r>
            <a:r>
              <a:rPr lang="en-US" sz="3400" b="1" dirty="0" smtClean="0"/>
              <a:t>tube</a:t>
            </a: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886700" cy="930274"/>
          </a:xfrm>
        </p:spPr>
        <p:txBody>
          <a:bodyPr>
            <a:normAutofit/>
          </a:bodyPr>
          <a:lstStyle/>
          <a:p>
            <a:r>
              <a:rPr lang="en-US" sz="4800" b="1" dirty="0">
                <a:latin typeface="+mn-lt"/>
              </a:rPr>
              <a:t>MSA Detector Tube </a:t>
            </a:r>
            <a:r>
              <a:rPr lang="en-US" sz="4800" b="1" dirty="0" smtClean="0">
                <a:latin typeface="+mn-lt"/>
              </a:rPr>
              <a:t>and Pump</a:t>
            </a:r>
            <a:endParaRPr lang="en-US" sz="4800" b="1" dirty="0">
              <a:latin typeface="+mn-lt"/>
            </a:endParaRPr>
          </a:p>
        </p:txBody>
      </p:sp>
      <p:pic>
        <p:nvPicPr>
          <p:cNvPr id="4" name="Content Placeholder 3"/>
          <p:cNvPicPr>
            <a:picLocks noGrp="1"/>
          </p:cNvPicPr>
          <p:nvPr>
            <p:ph idx="1"/>
          </p:nvPr>
        </p:nvPicPr>
        <p:blipFill>
          <a:blip r:embed="rId3" cstate="print"/>
          <a:srcRect/>
          <a:stretch>
            <a:fillRect/>
          </a:stretch>
        </p:blipFill>
        <p:spPr bwMode="auto">
          <a:xfrm>
            <a:off x="685800" y="2463873"/>
            <a:ext cx="7886700" cy="3995592"/>
          </a:xfrm>
          <a:prstGeom prst="rect">
            <a:avLst/>
          </a:prstGeom>
          <a:noFill/>
          <a:ln w="9525">
            <a:noFill/>
            <a:miter lim="800000"/>
            <a:headEnd/>
            <a:tailEnd/>
          </a:ln>
        </p:spPr>
      </p:pic>
    </p:spTree>
    <p:extLst>
      <p:ext uri="{BB962C8B-B14F-4D97-AF65-F5344CB8AC3E}">
        <p14:creationId xmlns:p14="http://schemas.microsoft.com/office/powerpoint/2010/main" val="219469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200400"/>
            <a:ext cx="6934200" cy="2743200"/>
          </a:xfrm>
        </p:spPr>
        <p:txBody>
          <a:bodyPr>
            <a:noAutofit/>
          </a:bodyPr>
          <a:lstStyle/>
          <a:p>
            <a:r>
              <a:rPr lang="en-US" sz="3400" b="1" dirty="0" smtClean="0"/>
              <a:t>The tip </a:t>
            </a:r>
            <a:r>
              <a:rPr lang="en-US" sz="3400" b="1" dirty="0"/>
              <a:t>of each end </a:t>
            </a:r>
            <a:r>
              <a:rPr lang="en-US" sz="3400" b="1" dirty="0" smtClean="0"/>
              <a:t>of the tube is </a:t>
            </a:r>
            <a:r>
              <a:rPr lang="en-US" sz="3400" b="1" dirty="0"/>
              <a:t>broken </a:t>
            </a:r>
            <a:r>
              <a:rPr lang="en-US" sz="3400" b="1" dirty="0" smtClean="0"/>
              <a:t>off</a:t>
            </a:r>
          </a:p>
          <a:p>
            <a:r>
              <a:rPr lang="en-US" sz="3400" b="1" dirty="0" smtClean="0"/>
              <a:t>Insert the marked end of the tube into the </a:t>
            </a:r>
            <a:r>
              <a:rPr lang="en-US" sz="3400" b="1" dirty="0"/>
              <a:t>hand </a:t>
            </a:r>
            <a:r>
              <a:rPr lang="en-US" sz="3400" b="1" dirty="0" smtClean="0"/>
              <a:t>pump – the arrow points to the pump</a:t>
            </a:r>
          </a:p>
        </p:txBody>
      </p:sp>
      <p:sp>
        <p:nvSpPr>
          <p:cNvPr id="4" name="Title 1"/>
          <p:cNvSpPr>
            <a:spLocks noGrp="1"/>
          </p:cNvSpPr>
          <p:nvPr>
            <p:ph type="title"/>
          </p:nvPr>
        </p:nvSpPr>
        <p:spPr>
          <a:xfrm>
            <a:off x="228601" y="1600200"/>
            <a:ext cx="7467600" cy="1205057"/>
          </a:xfrm>
        </p:spPr>
        <p:txBody>
          <a:bodyPr>
            <a:noAutofit/>
          </a:bodyPr>
          <a:lstStyle/>
          <a:p>
            <a:r>
              <a:rPr lang="en-US" sz="4600" b="1" dirty="0">
                <a:latin typeface="+mn-lt"/>
              </a:rPr>
              <a:t>Operation of Detector </a:t>
            </a:r>
            <a:r>
              <a:rPr lang="en-US" sz="4600" b="1" dirty="0" smtClean="0">
                <a:latin typeface="+mn-lt"/>
              </a:rPr>
              <a:t>Tubes:</a:t>
            </a:r>
            <a:br>
              <a:rPr lang="en-US" sz="4600" b="1" dirty="0" smtClean="0">
                <a:latin typeface="+mn-lt"/>
              </a:rPr>
            </a:br>
            <a:r>
              <a:rPr lang="en-US" sz="4600" b="1" dirty="0" smtClean="0">
                <a:latin typeface="+mn-lt"/>
              </a:rPr>
              <a:t>Performing an Air Test</a:t>
            </a:r>
            <a:endParaRPr lang="en-US" sz="4600" b="1" dirty="0">
              <a:latin typeface="+mn-lt"/>
            </a:endParaRPr>
          </a:p>
        </p:txBody>
      </p:sp>
      <p:pic>
        <p:nvPicPr>
          <p:cNvPr id="6" name="Picture 5"/>
          <p:cNvPicPr/>
          <p:nvPr/>
        </p:nvPicPr>
        <p:blipFill>
          <a:blip r:embed="rId3" cstate="print"/>
          <a:srcRect/>
          <a:stretch>
            <a:fillRect/>
          </a:stretch>
        </p:blipFill>
        <p:spPr bwMode="auto">
          <a:xfrm>
            <a:off x="7924800" y="1143000"/>
            <a:ext cx="609600" cy="5486400"/>
          </a:xfrm>
          <a:prstGeom prst="rect">
            <a:avLst/>
          </a:prstGeom>
          <a:noFill/>
          <a:ln w="9525">
            <a:noFill/>
            <a:miter lim="800000"/>
            <a:headEnd/>
            <a:tailEnd/>
          </a:ln>
        </p:spPr>
      </p:pic>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19400"/>
            <a:ext cx="6858000" cy="2387600"/>
          </a:xfrm>
        </p:spPr>
        <p:txBody>
          <a:bodyPr>
            <a:normAutofit fontScale="90000"/>
          </a:bodyPr>
          <a:lstStyle/>
          <a:p>
            <a:r>
              <a:rPr lang="en-US" b="1" u="sng" dirty="0" smtClean="0">
                <a:latin typeface="+mn-lt"/>
              </a:rPr>
              <a:t>Module 4:</a:t>
            </a:r>
            <a:br>
              <a:rPr lang="en-US" b="1" u="sng" dirty="0" smtClean="0">
                <a:latin typeface="+mn-lt"/>
              </a:rPr>
            </a:br>
            <a:r>
              <a:rPr lang="en-US" sz="1600" b="1" dirty="0" smtClean="0">
                <a:latin typeface="+mn-lt"/>
              </a:rPr>
              <a:t/>
            </a:r>
            <a:br>
              <a:rPr lang="en-US" sz="1600" b="1" dirty="0" smtClean="0">
                <a:latin typeface="+mn-lt"/>
              </a:rPr>
            </a:br>
            <a:r>
              <a:rPr lang="en-US" b="1" dirty="0" smtClean="0">
                <a:latin typeface="+mn-lt"/>
              </a:rPr>
              <a:t>Overview of CO</a:t>
            </a:r>
            <a:r>
              <a:rPr lang="en-US" b="1" baseline="-25000" dirty="0" smtClean="0">
                <a:latin typeface="+mn-lt"/>
              </a:rPr>
              <a:t>2</a:t>
            </a:r>
            <a:r>
              <a:rPr lang="en-US" b="1" dirty="0" smtClean="0">
                <a:latin typeface="+mn-lt"/>
              </a:rPr>
              <a:t> Monitoring Instruments and Ventilation Techniques</a:t>
            </a:r>
            <a:endParaRPr lang="en-US" b="1" dirty="0">
              <a:latin typeface="+mn-lt"/>
            </a:endParaRPr>
          </a:p>
        </p:txBody>
      </p:sp>
    </p:spTree>
    <p:extLst>
      <p:ext uri="{BB962C8B-B14F-4D97-AF65-F5344CB8AC3E}">
        <p14:creationId xmlns:p14="http://schemas.microsoft.com/office/powerpoint/2010/main" val="375092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55394"/>
            <a:ext cx="8270240" cy="2840606"/>
          </a:xfrm>
        </p:spPr>
        <p:txBody>
          <a:bodyPr>
            <a:normAutofit/>
          </a:bodyPr>
          <a:lstStyle/>
          <a:p>
            <a:r>
              <a:rPr lang="en-US" sz="3400" b="1" dirty="0" smtClean="0"/>
              <a:t>100 ml of air is drawn </a:t>
            </a:r>
            <a:r>
              <a:rPr lang="en-US" sz="3400" b="1" dirty="0"/>
              <a:t>through the </a:t>
            </a:r>
            <a:r>
              <a:rPr lang="en-US" sz="3400" b="1" dirty="0" smtClean="0"/>
              <a:t>tube with each pump stroke </a:t>
            </a:r>
          </a:p>
          <a:p>
            <a:r>
              <a:rPr lang="en-US" sz="3400" b="1" dirty="0" smtClean="0"/>
              <a:t>The contaminant </a:t>
            </a:r>
            <a:r>
              <a:rPr lang="en-US" sz="3400" b="1" dirty="0"/>
              <a:t>of interest reacts with the </a:t>
            </a:r>
            <a:r>
              <a:rPr lang="en-US" sz="3400" b="1" dirty="0" smtClean="0"/>
              <a:t>chemical inside the tube </a:t>
            </a:r>
            <a:r>
              <a:rPr lang="en-US" sz="3400" b="1" dirty="0"/>
              <a:t>causing </a:t>
            </a:r>
            <a:r>
              <a:rPr lang="en-US" sz="3400" b="1" dirty="0" smtClean="0"/>
              <a:t>a color </a:t>
            </a:r>
            <a:r>
              <a:rPr lang="en-US" sz="3400" b="1" dirty="0"/>
              <a:t>change</a:t>
            </a:r>
          </a:p>
          <a:p>
            <a:endParaRPr lang="en-US" dirty="0"/>
          </a:p>
        </p:txBody>
      </p:sp>
      <p:sp>
        <p:nvSpPr>
          <p:cNvPr id="4" name="Title 1"/>
          <p:cNvSpPr>
            <a:spLocks noGrp="1"/>
          </p:cNvSpPr>
          <p:nvPr>
            <p:ph type="title"/>
          </p:nvPr>
        </p:nvSpPr>
        <p:spPr>
          <a:xfrm>
            <a:off x="484271" y="1600200"/>
            <a:ext cx="8659729" cy="1205057"/>
          </a:xfrm>
        </p:spPr>
        <p:txBody>
          <a:bodyPr>
            <a:noAutofit/>
          </a:bodyPr>
          <a:lstStyle/>
          <a:p>
            <a:r>
              <a:rPr lang="en-US" sz="4600" b="1" dirty="0">
                <a:latin typeface="+mn-lt"/>
              </a:rPr>
              <a:t>Operation of Detector </a:t>
            </a:r>
            <a:r>
              <a:rPr lang="en-US" sz="4600" b="1" dirty="0" smtClean="0">
                <a:latin typeface="+mn-lt"/>
              </a:rPr>
              <a:t>Tubes:</a:t>
            </a:r>
            <a:br>
              <a:rPr lang="en-US" sz="4600" b="1" dirty="0" smtClean="0">
                <a:latin typeface="+mn-lt"/>
              </a:rPr>
            </a:br>
            <a:r>
              <a:rPr lang="en-US" sz="4600" b="1" dirty="0" smtClean="0">
                <a:latin typeface="+mn-lt"/>
              </a:rPr>
              <a:t>Performing an Air Test </a:t>
            </a:r>
            <a:r>
              <a:rPr lang="en-US" sz="3600" b="1" dirty="0" smtClean="0">
                <a:latin typeface="+mn-lt"/>
              </a:rPr>
              <a:t>(cont.)</a:t>
            </a:r>
            <a:endParaRPr lang="en-US" sz="3600" b="1" dirty="0">
              <a:latin typeface="+mn-lt"/>
            </a:endParaRP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255394"/>
            <a:ext cx="8451073" cy="3602606"/>
          </a:xfrm>
        </p:spPr>
        <p:txBody>
          <a:bodyPr>
            <a:normAutofit/>
          </a:bodyPr>
          <a:lstStyle/>
          <a:p>
            <a:r>
              <a:rPr lang="en-US" sz="3600" b="1" dirty="0" smtClean="0"/>
              <a:t>The side </a:t>
            </a:r>
            <a:r>
              <a:rPr lang="en-US" sz="3600" b="1" dirty="0"/>
              <a:t>of the tube is </a:t>
            </a:r>
            <a:r>
              <a:rPr lang="en-US" sz="3600" b="1" dirty="0" smtClean="0"/>
              <a:t>calibrated and the chemical concentration can be </a:t>
            </a:r>
            <a:r>
              <a:rPr lang="en-US" sz="3600" b="1" dirty="0"/>
              <a:t>read directly </a:t>
            </a:r>
            <a:r>
              <a:rPr lang="en-US" sz="3600" b="1" dirty="0" smtClean="0"/>
              <a:t>by:</a:t>
            </a:r>
            <a:endParaRPr lang="en-US" sz="3600" b="1" dirty="0"/>
          </a:p>
          <a:p>
            <a:pPr lvl="1"/>
            <a:r>
              <a:rPr lang="en-US" sz="3200" b="1" dirty="0" smtClean="0"/>
              <a:t>How long </a:t>
            </a:r>
            <a:r>
              <a:rPr lang="en-US" sz="3200" b="1" dirty="0"/>
              <a:t>the color change is inside the tube</a:t>
            </a:r>
          </a:p>
          <a:p>
            <a:pPr lvl="1"/>
            <a:r>
              <a:rPr lang="en-US" sz="3200" b="1" dirty="0"/>
              <a:t>How many pump strokes it took for the color change to occur</a:t>
            </a:r>
          </a:p>
          <a:p>
            <a:endParaRPr lang="en-US" dirty="0"/>
          </a:p>
        </p:txBody>
      </p:sp>
      <p:sp>
        <p:nvSpPr>
          <p:cNvPr id="4" name="Title 1"/>
          <p:cNvSpPr>
            <a:spLocks noGrp="1"/>
          </p:cNvSpPr>
          <p:nvPr>
            <p:ph type="title"/>
          </p:nvPr>
        </p:nvSpPr>
        <p:spPr>
          <a:xfrm>
            <a:off x="484271" y="1600200"/>
            <a:ext cx="8659729" cy="1205057"/>
          </a:xfrm>
        </p:spPr>
        <p:txBody>
          <a:bodyPr>
            <a:noAutofit/>
          </a:bodyPr>
          <a:lstStyle/>
          <a:p>
            <a:r>
              <a:rPr lang="en-US" sz="4600" b="1" dirty="0">
                <a:latin typeface="+mn-lt"/>
              </a:rPr>
              <a:t>Operation of Detector </a:t>
            </a:r>
            <a:r>
              <a:rPr lang="en-US" sz="4600" b="1" dirty="0" smtClean="0">
                <a:latin typeface="+mn-lt"/>
              </a:rPr>
              <a:t>Tubes</a:t>
            </a:r>
            <a:br>
              <a:rPr lang="en-US" sz="4600" b="1" dirty="0" smtClean="0">
                <a:latin typeface="+mn-lt"/>
              </a:rPr>
            </a:br>
            <a:r>
              <a:rPr lang="en-US" sz="4600" b="1" dirty="0" smtClean="0">
                <a:latin typeface="+mn-lt"/>
              </a:rPr>
              <a:t>Performing an Air Test (cont.)</a:t>
            </a:r>
            <a:endParaRPr lang="en-US" sz="4600" b="1" dirty="0">
              <a:latin typeface="+mn-lt"/>
            </a:endParaRP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40167"/>
            <a:ext cx="5105400" cy="1205057"/>
          </a:xfrm>
        </p:spPr>
        <p:txBody>
          <a:bodyPr>
            <a:noAutofit/>
          </a:bodyPr>
          <a:lstStyle/>
          <a:p>
            <a:pPr algn="ctr"/>
            <a:r>
              <a:rPr lang="en-US" sz="5000" b="1" dirty="0">
                <a:latin typeface="+mn-lt"/>
              </a:rPr>
              <a:t>Dosimeter </a:t>
            </a:r>
            <a:r>
              <a:rPr lang="en-US" sz="5000" b="1" dirty="0" smtClean="0">
                <a:latin typeface="+mn-lt"/>
              </a:rPr>
              <a:t>Tubes</a:t>
            </a:r>
            <a:endParaRPr lang="en-US" sz="5000" b="1" dirty="0">
              <a:latin typeface="+mn-lt"/>
            </a:endParaRPr>
          </a:p>
        </p:txBody>
      </p:sp>
      <p:sp>
        <p:nvSpPr>
          <p:cNvPr id="3" name="Content Placeholder 2"/>
          <p:cNvSpPr>
            <a:spLocks noGrp="1"/>
          </p:cNvSpPr>
          <p:nvPr>
            <p:ph idx="1"/>
          </p:nvPr>
        </p:nvSpPr>
        <p:spPr>
          <a:xfrm>
            <a:off x="381000" y="2438400"/>
            <a:ext cx="8534400" cy="3657600"/>
          </a:xfrm>
        </p:spPr>
        <p:txBody>
          <a:bodyPr>
            <a:normAutofit/>
          </a:bodyPr>
          <a:lstStyle/>
          <a:p>
            <a:r>
              <a:rPr lang="en-US" sz="3400" b="1" dirty="0"/>
              <a:t>L</a:t>
            </a:r>
            <a:r>
              <a:rPr lang="en-US" sz="3400" b="1" dirty="0" smtClean="0"/>
              <a:t>ook similar to </a:t>
            </a:r>
            <a:r>
              <a:rPr lang="en-US" sz="3400" b="1" dirty="0"/>
              <a:t>detector </a:t>
            </a:r>
            <a:r>
              <a:rPr lang="en-US" sz="3400" b="1" dirty="0" smtClean="0"/>
              <a:t>tubes </a:t>
            </a:r>
          </a:p>
          <a:p>
            <a:r>
              <a:rPr lang="en-US" sz="3400" b="1" dirty="0" smtClean="0"/>
              <a:t>Glass </a:t>
            </a:r>
            <a:r>
              <a:rPr lang="en-US" sz="3400" b="1" dirty="0"/>
              <a:t>tubes with a particular chemical </a:t>
            </a:r>
            <a:r>
              <a:rPr lang="en-US" sz="3400" b="1" dirty="0" smtClean="0"/>
              <a:t>inside</a:t>
            </a:r>
          </a:p>
          <a:p>
            <a:r>
              <a:rPr lang="en-US" sz="3400" b="1" dirty="0" smtClean="0"/>
              <a:t>React </a:t>
            </a:r>
            <a:r>
              <a:rPr lang="en-US" sz="3400" b="1" dirty="0"/>
              <a:t>with the </a:t>
            </a:r>
            <a:r>
              <a:rPr lang="en-US" sz="3400" b="1" dirty="0" smtClean="0"/>
              <a:t>specific airborne contaminant to be  measured</a:t>
            </a:r>
          </a:p>
          <a:p>
            <a:r>
              <a:rPr lang="en-US" sz="3400" b="1" dirty="0" smtClean="0"/>
              <a:t>No pump; work </a:t>
            </a:r>
            <a:r>
              <a:rPr lang="en-US" sz="3400" b="1" dirty="0"/>
              <a:t>on </a:t>
            </a:r>
            <a:r>
              <a:rPr lang="en-US" sz="3400" b="1" dirty="0" smtClean="0"/>
              <a:t>principle of air diffusion</a:t>
            </a:r>
          </a:p>
          <a:p>
            <a:pPr marL="0" indent="0">
              <a:buNone/>
            </a:pPr>
            <a:endParaRPr lang="en-US"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40167"/>
            <a:ext cx="7162800" cy="1205057"/>
          </a:xfrm>
        </p:spPr>
        <p:txBody>
          <a:bodyPr>
            <a:noAutofit/>
          </a:bodyPr>
          <a:lstStyle/>
          <a:p>
            <a:pPr algn="ctr"/>
            <a:r>
              <a:rPr lang="en-US" sz="4600" b="1" dirty="0" smtClean="0">
                <a:latin typeface="+mn-lt"/>
              </a:rPr>
              <a:t>Uses of Dosimeter Tubes</a:t>
            </a:r>
            <a:endParaRPr lang="en-US" sz="4600" b="1" dirty="0">
              <a:latin typeface="+mn-lt"/>
            </a:endParaRPr>
          </a:p>
        </p:txBody>
      </p:sp>
      <p:sp>
        <p:nvSpPr>
          <p:cNvPr id="3" name="Content Placeholder 2"/>
          <p:cNvSpPr>
            <a:spLocks noGrp="1"/>
          </p:cNvSpPr>
          <p:nvPr>
            <p:ph idx="1"/>
          </p:nvPr>
        </p:nvSpPr>
        <p:spPr>
          <a:xfrm>
            <a:off x="381000" y="2438400"/>
            <a:ext cx="8534400" cy="4114800"/>
          </a:xfrm>
        </p:spPr>
        <p:txBody>
          <a:bodyPr>
            <a:normAutofit/>
          </a:bodyPr>
          <a:lstStyle/>
          <a:p>
            <a:r>
              <a:rPr lang="en-US" sz="3400" b="1" dirty="0" smtClean="0"/>
              <a:t>Can </a:t>
            </a:r>
            <a:r>
              <a:rPr lang="en-US" sz="3400" b="1" dirty="0"/>
              <a:t>be used to measure </a:t>
            </a:r>
            <a:r>
              <a:rPr lang="en-US" sz="3400" b="1" dirty="0" smtClean="0"/>
              <a:t>personal worker CO</a:t>
            </a:r>
            <a:r>
              <a:rPr lang="en-US" sz="3400" b="1" baseline="-25000" dirty="0" smtClean="0"/>
              <a:t>2 </a:t>
            </a:r>
            <a:r>
              <a:rPr lang="en-US" sz="3400" b="1" dirty="0" smtClean="0"/>
              <a:t>exposures over 4-8 hours or longer</a:t>
            </a:r>
          </a:p>
          <a:p>
            <a:r>
              <a:rPr lang="en-US" sz="3400" b="1" dirty="0"/>
              <a:t>C</a:t>
            </a:r>
            <a:r>
              <a:rPr lang="en-US" sz="3400" b="1" dirty="0" smtClean="0"/>
              <a:t>an also be </a:t>
            </a:r>
            <a:r>
              <a:rPr lang="en-US" sz="3400" b="1" dirty="0"/>
              <a:t>placed in work areas to measure </a:t>
            </a:r>
            <a:r>
              <a:rPr lang="en-US" sz="3400" b="1" dirty="0" smtClean="0"/>
              <a:t>airborne concentrations</a:t>
            </a:r>
          </a:p>
          <a:p>
            <a:r>
              <a:rPr lang="en-US" sz="3400" b="1" dirty="0" smtClean="0"/>
              <a:t>The dosimeter </a:t>
            </a:r>
            <a:r>
              <a:rPr lang="en-US" sz="3400" b="1" dirty="0"/>
              <a:t>tube is placed in a tube </a:t>
            </a:r>
            <a:r>
              <a:rPr lang="en-US" sz="3400" b="1" dirty="0" smtClean="0"/>
              <a:t>holder.  It is then clipped </a:t>
            </a:r>
            <a:r>
              <a:rPr lang="en-US" sz="3400" b="1" dirty="0"/>
              <a:t>to the worker’s collar </a:t>
            </a:r>
            <a:r>
              <a:rPr lang="en-US" sz="3400" b="1" dirty="0" smtClean="0"/>
              <a:t>(in </a:t>
            </a:r>
            <a:r>
              <a:rPr lang="en-US" sz="3400" b="1" dirty="0"/>
              <a:t>his/her breathing </a:t>
            </a:r>
            <a:r>
              <a:rPr lang="en-US" sz="3400" b="1" dirty="0" smtClean="0"/>
              <a:t>zone), </a:t>
            </a:r>
            <a:r>
              <a:rPr lang="en-US" sz="3400" b="1" dirty="0"/>
              <a:t>or </a:t>
            </a:r>
            <a:r>
              <a:rPr lang="en-US" sz="3400" b="1" dirty="0" smtClean="0"/>
              <a:t>can be taped </a:t>
            </a:r>
            <a:r>
              <a:rPr lang="en-US" sz="3400" b="1" dirty="0"/>
              <a:t>to a </a:t>
            </a:r>
            <a:r>
              <a:rPr lang="en-US" sz="3400" b="1" dirty="0" smtClean="0"/>
              <a:t>wall for an area sample.</a:t>
            </a:r>
          </a:p>
          <a:p>
            <a:endParaRPr lang="en-US" dirty="0"/>
          </a:p>
        </p:txBody>
      </p:sp>
    </p:spTree>
    <p:extLst>
      <p:ext uri="{BB962C8B-B14F-4D97-AF65-F5344CB8AC3E}">
        <p14:creationId xmlns:p14="http://schemas.microsoft.com/office/powerpoint/2010/main" val="3057996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886700" cy="1600200"/>
          </a:xfrm>
        </p:spPr>
        <p:txBody>
          <a:bodyPr/>
          <a:lstStyle/>
          <a:p>
            <a:r>
              <a:rPr lang="en-US" b="1" dirty="0" smtClean="0"/>
              <a:t>Advantages of Detector and Dosimeter Tubes</a:t>
            </a:r>
            <a:endParaRPr lang="en-US" b="1" dirty="0"/>
          </a:p>
        </p:txBody>
      </p:sp>
      <p:sp>
        <p:nvSpPr>
          <p:cNvPr id="3" name="Content Placeholder 2"/>
          <p:cNvSpPr>
            <a:spLocks noGrp="1"/>
          </p:cNvSpPr>
          <p:nvPr>
            <p:ph idx="1"/>
          </p:nvPr>
        </p:nvSpPr>
        <p:spPr>
          <a:xfrm>
            <a:off x="457200" y="2743200"/>
            <a:ext cx="7886700" cy="3276600"/>
          </a:xfrm>
        </p:spPr>
        <p:txBody>
          <a:bodyPr>
            <a:normAutofit fontScale="77500" lnSpcReduction="20000"/>
          </a:bodyPr>
          <a:lstStyle/>
          <a:p>
            <a:r>
              <a:rPr lang="en-US" sz="4000" b="1" dirty="0" smtClean="0"/>
              <a:t>Very inexpensive</a:t>
            </a:r>
          </a:p>
          <a:p>
            <a:r>
              <a:rPr lang="en-US" sz="4000" b="1" dirty="0" smtClean="0"/>
              <a:t>No calibration required</a:t>
            </a:r>
          </a:p>
          <a:p>
            <a:r>
              <a:rPr lang="en-US" sz="4000" b="1" dirty="0" smtClean="0"/>
              <a:t>Dosimeter tubes give an average reading over a workshift</a:t>
            </a:r>
          </a:p>
          <a:p>
            <a:endParaRPr lang="en-US" sz="1000" b="1" dirty="0" smtClean="0"/>
          </a:p>
          <a:p>
            <a:pPr>
              <a:buNone/>
            </a:pPr>
            <a:r>
              <a:rPr lang="en-US" sz="4000" b="1" dirty="0" smtClean="0"/>
              <a:t>HOWEVER:</a:t>
            </a:r>
          </a:p>
          <a:p>
            <a:r>
              <a:rPr lang="en-US" sz="4000" b="1" dirty="0" smtClean="0"/>
              <a:t>Only accurate to </a:t>
            </a:r>
            <a:r>
              <a:rPr lang="en-US" sz="4000" b="1" u="sng" dirty="0" smtClean="0"/>
              <a:t>+</a:t>
            </a:r>
            <a:r>
              <a:rPr lang="en-US" sz="4000" b="1" dirty="0" smtClean="0"/>
              <a:t> 25%</a:t>
            </a:r>
          </a:p>
          <a:p>
            <a:r>
              <a:rPr lang="en-US" sz="4000" b="1" dirty="0" smtClean="0"/>
              <a:t>Sometimes confusing to use</a:t>
            </a:r>
            <a:endParaRPr lang="en-US" sz="40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795461"/>
          </a:xfrm>
        </p:spPr>
        <p:txBody>
          <a:bodyPr/>
          <a:lstStyle/>
          <a:p>
            <a:r>
              <a:rPr lang="en-US" b="1" dirty="0" smtClean="0"/>
              <a:t>Ventilation Principles</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3672"/>
            <a:ext cx="6896100" cy="1205057"/>
          </a:xfrm>
        </p:spPr>
        <p:txBody>
          <a:bodyPr>
            <a:noAutofit/>
          </a:bodyPr>
          <a:lstStyle/>
          <a:p>
            <a:pPr algn="ctr"/>
            <a:r>
              <a:rPr lang="en-US" sz="5400" b="1" dirty="0">
                <a:latin typeface="+mn-lt"/>
              </a:rPr>
              <a:t>Ventilation Principles</a:t>
            </a:r>
            <a:endParaRPr lang="en-US" sz="5000" b="1" dirty="0">
              <a:latin typeface="+mn-lt"/>
            </a:endParaRPr>
          </a:p>
        </p:txBody>
      </p:sp>
      <p:sp>
        <p:nvSpPr>
          <p:cNvPr id="3" name="Content Placeholder 2"/>
          <p:cNvSpPr>
            <a:spLocks noGrp="1"/>
          </p:cNvSpPr>
          <p:nvPr>
            <p:ph idx="1"/>
          </p:nvPr>
        </p:nvSpPr>
        <p:spPr>
          <a:xfrm>
            <a:off x="533400" y="2483474"/>
            <a:ext cx="8270240" cy="3079126"/>
          </a:xfrm>
        </p:spPr>
        <p:txBody>
          <a:bodyPr>
            <a:normAutofit/>
          </a:bodyPr>
          <a:lstStyle/>
          <a:p>
            <a:pPr marL="0" indent="0">
              <a:buNone/>
            </a:pPr>
            <a:r>
              <a:rPr lang="en-US" sz="3400" b="1" dirty="0"/>
              <a:t>The </a:t>
            </a:r>
            <a:r>
              <a:rPr lang="en-US" sz="3400" b="1" dirty="0" smtClean="0"/>
              <a:t>greatest </a:t>
            </a:r>
            <a:r>
              <a:rPr lang="en-US" sz="3400" b="1" dirty="0"/>
              <a:t>hazard of carbon dioxide </a:t>
            </a:r>
            <a:r>
              <a:rPr lang="en-US" sz="3400" b="1" dirty="0" smtClean="0"/>
              <a:t>occurs </a:t>
            </a:r>
            <a:r>
              <a:rPr lang="en-US" sz="3400" b="1" dirty="0"/>
              <a:t>when people are exposed to excessive concentrations and experience adverse health effects as a </a:t>
            </a:r>
            <a:r>
              <a:rPr lang="en-US" sz="3400" b="1" dirty="0" smtClean="0"/>
              <a:t>result. </a:t>
            </a:r>
          </a:p>
          <a:p>
            <a:pPr marL="0" indent="0">
              <a:buNone/>
            </a:pPr>
            <a:r>
              <a:rPr lang="en-US" sz="3400" b="1" dirty="0" smtClean="0"/>
              <a:t>Levels as low as 1000 ppm impair thinking if exposures last over 2 hours.</a:t>
            </a:r>
            <a:endParaRPr lang="en-US" sz="3400" b="1"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200400"/>
            <a:ext cx="8001000" cy="3231654"/>
          </a:xfrm>
          <a:prstGeom prst="rect">
            <a:avLst/>
          </a:prstGeom>
          <a:noFill/>
        </p:spPr>
        <p:txBody>
          <a:bodyPr wrap="square" rtlCol="0">
            <a:spAutoFit/>
          </a:bodyPr>
          <a:lstStyle/>
          <a:p>
            <a:r>
              <a:rPr lang="en-US" sz="3400" b="1" dirty="0" smtClean="0"/>
              <a:t>As a </a:t>
            </a:r>
            <a:r>
              <a:rPr lang="en-US" sz="3400" b="1" i="1" dirty="0" smtClean="0"/>
              <a:t>general </a:t>
            </a:r>
            <a:r>
              <a:rPr lang="en-US" sz="3400" b="1" dirty="0" smtClean="0"/>
              <a:t>rule, since CO</a:t>
            </a:r>
            <a:r>
              <a:rPr lang="en-US" sz="3400" b="1" baseline="-25000" dirty="0" smtClean="0"/>
              <a:t>2</a:t>
            </a:r>
            <a:r>
              <a:rPr lang="en-US" sz="3400" b="1" dirty="0" smtClean="0"/>
              <a:t> is heavier than air, unless it is warm, over time it tends to sink.  In a confined space or area of limited ventilation, CO</a:t>
            </a:r>
            <a:r>
              <a:rPr lang="en-US" sz="3400" b="1" baseline="-25000" dirty="0" smtClean="0"/>
              <a:t>2</a:t>
            </a:r>
            <a:r>
              <a:rPr lang="en-US" sz="3400" b="1" dirty="0" smtClean="0"/>
              <a:t> will tend to collect in low areas. </a:t>
            </a:r>
            <a:endParaRPr lang="en-US" sz="3600" dirty="0" smtClean="0"/>
          </a:p>
          <a:p>
            <a:endParaRPr lang="en-US" sz="3400" b="1" dirty="0"/>
          </a:p>
        </p:txBody>
      </p:sp>
      <p:sp>
        <p:nvSpPr>
          <p:cNvPr id="3" name="TextBox 2"/>
          <p:cNvSpPr txBox="1"/>
          <p:nvPr/>
        </p:nvSpPr>
        <p:spPr>
          <a:xfrm>
            <a:off x="685800" y="1676400"/>
            <a:ext cx="7391400" cy="923330"/>
          </a:xfrm>
          <a:prstGeom prst="rect">
            <a:avLst/>
          </a:prstGeom>
          <a:noFill/>
        </p:spPr>
        <p:txBody>
          <a:bodyPr wrap="square" rtlCol="0">
            <a:spAutoFit/>
          </a:bodyPr>
          <a:lstStyle/>
          <a:p>
            <a:r>
              <a:rPr lang="en-US" sz="5400" b="1" dirty="0" smtClean="0"/>
              <a:t>General Rule</a:t>
            </a:r>
            <a:endParaRPr lang="en-US" sz="5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200400"/>
            <a:ext cx="8001000" cy="2831544"/>
          </a:xfrm>
          <a:prstGeom prst="rect">
            <a:avLst/>
          </a:prstGeom>
          <a:noFill/>
        </p:spPr>
        <p:txBody>
          <a:bodyPr wrap="square" rtlCol="0">
            <a:spAutoFit/>
          </a:bodyPr>
          <a:lstStyle/>
          <a:p>
            <a:r>
              <a:rPr lang="en-US" sz="3600" b="1" dirty="0" smtClean="0"/>
              <a:t>Remember:  CO</a:t>
            </a:r>
            <a:r>
              <a:rPr lang="en-US" sz="3600" b="1" baseline="-25000" dirty="0" smtClean="0"/>
              <a:t>2</a:t>
            </a:r>
            <a:r>
              <a:rPr lang="en-US" sz="3600" b="1" dirty="0" smtClean="0"/>
              <a:t> may not always sink, especially if the carbon dioxide is warm, or if there are air currents that move the gas around and disperse it.</a:t>
            </a:r>
            <a:endParaRPr lang="en-US" sz="3600" dirty="0" smtClean="0"/>
          </a:p>
          <a:p>
            <a:endParaRPr lang="en-US" sz="3400" b="1" dirty="0"/>
          </a:p>
        </p:txBody>
      </p:sp>
      <p:sp>
        <p:nvSpPr>
          <p:cNvPr id="3" name="TextBox 2"/>
          <p:cNvSpPr txBox="1"/>
          <p:nvPr/>
        </p:nvSpPr>
        <p:spPr>
          <a:xfrm>
            <a:off x="685800" y="1676400"/>
            <a:ext cx="7391400" cy="923330"/>
          </a:xfrm>
          <a:prstGeom prst="rect">
            <a:avLst/>
          </a:prstGeom>
          <a:noFill/>
        </p:spPr>
        <p:txBody>
          <a:bodyPr wrap="square" rtlCol="0">
            <a:spAutoFit/>
          </a:bodyPr>
          <a:lstStyle/>
          <a:p>
            <a:r>
              <a:rPr lang="en-US" sz="5400" b="1" dirty="0" smtClean="0"/>
              <a:t>General Rule </a:t>
            </a:r>
            <a:r>
              <a:rPr lang="en-US" sz="3800" b="1" dirty="0" smtClean="0"/>
              <a:t>(cont.)</a:t>
            </a:r>
            <a:endParaRPr lang="en-US" sz="38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7886700" cy="1828799"/>
          </a:xfrm>
        </p:spPr>
        <p:txBody>
          <a:bodyPr>
            <a:noAutofit/>
          </a:bodyPr>
          <a:lstStyle/>
          <a:p>
            <a:r>
              <a:rPr lang="en-US" sz="5400" b="1" dirty="0" smtClean="0">
                <a:latin typeface="+mn-lt"/>
              </a:rPr>
              <a:t>Areas </a:t>
            </a:r>
            <a:r>
              <a:rPr lang="en-US" sz="5400" b="1" dirty="0">
                <a:latin typeface="+mn-lt"/>
              </a:rPr>
              <a:t>N</a:t>
            </a:r>
            <a:r>
              <a:rPr lang="en-US" sz="5400" b="1" dirty="0" smtClean="0">
                <a:latin typeface="+mn-lt"/>
              </a:rPr>
              <a:t>eeding </a:t>
            </a:r>
            <a:r>
              <a:rPr lang="en-US" sz="5400" b="1" dirty="0">
                <a:latin typeface="+mn-lt"/>
              </a:rPr>
              <a:t>S</a:t>
            </a:r>
            <a:r>
              <a:rPr lang="en-US" sz="5400" b="1" dirty="0" smtClean="0">
                <a:latin typeface="+mn-lt"/>
              </a:rPr>
              <a:t>pecial Ventilation Consideration</a:t>
            </a:r>
            <a:endParaRPr lang="en-US" sz="5000" b="1" dirty="0">
              <a:latin typeface="+mn-lt"/>
            </a:endParaRPr>
          </a:p>
        </p:txBody>
      </p:sp>
      <p:sp>
        <p:nvSpPr>
          <p:cNvPr id="3" name="Content Placeholder 2"/>
          <p:cNvSpPr>
            <a:spLocks noGrp="1"/>
          </p:cNvSpPr>
          <p:nvPr>
            <p:ph idx="1"/>
          </p:nvPr>
        </p:nvSpPr>
        <p:spPr>
          <a:xfrm>
            <a:off x="457200" y="3124199"/>
            <a:ext cx="8270240" cy="2895601"/>
          </a:xfrm>
        </p:spPr>
        <p:txBody>
          <a:bodyPr>
            <a:normAutofit/>
          </a:bodyPr>
          <a:lstStyle/>
          <a:p>
            <a:pPr lvl="0"/>
            <a:r>
              <a:rPr lang="en-US" sz="3400" b="1" dirty="0" smtClean="0"/>
              <a:t>Confined </a:t>
            </a:r>
            <a:r>
              <a:rPr lang="en-US" sz="3400" b="1" dirty="0"/>
              <a:t>spaces, including diked areas around </a:t>
            </a:r>
            <a:r>
              <a:rPr lang="en-US" sz="3400" b="1" dirty="0" smtClean="0"/>
              <a:t>tanks </a:t>
            </a:r>
            <a:endParaRPr lang="en-US" sz="3400" b="1" dirty="0"/>
          </a:p>
          <a:p>
            <a:pPr lvl="0"/>
            <a:r>
              <a:rPr lang="en-US" sz="3400" b="1" dirty="0"/>
              <a:t>Ground floor locations and other low-lying areas, including </a:t>
            </a:r>
            <a:r>
              <a:rPr lang="en-US" sz="3400" b="1" dirty="0" smtClean="0"/>
              <a:t>water </a:t>
            </a:r>
            <a:r>
              <a:rPr lang="en-US" sz="3400" b="1" dirty="0"/>
              <a:t>treatment </a:t>
            </a:r>
            <a:r>
              <a:rPr lang="en-US" sz="3400" b="1" dirty="0" smtClean="0"/>
              <a:t>(anaerobic </a:t>
            </a:r>
            <a:r>
              <a:rPr lang="en-US" sz="3400" b="1" dirty="0"/>
              <a:t>and aerobic tanks</a:t>
            </a:r>
            <a:r>
              <a:rPr lang="en-US" sz="3400" b="1" dirty="0" smtClean="0"/>
              <a:t>);</a:t>
            </a:r>
            <a:endParaRPr lang="en-US" sz="3400" b="1"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47800"/>
            <a:ext cx="5867400" cy="752475"/>
          </a:xfrm>
        </p:spPr>
        <p:txBody>
          <a:bodyPr>
            <a:noAutofit/>
          </a:bodyPr>
          <a:lstStyle/>
          <a:p>
            <a:r>
              <a:rPr lang="en-US" sz="4800" b="1" dirty="0" smtClean="0">
                <a:latin typeface="+mn-lt"/>
              </a:rPr>
              <a:t>Today’s Presentation</a:t>
            </a:r>
            <a:endParaRPr lang="en-US" sz="4800" b="1" dirty="0">
              <a:latin typeface="+mn-lt"/>
            </a:endParaRPr>
          </a:p>
        </p:txBody>
      </p:sp>
      <p:sp>
        <p:nvSpPr>
          <p:cNvPr id="3" name="Content Placeholder 2"/>
          <p:cNvSpPr>
            <a:spLocks noGrp="1"/>
          </p:cNvSpPr>
          <p:nvPr>
            <p:ph idx="1"/>
          </p:nvPr>
        </p:nvSpPr>
        <p:spPr>
          <a:xfrm>
            <a:off x="228600" y="2506662"/>
            <a:ext cx="8686800" cy="3741738"/>
          </a:xfrm>
        </p:spPr>
        <p:txBody>
          <a:bodyPr>
            <a:normAutofit fontScale="85000" lnSpcReduction="20000"/>
          </a:bodyPr>
          <a:lstStyle/>
          <a:p>
            <a:r>
              <a:rPr lang="en-US" sz="4000" b="1" dirty="0" smtClean="0"/>
              <a:t>How to determine plant-specific CO</a:t>
            </a:r>
            <a:r>
              <a:rPr lang="en-US" sz="4000" b="1" baseline="-25000" dirty="0" smtClean="0"/>
              <a:t>2</a:t>
            </a:r>
            <a:r>
              <a:rPr lang="en-US" sz="4000" b="1" dirty="0" smtClean="0"/>
              <a:t> alarm levels</a:t>
            </a:r>
          </a:p>
          <a:p>
            <a:r>
              <a:rPr lang="en-US" sz="4000" b="1" dirty="0" smtClean="0"/>
              <a:t>Placement of stationary alarms</a:t>
            </a:r>
          </a:p>
          <a:p>
            <a:r>
              <a:rPr lang="en-US" sz="4000" b="1" dirty="0" smtClean="0"/>
              <a:t>How NDIR electronic sensors work</a:t>
            </a:r>
          </a:p>
          <a:p>
            <a:r>
              <a:rPr lang="en-US" sz="4000" b="1" dirty="0" smtClean="0"/>
              <a:t>Example single and multi-gas monitors and uses</a:t>
            </a:r>
          </a:p>
          <a:p>
            <a:r>
              <a:rPr lang="en-US" sz="4000" b="1" dirty="0" smtClean="0"/>
              <a:t>Direct-reading detector and dosimeter tubes</a:t>
            </a:r>
          </a:p>
          <a:p>
            <a:r>
              <a:rPr lang="en-US" sz="4000" b="1" dirty="0" smtClean="0"/>
              <a:t>Ventilation considerations and techniques</a:t>
            </a:r>
          </a:p>
          <a:p>
            <a:pPr marL="0" indent="0">
              <a:buNone/>
            </a:pPr>
            <a:endParaRPr lang="en-US" b="1" dirty="0"/>
          </a:p>
        </p:txBody>
      </p:sp>
    </p:spTree>
    <p:extLst>
      <p:ext uri="{BB962C8B-B14F-4D97-AF65-F5344CB8AC3E}">
        <p14:creationId xmlns:p14="http://schemas.microsoft.com/office/powerpoint/2010/main" val="3276010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839200" cy="1828799"/>
          </a:xfrm>
        </p:spPr>
        <p:txBody>
          <a:bodyPr>
            <a:noAutofit/>
          </a:bodyPr>
          <a:lstStyle/>
          <a:p>
            <a:r>
              <a:rPr lang="en-US" sz="5400" b="1" dirty="0" smtClean="0">
                <a:latin typeface="+mn-lt"/>
              </a:rPr>
              <a:t>Areas </a:t>
            </a:r>
            <a:r>
              <a:rPr lang="en-US" sz="5400" b="1" dirty="0">
                <a:latin typeface="+mn-lt"/>
              </a:rPr>
              <a:t>N</a:t>
            </a:r>
            <a:r>
              <a:rPr lang="en-US" sz="5400" b="1" dirty="0" smtClean="0">
                <a:latin typeface="+mn-lt"/>
              </a:rPr>
              <a:t>eeding </a:t>
            </a:r>
            <a:r>
              <a:rPr lang="en-US" sz="5400" b="1" dirty="0">
                <a:latin typeface="+mn-lt"/>
              </a:rPr>
              <a:t>S</a:t>
            </a:r>
            <a:r>
              <a:rPr lang="en-US" sz="5400" b="1" dirty="0" smtClean="0">
                <a:latin typeface="+mn-lt"/>
              </a:rPr>
              <a:t>pecial Ventilation Consideration</a:t>
            </a:r>
            <a:r>
              <a:rPr lang="en-US" sz="3400" b="1" dirty="0" smtClean="0">
                <a:latin typeface="+mn-lt"/>
              </a:rPr>
              <a:t> (cont.)</a:t>
            </a:r>
            <a:endParaRPr lang="en-US" sz="3400" b="1" dirty="0">
              <a:latin typeface="+mn-lt"/>
            </a:endParaRPr>
          </a:p>
        </p:txBody>
      </p:sp>
      <p:sp>
        <p:nvSpPr>
          <p:cNvPr id="3" name="Content Placeholder 2"/>
          <p:cNvSpPr>
            <a:spLocks noGrp="1"/>
          </p:cNvSpPr>
          <p:nvPr>
            <p:ph idx="1"/>
          </p:nvPr>
        </p:nvSpPr>
        <p:spPr>
          <a:xfrm>
            <a:off x="304800" y="3276600"/>
            <a:ext cx="8382000" cy="2971800"/>
          </a:xfrm>
        </p:spPr>
        <p:txBody>
          <a:bodyPr>
            <a:normAutofit fontScale="70000" lnSpcReduction="20000"/>
          </a:bodyPr>
          <a:lstStyle/>
          <a:p>
            <a:pPr>
              <a:lnSpc>
                <a:spcPct val="120000"/>
              </a:lnSpc>
            </a:pPr>
            <a:r>
              <a:rPr lang="en-US" sz="4900" b="1" dirty="0" smtClean="0"/>
              <a:t>Locations </a:t>
            </a:r>
            <a:r>
              <a:rPr lang="en-US" sz="4900" b="1" dirty="0"/>
              <a:t>with restricted or limited </a:t>
            </a:r>
            <a:r>
              <a:rPr lang="en-US" sz="4900" b="1" dirty="0" smtClean="0"/>
              <a:t>ventilation, </a:t>
            </a:r>
            <a:r>
              <a:rPr lang="en-US" sz="4900" b="1" dirty="0"/>
              <a:t>especially those areas where people rarely need to </a:t>
            </a:r>
            <a:r>
              <a:rPr lang="en-US" sz="4900" b="1" dirty="0" smtClean="0"/>
              <a:t>go, </a:t>
            </a:r>
          </a:p>
          <a:p>
            <a:pPr>
              <a:lnSpc>
                <a:spcPct val="120000"/>
              </a:lnSpc>
            </a:pPr>
            <a:r>
              <a:rPr lang="en-US" sz="4900" b="1" dirty="0" smtClean="0"/>
              <a:t>Areas where carbon dioxide is collected and discharged (CO</a:t>
            </a:r>
            <a:r>
              <a:rPr lang="en-US" sz="4900" b="1" baseline="-20000" dirty="0" smtClean="0"/>
              <a:t>2</a:t>
            </a:r>
            <a:r>
              <a:rPr lang="en-US" sz="4900" b="1" dirty="0" smtClean="0"/>
              <a:t> scrubber for example)</a:t>
            </a:r>
          </a:p>
          <a:p>
            <a:pPr lvl="0"/>
            <a:endParaRPr lang="en-US" sz="3200" b="1" dirty="0"/>
          </a:p>
          <a:p>
            <a:endParaRPr lang="en-US"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70240" cy="3605463"/>
          </a:xfrm>
        </p:spPr>
        <p:txBody>
          <a:bodyPr>
            <a:normAutofit/>
          </a:bodyPr>
          <a:lstStyle/>
          <a:p>
            <a:pPr lvl="0"/>
            <a:r>
              <a:rPr lang="en-US" sz="3400" b="1" dirty="0"/>
              <a:t>Locations where carbon dioxide is given off from processes, including inside buildings that house the fermentation tanks, yeast propagation, grain unloading, hoppers, slurry/mash “steep” tanks, </a:t>
            </a:r>
            <a:r>
              <a:rPr lang="en-US" sz="3400" b="1" dirty="0" smtClean="0"/>
              <a:t>and drains </a:t>
            </a:r>
            <a:r>
              <a:rPr lang="en-US" sz="3400" b="1" dirty="0"/>
              <a:t>that collect liquid materials and pump it </a:t>
            </a:r>
            <a:r>
              <a:rPr lang="en-US" sz="3400" b="1" dirty="0" smtClean="0"/>
              <a:t>out.</a:t>
            </a:r>
            <a:endParaRPr lang="en-US" sz="3400" b="1" dirty="0"/>
          </a:p>
          <a:p>
            <a:endParaRPr lang="en-US" dirty="0"/>
          </a:p>
        </p:txBody>
      </p:sp>
      <p:sp>
        <p:nvSpPr>
          <p:cNvPr id="4" name="Title 1"/>
          <p:cNvSpPr>
            <a:spLocks noGrp="1"/>
          </p:cNvSpPr>
          <p:nvPr>
            <p:ph type="title"/>
          </p:nvPr>
        </p:nvSpPr>
        <p:spPr>
          <a:xfrm>
            <a:off x="304800" y="1447800"/>
            <a:ext cx="8839200" cy="1828799"/>
          </a:xfrm>
        </p:spPr>
        <p:txBody>
          <a:bodyPr>
            <a:noAutofit/>
          </a:bodyPr>
          <a:lstStyle/>
          <a:p>
            <a:r>
              <a:rPr lang="en-US" sz="5400" b="1" dirty="0" smtClean="0">
                <a:latin typeface="+mn-lt"/>
              </a:rPr>
              <a:t>Areas </a:t>
            </a:r>
            <a:r>
              <a:rPr lang="en-US" sz="5400" b="1" dirty="0">
                <a:latin typeface="+mn-lt"/>
              </a:rPr>
              <a:t>N</a:t>
            </a:r>
            <a:r>
              <a:rPr lang="en-US" sz="5400" b="1" dirty="0" smtClean="0">
                <a:latin typeface="+mn-lt"/>
              </a:rPr>
              <a:t>eeding </a:t>
            </a:r>
            <a:r>
              <a:rPr lang="en-US" sz="5400" b="1" dirty="0">
                <a:latin typeface="+mn-lt"/>
              </a:rPr>
              <a:t>S</a:t>
            </a:r>
            <a:r>
              <a:rPr lang="en-US" sz="5400" b="1" dirty="0" smtClean="0">
                <a:latin typeface="+mn-lt"/>
              </a:rPr>
              <a:t>pecial Ventilation Consideration</a:t>
            </a:r>
            <a:r>
              <a:rPr lang="en-US" sz="3400" b="1" dirty="0" smtClean="0">
                <a:latin typeface="+mn-lt"/>
              </a:rPr>
              <a:t> (cont.)</a:t>
            </a:r>
            <a:endParaRPr lang="en-US" sz="3400" b="1" dirty="0">
              <a:latin typeface="+mn-lt"/>
            </a:endParaRP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1"/>
            <a:ext cx="7886700" cy="1447799"/>
          </a:xfrm>
        </p:spPr>
        <p:txBody>
          <a:bodyPr>
            <a:normAutofit/>
          </a:bodyPr>
          <a:lstStyle/>
          <a:p>
            <a:r>
              <a:rPr lang="en-US" sz="4400" b="1" dirty="0" smtClean="0"/>
              <a:t>Module 3: Developing a Site CO</a:t>
            </a:r>
            <a:r>
              <a:rPr lang="en-US" sz="4400" b="1" baseline="-25000" dirty="0" smtClean="0"/>
              <a:t>2 </a:t>
            </a:r>
            <a:r>
              <a:rPr lang="en-US" sz="4400" b="1" dirty="0" smtClean="0"/>
              <a:t>Management Program </a:t>
            </a:r>
            <a:endParaRPr lang="en-US" sz="4400" dirty="0"/>
          </a:p>
        </p:txBody>
      </p:sp>
      <p:sp>
        <p:nvSpPr>
          <p:cNvPr id="3" name="Text Placeholder 2"/>
          <p:cNvSpPr>
            <a:spLocks noGrp="1"/>
          </p:cNvSpPr>
          <p:nvPr>
            <p:ph type="body" idx="1"/>
          </p:nvPr>
        </p:nvSpPr>
        <p:spPr>
          <a:xfrm>
            <a:off x="304800" y="3657600"/>
            <a:ext cx="8534400" cy="1822451"/>
          </a:xfrm>
        </p:spPr>
        <p:txBody>
          <a:bodyPr>
            <a:noAutofit/>
          </a:bodyPr>
          <a:lstStyle/>
          <a:p>
            <a:pPr>
              <a:buFont typeface="Arial" pitchFamily="34" charset="0"/>
              <a:buChar char="•"/>
            </a:pPr>
            <a:r>
              <a:rPr lang="en-US" sz="3400" b="1" dirty="0" smtClean="0">
                <a:solidFill>
                  <a:schemeClr val="tx1"/>
                </a:solidFill>
              </a:rPr>
              <a:t>  Implement a Carbon Dioxide Facility Review           </a:t>
            </a:r>
          </a:p>
          <a:p>
            <a:pPr>
              <a:lnSpc>
                <a:spcPct val="100000"/>
              </a:lnSpc>
              <a:spcBef>
                <a:spcPts val="0"/>
              </a:spcBef>
            </a:pPr>
            <a:r>
              <a:rPr lang="en-US" sz="3400" b="1" dirty="0" smtClean="0">
                <a:solidFill>
                  <a:schemeClr val="tx1"/>
                </a:solidFill>
              </a:rPr>
              <a:t>    Process</a:t>
            </a:r>
          </a:p>
          <a:p>
            <a:pPr>
              <a:buFont typeface="Arial" pitchFamily="34" charset="0"/>
              <a:buChar char="•"/>
            </a:pPr>
            <a:r>
              <a:rPr lang="en-US" sz="3400" b="1" dirty="0" smtClean="0">
                <a:solidFill>
                  <a:schemeClr val="tx1"/>
                </a:solidFill>
              </a:rPr>
              <a:t>  Learn specific ways to control CO</a:t>
            </a:r>
            <a:r>
              <a:rPr lang="en-US" sz="3400" b="1" baseline="-25000" dirty="0" smtClean="0">
                <a:solidFill>
                  <a:schemeClr val="tx1"/>
                </a:solidFill>
              </a:rPr>
              <a:t>2 </a:t>
            </a:r>
            <a:r>
              <a:rPr lang="en-US" sz="3400" b="1" dirty="0" smtClean="0">
                <a:solidFill>
                  <a:schemeClr val="tx1"/>
                </a:solidFill>
              </a:rPr>
              <a:t>exposures</a:t>
            </a:r>
            <a:endParaRPr lang="en-US" sz="34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205057"/>
          </a:xfrm>
        </p:spPr>
        <p:txBody>
          <a:bodyPr>
            <a:noAutofit/>
          </a:bodyPr>
          <a:lstStyle/>
          <a:p>
            <a:pPr algn="ctr"/>
            <a:r>
              <a:rPr lang="en-US" b="1" dirty="0">
                <a:latin typeface="+mn-lt"/>
              </a:rPr>
              <a:t>Forced D</a:t>
            </a:r>
            <a:r>
              <a:rPr lang="en-US" b="1" dirty="0" smtClean="0">
                <a:latin typeface="+mn-lt"/>
              </a:rPr>
              <a:t>raft Mechanical </a:t>
            </a:r>
            <a:r>
              <a:rPr lang="en-US" b="1" dirty="0">
                <a:latin typeface="+mn-lt"/>
              </a:rPr>
              <a:t>V</a:t>
            </a:r>
            <a:r>
              <a:rPr lang="en-US" b="1" dirty="0" smtClean="0">
                <a:latin typeface="+mn-lt"/>
              </a:rPr>
              <a:t>entilation </a:t>
            </a:r>
            <a:endParaRPr lang="en-US" b="1" dirty="0">
              <a:latin typeface="+mn-lt"/>
            </a:endParaRPr>
          </a:p>
        </p:txBody>
      </p:sp>
      <p:sp>
        <p:nvSpPr>
          <p:cNvPr id="3" name="Content Placeholder 2"/>
          <p:cNvSpPr>
            <a:spLocks noGrp="1"/>
          </p:cNvSpPr>
          <p:nvPr>
            <p:ph idx="1"/>
          </p:nvPr>
        </p:nvSpPr>
        <p:spPr>
          <a:xfrm>
            <a:off x="304800" y="2743200"/>
            <a:ext cx="8606355" cy="3581400"/>
          </a:xfrm>
        </p:spPr>
        <p:txBody>
          <a:bodyPr>
            <a:normAutofit/>
          </a:bodyPr>
          <a:lstStyle/>
          <a:p>
            <a:r>
              <a:rPr lang="en-US" sz="3400" b="1" u="sng" dirty="0"/>
              <a:t>S</a:t>
            </a:r>
            <a:r>
              <a:rPr lang="en-US" sz="3400" b="1" u="sng" dirty="0" smtClean="0"/>
              <a:t>upply </a:t>
            </a:r>
            <a:r>
              <a:rPr lang="en-US" sz="3400" b="1" u="sng" dirty="0"/>
              <a:t>ventilation</a:t>
            </a:r>
            <a:r>
              <a:rPr lang="en-US" sz="3400" b="1" dirty="0"/>
              <a:t> – blowing fresh air into the </a:t>
            </a:r>
            <a:r>
              <a:rPr lang="en-US" sz="3400" b="1" dirty="0" smtClean="0"/>
              <a:t>area</a:t>
            </a:r>
          </a:p>
          <a:p>
            <a:r>
              <a:rPr lang="en-US" sz="3400" b="1" u="sng" dirty="0" smtClean="0"/>
              <a:t>Exhaust ventilation</a:t>
            </a:r>
            <a:r>
              <a:rPr lang="en-US" sz="3400" b="1" dirty="0" smtClean="0"/>
              <a:t> – pulling air out by negative pressure and exhausting it into a safe area</a:t>
            </a:r>
          </a:p>
          <a:p>
            <a:pPr>
              <a:buNone/>
            </a:pPr>
            <a:endParaRPr lang="en-US"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205057"/>
          </a:xfrm>
        </p:spPr>
        <p:txBody>
          <a:bodyPr>
            <a:noAutofit/>
          </a:bodyPr>
          <a:lstStyle/>
          <a:p>
            <a:pPr algn="ctr"/>
            <a:r>
              <a:rPr lang="en-US" b="1" dirty="0">
                <a:latin typeface="+mn-lt"/>
              </a:rPr>
              <a:t>Forced D</a:t>
            </a:r>
            <a:r>
              <a:rPr lang="en-US" b="1" dirty="0" smtClean="0">
                <a:latin typeface="+mn-lt"/>
              </a:rPr>
              <a:t>raft Mechanical </a:t>
            </a:r>
            <a:r>
              <a:rPr lang="en-US" b="1" dirty="0">
                <a:latin typeface="+mn-lt"/>
              </a:rPr>
              <a:t>V</a:t>
            </a:r>
            <a:r>
              <a:rPr lang="en-US" b="1" dirty="0" smtClean="0">
                <a:latin typeface="+mn-lt"/>
              </a:rPr>
              <a:t>entilation </a:t>
            </a:r>
            <a:r>
              <a:rPr lang="en-US" sz="3200" b="1" dirty="0" smtClean="0">
                <a:latin typeface="+mn-lt"/>
              </a:rPr>
              <a:t>(cont.)</a:t>
            </a:r>
            <a:endParaRPr lang="en-US" sz="3200" b="1" dirty="0">
              <a:latin typeface="+mn-lt"/>
            </a:endParaRPr>
          </a:p>
        </p:txBody>
      </p:sp>
      <p:sp>
        <p:nvSpPr>
          <p:cNvPr id="3" name="Content Placeholder 2"/>
          <p:cNvSpPr>
            <a:spLocks noGrp="1"/>
          </p:cNvSpPr>
          <p:nvPr>
            <p:ph idx="1"/>
          </p:nvPr>
        </p:nvSpPr>
        <p:spPr>
          <a:xfrm>
            <a:off x="304800" y="2743200"/>
            <a:ext cx="8606355" cy="3581400"/>
          </a:xfrm>
        </p:spPr>
        <p:txBody>
          <a:bodyPr>
            <a:normAutofit/>
          </a:bodyPr>
          <a:lstStyle/>
          <a:p>
            <a:r>
              <a:rPr lang="en-US" sz="3400" b="1" u="sng" dirty="0"/>
              <a:t>S</a:t>
            </a:r>
            <a:r>
              <a:rPr lang="en-US" sz="3400" b="1" u="sng" dirty="0" smtClean="0"/>
              <a:t>upply ventilation</a:t>
            </a:r>
            <a:r>
              <a:rPr lang="en-US" sz="3400" b="1" dirty="0"/>
              <a:t>:</a:t>
            </a:r>
            <a:endParaRPr lang="en-US" sz="3400" b="1" dirty="0" smtClean="0"/>
          </a:p>
          <a:p>
            <a:pPr lvl="1"/>
            <a:r>
              <a:rPr lang="en-US" sz="3400" b="1" dirty="0" smtClean="0"/>
              <a:t>Blowing </a:t>
            </a:r>
            <a:r>
              <a:rPr lang="en-US" sz="3400" b="1" dirty="0"/>
              <a:t>air into the space </a:t>
            </a:r>
            <a:r>
              <a:rPr lang="en-US" sz="3400" b="1" u="sng" dirty="0" smtClean="0"/>
              <a:t>from above</a:t>
            </a:r>
            <a:r>
              <a:rPr lang="en-US" sz="3400" b="1" dirty="0" smtClean="0"/>
              <a:t> rather than below moves </a:t>
            </a:r>
            <a:r>
              <a:rPr lang="en-US" sz="3400" b="1" dirty="0"/>
              <a:t>contaminants up to 30 times the distance that exhaust air </a:t>
            </a:r>
            <a:r>
              <a:rPr lang="en-US" sz="3400" b="1" dirty="0" smtClean="0"/>
              <a:t>can</a:t>
            </a:r>
          </a:p>
          <a:p>
            <a:pPr lvl="1"/>
            <a:r>
              <a:rPr lang="en-US" sz="3400" b="1" dirty="0" smtClean="0"/>
              <a:t>Provides </a:t>
            </a:r>
            <a:r>
              <a:rPr lang="en-US" sz="3400" b="1" dirty="0"/>
              <a:t>for the comfort of the workers inside, and </a:t>
            </a:r>
            <a:r>
              <a:rPr lang="en-US" sz="3400" b="1" dirty="0" smtClean="0"/>
              <a:t>helps ensure </a:t>
            </a:r>
            <a:r>
              <a:rPr lang="en-US" sz="3400" b="1" dirty="0"/>
              <a:t>fresh breathing air </a:t>
            </a:r>
            <a:endParaRPr lang="en-US" sz="3400" b="1" dirty="0" smtClean="0"/>
          </a:p>
          <a:p>
            <a:endParaRPr lang="en-US"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270240" cy="2614863"/>
          </a:xfrm>
        </p:spPr>
        <p:txBody>
          <a:bodyPr>
            <a:normAutofit lnSpcReduction="10000"/>
          </a:bodyPr>
          <a:lstStyle/>
          <a:p>
            <a:endParaRPr lang="en-US" sz="3400" b="1" dirty="0" smtClean="0"/>
          </a:p>
          <a:p>
            <a:pPr lvl="1"/>
            <a:r>
              <a:rPr lang="en-US" sz="3400" b="1" dirty="0" smtClean="0"/>
              <a:t>If possible, exhaust the air </a:t>
            </a:r>
            <a:r>
              <a:rPr lang="en-US" sz="3400" b="1" dirty="0"/>
              <a:t>through ductwork from a low point to </a:t>
            </a:r>
            <a:r>
              <a:rPr lang="en-US" sz="3400" b="1" dirty="0" smtClean="0"/>
              <a:t>a safe area outside</a:t>
            </a:r>
          </a:p>
          <a:p>
            <a:pPr lvl="1">
              <a:buNone/>
            </a:pPr>
            <a:endParaRPr lang="en-US" sz="1000" b="1" dirty="0" smtClean="0"/>
          </a:p>
          <a:p>
            <a:pPr lvl="1"/>
            <a:r>
              <a:rPr lang="en-US" sz="3400" b="1" dirty="0" smtClean="0"/>
              <a:t>Fresh make-up air enters from above</a:t>
            </a:r>
            <a:endParaRPr lang="en-US" sz="3400" b="1" dirty="0"/>
          </a:p>
          <a:p>
            <a:endParaRPr lang="en-US" dirty="0"/>
          </a:p>
        </p:txBody>
      </p:sp>
      <p:sp>
        <p:nvSpPr>
          <p:cNvPr id="4" name="Title 1"/>
          <p:cNvSpPr>
            <a:spLocks noGrp="1"/>
          </p:cNvSpPr>
          <p:nvPr>
            <p:ph type="title"/>
          </p:nvPr>
        </p:nvSpPr>
        <p:spPr>
          <a:xfrm>
            <a:off x="304800" y="1371600"/>
            <a:ext cx="8610600" cy="1205057"/>
          </a:xfrm>
        </p:spPr>
        <p:txBody>
          <a:bodyPr>
            <a:noAutofit/>
          </a:bodyPr>
          <a:lstStyle/>
          <a:p>
            <a:pPr algn="ctr"/>
            <a:r>
              <a:rPr lang="en-US" b="1" dirty="0">
                <a:latin typeface="+mn-lt"/>
              </a:rPr>
              <a:t>Forced D</a:t>
            </a:r>
            <a:r>
              <a:rPr lang="en-US" b="1" dirty="0" smtClean="0">
                <a:latin typeface="+mn-lt"/>
              </a:rPr>
              <a:t>raft Mechanical Ventilation</a:t>
            </a:r>
            <a:br>
              <a:rPr lang="en-US" b="1" dirty="0" smtClean="0">
                <a:latin typeface="+mn-lt"/>
              </a:rPr>
            </a:br>
            <a:r>
              <a:rPr lang="en-US" sz="3400" b="1" dirty="0" smtClean="0">
                <a:latin typeface="+mn-lt"/>
              </a:rPr>
              <a:t>(cont.)</a:t>
            </a:r>
            <a:r>
              <a:rPr lang="en-US" b="1" dirty="0" smtClean="0">
                <a:latin typeface="+mn-lt"/>
              </a:rPr>
              <a:t> </a:t>
            </a:r>
            <a:endParaRPr lang="en-US" b="1" dirty="0">
              <a:latin typeface="+mn-lt"/>
            </a:endParaRP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1"/>
            <a:ext cx="8229600" cy="990599"/>
          </a:xfrm>
        </p:spPr>
        <p:txBody>
          <a:bodyPr/>
          <a:lstStyle/>
          <a:p>
            <a:r>
              <a:rPr lang="en-US" b="1" dirty="0" smtClean="0">
                <a:latin typeface="+mn-lt"/>
              </a:rPr>
              <a:t>Special Ventilation Considerations</a:t>
            </a:r>
            <a:endParaRPr lang="en-US" b="1" dirty="0">
              <a:latin typeface="+mn-lt"/>
            </a:endParaRPr>
          </a:p>
        </p:txBody>
      </p:sp>
      <p:sp>
        <p:nvSpPr>
          <p:cNvPr id="3" name="Content Placeholder 2"/>
          <p:cNvSpPr>
            <a:spLocks noGrp="1"/>
          </p:cNvSpPr>
          <p:nvPr>
            <p:ph idx="1"/>
          </p:nvPr>
        </p:nvSpPr>
        <p:spPr>
          <a:xfrm>
            <a:off x="304800" y="2209800"/>
            <a:ext cx="8382000" cy="4343400"/>
          </a:xfrm>
        </p:spPr>
        <p:txBody>
          <a:bodyPr>
            <a:normAutofit/>
          </a:bodyPr>
          <a:lstStyle/>
          <a:p>
            <a:pPr marL="228600" lvl="1">
              <a:spcBef>
                <a:spcPts val="1000"/>
              </a:spcBef>
            </a:pPr>
            <a:r>
              <a:rPr lang="en-US" sz="3400" b="1" dirty="0" smtClean="0"/>
              <a:t>May be noisy – use hearing protection?</a:t>
            </a:r>
          </a:p>
          <a:p>
            <a:r>
              <a:rPr lang="en-US" sz="3400" b="1" dirty="0" smtClean="0"/>
              <a:t>May restrict egress – use other </a:t>
            </a:r>
            <a:r>
              <a:rPr lang="en-US" sz="3600" b="1" dirty="0" smtClean="0"/>
              <a:t>measures for safe egress?</a:t>
            </a:r>
            <a:endParaRPr lang="en-US" sz="3400" b="1" dirty="0" smtClean="0"/>
          </a:p>
          <a:p>
            <a:r>
              <a:rPr lang="en-US" sz="3400" b="1" dirty="0" smtClean="0"/>
              <a:t>May stir up dust/solid particles – use </a:t>
            </a:r>
            <a:r>
              <a:rPr lang="en-US" sz="3600" b="1" dirty="0" smtClean="0"/>
              <a:t>goggles?</a:t>
            </a:r>
            <a:endParaRPr lang="en-US" sz="3400" b="1" dirty="0" smtClean="0"/>
          </a:p>
          <a:p>
            <a:r>
              <a:rPr lang="en-US" sz="3400" b="1" dirty="0" smtClean="0"/>
              <a:t>May cause static electricity – require grounding and bonding?</a:t>
            </a:r>
          </a:p>
          <a:p>
            <a:endParaRPr lang="en-US" sz="3400" dirty="0" smtClean="0"/>
          </a:p>
          <a:p>
            <a:pPr>
              <a:buNone/>
            </a:pPr>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667000"/>
            <a:ext cx="7848600" cy="3016210"/>
          </a:xfrm>
          <a:prstGeom prst="rect">
            <a:avLst/>
          </a:prstGeom>
          <a:noFill/>
        </p:spPr>
        <p:txBody>
          <a:bodyPr wrap="square" rtlCol="0">
            <a:spAutoFit/>
          </a:bodyPr>
          <a:lstStyle/>
          <a:p>
            <a:r>
              <a:rPr lang="en-US" sz="3400" b="1" dirty="0" smtClean="0"/>
              <a:t>If mechanical ventilation is not set up properly, there may be areas where no air circulation can occur.</a:t>
            </a:r>
          </a:p>
          <a:p>
            <a:endParaRPr lang="en-US" sz="2000" b="1" dirty="0" smtClean="0"/>
          </a:p>
          <a:p>
            <a:r>
              <a:rPr lang="en-US" sz="3400" b="1" dirty="0" smtClean="0"/>
              <a:t>This results in “dead spaces,” and is called “short-circuiting.”</a:t>
            </a:r>
            <a:endParaRPr lang="en-US" sz="3400" b="1" dirty="0"/>
          </a:p>
        </p:txBody>
      </p:sp>
      <p:sp>
        <p:nvSpPr>
          <p:cNvPr id="3" name="TextBox 2"/>
          <p:cNvSpPr txBox="1"/>
          <p:nvPr/>
        </p:nvSpPr>
        <p:spPr>
          <a:xfrm>
            <a:off x="609600" y="1524000"/>
            <a:ext cx="7620000" cy="769441"/>
          </a:xfrm>
          <a:prstGeom prst="rect">
            <a:avLst/>
          </a:prstGeom>
          <a:noFill/>
        </p:spPr>
        <p:txBody>
          <a:bodyPr wrap="square" rtlCol="0">
            <a:spAutoFit/>
          </a:bodyPr>
          <a:lstStyle/>
          <a:p>
            <a:r>
              <a:rPr lang="en-US" sz="4400" b="1" dirty="0" smtClean="0"/>
              <a:t>Short-Circuiting</a:t>
            </a:r>
            <a:endParaRPr lang="en-US" sz="4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829" y="1278417"/>
            <a:ext cx="7886700" cy="1205057"/>
          </a:xfrm>
        </p:spPr>
        <p:txBody>
          <a:bodyPr>
            <a:noAutofit/>
          </a:bodyPr>
          <a:lstStyle/>
          <a:p>
            <a:pPr algn="ctr"/>
            <a:r>
              <a:rPr lang="en-US" sz="4800" b="1" dirty="0" smtClean="0">
                <a:latin typeface="+mn-lt"/>
              </a:rPr>
              <a:t>Poor </a:t>
            </a:r>
            <a:r>
              <a:rPr lang="en-US" sz="4800" b="1" u="sng" dirty="0" smtClean="0">
                <a:latin typeface="+mn-lt"/>
              </a:rPr>
              <a:t>Exhaust </a:t>
            </a:r>
            <a:r>
              <a:rPr lang="en-US" sz="4800" b="1" u="sng" dirty="0">
                <a:latin typeface="+mn-lt"/>
              </a:rPr>
              <a:t>V</a:t>
            </a:r>
            <a:r>
              <a:rPr lang="en-US" sz="4800" b="1" u="sng" dirty="0" smtClean="0">
                <a:latin typeface="+mn-lt"/>
              </a:rPr>
              <a:t>entilation</a:t>
            </a:r>
            <a:r>
              <a:rPr lang="en-US" sz="4800" b="1" dirty="0" smtClean="0">
                <a:latin typeface="+mn-lt"/>
              </a:rPr>
              <a:t> Short-Circuits Air Movement</a:t>
            </a:r>
            <a:endParaRPr lang="en-US" sz="4800" b="1" dirty="0">
              <a:latin typeface="+mn-lt"/>
            </a:endParaRPr>
          </a:p>
        </p:txBody>
      </p:sp>
      <p:pic>
        <p:nvPicPr>
          <p:cNvPr id="4" name="Content Placeholder 3"/>
          <p:cNvPicPr>
            <a:picLocks noGrp="1"/>
          </p:cNvPicPr>
          <p:nvPr>
            <p:ph idx="1"/>
          </p:nvPr>
        </p:nvPicPr>
        <p:blipFill>
          <a:blip r:embed="rId3" cstate="print"/>
          <a:srcRect/>
          <a:stretch>
            <a:fillRect/>
          </a:stretch>
        </p:blipFill>
        <p:spPr bwMode="auto">
          <a:xfrm>
            <a:off x="685800" y="2590800"/>
            <a:ext cx="7620000" cy="4267200"/>
          </a:xfrm>
          <a:prstGeom prst="rect">
            <a:avLst/>
          </a:prstGeom>
          <a:noFill/>
          <a:ln w="9525">
            <a:noFill/>
            <a:miter lim="800000"/>
            <a:headEnd/>
            <a:tailEnd/>
          </a:ln>
        </p:spPr>
      </p:pic>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886700" cy="1388583"/>
          </a:xfrm>
        </p:spPr>
        <p:txBody>
          <a:bodyPr>
            <a:noAutofit/>
          </a:bodyPr>
          <a:lstStyle/>
          <a:p>
            <a:pPr algn="ctr"/>
            <a:r>
              <a:rPr lang="en-US" sz="4800" b="1" u="sng" dirty="0">
                <a:latin typeface="+mn-lt"/>
              </a:rPr>
              <a:t>S</a:t>
            </a:r>
            <a:r>
              <a:rPr lang="en-US" sz="4800" b="1" u="sng" dirty="0" smtClean="0">
                <a:latin typeface="+mn-lt"/>
              </a:rPr>
              <a:t>upplied Air Ventilation </a:t>
            </a:r>
            <a:r>
              <a:rPr lang="en-US" sz="4800" b="1" dirty="0">
                <a:latin typeface="+mn-lt"/>
              </a:rPr>
              <a:t>B</a:t>
            </a:r>
            <a:r>
              <a:rPr lang="en-US" sz="4800" b="1" dirty="0" smtClean="0">
                <a:latin typeface="+mn-lt"/>
              </a:rPr>
              <a:t>eing Short-Circuited</a:t>
            </a:r>
            <a:endParaRPr lang="en-US" sz="4800" b="1" dirty="0">
              <a:latin typeface="+mn-lt"/>
            </a:endParaRPr>
          </a:p>
        </p:txBody>
      </p:sp>
      <p:pic>
        <p:nvPicPr>
          <p:cNvPr id="4" name="Content Placeholder 3"/>
          <p:cNvPicPr>
            <a:picLocks noGrp="1"/>
          </p:cNvPicPr>
          <p:nvPr>
            <p:ph idx="1"/>
          </p:nvPr>
        </p:nvPicPr>
        <p:blipFill>
          <a:blip r:embed="rId3" cstate="print"/>
          <a:srcRect/>
          <a:stretch>
            <a:fillRect/>
          </a:stretch>
        </p:blipFill>
        <p:spPr bwMode="auto">
          <a:xfrm>
            <a:off x="1077828" y="2590800"/>
            <a:ext cx="7456571" cy="4267200"/>
          </a:xfrm>
          <a:prstGeom prst="rect">
            <a:avLst/>
          </a:prstGeom>
          <a:noFill/>
          <a:ln w="9525">
            <a:noFill/>
            <a:miter lim="800000"/>
            <a:headEnd/>
            <a:tailEnd/>
          </a:ln>
        </p:spPr>
      </p:pic>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886700" cy="1205057"/>
          </a:xfrm>
        </p:spPr>
        <p:txBody>
          <a:bodyPr>
            <a:noAutofit/>
          </a:bodyPr>
          <a:lstStyle/>
          <a:p>
            <a:pPr algn="ctr"/>
            <a:r>
              <a:rPr lang="en-US" sz="4600" b="1" dirty="0" smtClean="0">
                <a:latin typeface="+mn-lt"/>
              </a:rPr>
              <a:t>Deciding Plant-Specific CO</a:t>
            </a:r>
            <a:r>
              <a:rPr lang="en-US" sz="4600" b="1" baseline="-25000" dirty="0" smtClean="0">
                <a:latin typeface="+mn-lt"/>
              </a:rPr>
              <a:t>2</a:t>
            </a:r>
            <a:r>
              <a:rPr lang="en-US" sz="4600" b="1" dirty="0" smtClean="0">
                <a:latin typeface="+mn-lt"/>
              </a:rPr>
              <a:t> Alarm Levels</a:t>
            </a:r>
            <a:endParaRPr lang="en-US" sz="4600" b="1" baseline="-25000" dirty="0">
              <a:latin typeface="+mn-lt"/>
            </a:endParaRPr>
          </a:p>
        </p:txBody>
      </p:sp>
      <p:sp>
        <p:nvSpPr>
          <p:cNvPr id="3" name="Content Placeholder 2"/>
          <p:cNvSpPr>
            <a:spLocks noGrp="1"/>
          </p:cNvSpPr>
          <p:nvPr>
            <p:ph idx="1"/>
          </p:nvPr>
        </p:nvSpPr>
        <p:spPr>
          <a:xfrm>
            <a:off x="152400" y="2971800"/>
            <a:ext cx="8763000" cy="3602606"/>
          </a:xfrm>
        </p:spPr>
        <p:txBody>
          <a:bodyPr/>
          <a:lstStyle/>
          <a:p>
            <a:r>
              <a:rPr lang="en-US" sz="3200" b="1" dirty="0"/>
              <a:t>Determine the lowest acceptable level of CO</a:t>
            </a:r>
            <a:r>
              <a:rPr lang="en-US" sz="3200" b="1" baseline="-25000" dirty="0"/>
              <a:t>2</a:t>
            </a:r>
            <a:r>
              <a:rPr lang="en-US" sz="3200" b="1" dirty="0"/>
              <a:t> </a:t>
            </a:r>
            <a:r>
              <a:rPr lang="en-US" sz="3200" b="1" dirty="0" smtClean="0"/>
              <a:t>exposure that </a:t>
            </a:r>
            <a:r>
              <a:rPr lang="en-US" sz="3200" b="1" dirty="0"/>
              <a:t>your facility can operate under </a:t>
            </a:r>
            <a:endParaRPr lang="en-US" sz="3200" b="1" dirty="0" smtClean="0"/>
          </a:p>
          <a:p>
            <a:r>
              <a:rPr lang="en-US" sz="3200" b="1" dirty="0"/>
              <a:t>Trial and error may work </a:t>
            </a:r>
            <a:r>
              <a:rPr lang="en-US" sz="3200" b="1" dirty="0" smtClean="0"/>
              <a:t>to </a:t>
            </a:r>
            <a:r>
              <a:rPr lang="en-US" sz="3200" b="1" dirty="0"/>
              <a:t>establish this </a:t>
            </a:r>
            <a:r>
              <a:rPr lang="en-US" sz="3200" b="1" dirty="0" smtClean="0"/>
              <a:t>point</a:t>
            </a:r>
          </a:p>
          <a:p>
            <a:r>
              <a:rPr lang="en-US" sz="3200" b="1" dirty="0"/>
              <a:t>M</a:t>
            </a:r>
            <a:r>
              <a:rPr lang="en-US" sz="3200" b="1" dirty="0" smtClean="0"/>
              <a:t>ay </a:t>
            </a:r>
            <a:r>
              <a:rPr lang="en-US" sz="3200" b="1" dirty="0"/>
              <a:t>be different in different parts of the </a:t>
            </a:r>
            <a:r>
              <a:rPr lang="en-US" sz="3200" b="1" dirty="0" smtClean="0"/>
              <a:t>facility</a:t>
            </a:r>
          </a:p>
          <a:p>
            <a:r>
              <a:rPr lang="en-US" sz="3200" b="1" dirty="0" smtClean="0"/>
              <a:t>Under no </a:t>
            </a:r>
            <a:r>
              <a:rPr lang="en-US" sz="3200" b="1" dirty="0"/>
              <a:t>circumstances should your level be higher </a:t>
            </a:r>
            <a:r>
              <a:rPr lang="en-US" sz="3200" b="1" dirty="0" smtClean="0"/>
              <a:t>than 5,000 ppm</a:t>
            </a:r>
          </a:p>
          <a:p>
            <a:endParaRPr lang="en-US" sz="3200" dirty="0" smtClean="0"/>
          </a:p>
          <a:p>
            <a:endParaRPr lang="en-US" sz="3200" dirty="0" smtClean="0"/>
          </a:p>
          <a:p>
            <a:endParaRPr lang="en-US"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507329" cy="1205057"/>
          </a:xfrm>
        </p:spPr>
        <p:txBody>
          <a:bodyPr>
            <a:noAutofit/>
          </a:bodyPr>
          <a:lstStyle/>
          <a:p>
            <a:pPr algn="ctr"/>
            <a:r>
              <a:rPr lang="en-US" sz="4800" b="1" dirty="0">
                <a:latin typeface="+mn-lt"/>
              </a:rPr>
              <a:t>E</a:t>
            </a:r>
            <a:r>
              <a:rPr lang="en-US" sz="4800" b="1" dirty="0" smtClean="0">
                <a:latin typeface="+mn-lt"/>
              </a:rPr>
              <a:t>fficient </a:t>
            </a:r>
            <a:r>
              <a:rPr lang="en-US" sz="4800" b="1" dirty="0">
                <a:latin typeface="+mn-lt"/>
              </a:rPr>
              <a:t>M</a:t>
            </a:r>
            <a:r>
              <a:rPr lang="en-US" sz="4800" b="1" dirty="0" smtClean="0">
                <a:latin typeface="+mn-lt"/>
              </a:rPr>
              <a:t>ethod </a:t>
            </a:r>
            <a:r>
              <a:rPr lang="en-US" sz="4800" b="1" dirty="0">
                <a:latin typeface="+mn-lt"/>
              </a:rPr>
              <a:t>of </a:t>
            </a:r>
            <a:r>
              <a:rPr lang="en-US" sz="4800" b="1" u="sng" dirty="0" smtClean="0">
                <a:latin typeface="+mn-lt"/>
              </a:rPr>
              <a:t>Supplied Air Ventilation</a:t>
            </a:r>
            <a:endParaRPr lang="en-US" sz="4800" b="1" u="sng" dirty="0">
              <a:latin typeface="+mn-lt"/>
            </a:endParaRPr>
          </a:p>
        </p:txBody>
      </p:sp>
      <p:pic>
        <p:nvPicPr>
          <p:cNvPr id="4" name="Content Placeholder 3"/>
          <p:cNvPicPr>
            <a:picLocks noGrp="1"/>
          </p:cNvPicPr>
          <p:nvPr>
            <p:ph idx="1"/>
          </p:nvPr>
        </p:nvPicPr>
        <p:blipFill>
          <a:blip r:embed="rId3" cstate="print"/>
          <a:srcRect/>
          <a:stretch>
            <a:fillRect/>
          </a:stretch>
        </p:blipFill>
        <p:spPr bwMode="auto">
          <a:xfrm>
            <a:off x="1524000" y="2743200"/>
            <a:ext cx="6400800" cy="3806825"/>
          </a:xfrm>
          <a:prstGeom prst="rect">
            <a:avLst/>
          </a:prstGeom>
          <a:noFill/>
          <a:ln w="9525">
            <a:noFill/>
            <a:miter lim="800000"/>
            <a:headEnd/>
            <a:tailEnd/>
          </a:ln>
        </p:spPr>
      </p:pic>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86700" cy="1205057"/>
          </a:xfrm>
        </p:spPr>
        <p:txBody>
          <a:bodyPr>
            <a:noAutofit/>
          </a:bodyPr>
          <a:lstStyle/>
          <a:p>
            <a:pPr algn="ctr"/>
            <a:r>
              <a:rPr lang="en-US" sz="4800" b="1" dirty="0" smtClean="0">
                <a:latin typeface="+mn-lt"/>
              </a:rPr>
              <a:t>Improved </a:t>
            </a:r>
            <a:r>
              <a:rPr lang="en-US" sz="4800" b="1" dirty="0">
                <a:latin typeface="+mn-lt"/>
              </a:rPr>
              <a:t>M</a:t>
            </a:r>
            <a:r>
              <a:rPr lang="en-US" sz="4800" b="1" dirty="0" smtClean="0">
                <a:latin typeface="+mn-lt"/>
              </a:rPr>
              <a:t>ethod </a:t>
            </a:r>
            <a:r>
              <a:rPr lang="en-US" sz="4800" b="1" dirty="0">
                <a:latin typeface="+mn-lt"/>
              </a:rPr>
              <a:t>of </a:t>
            </a:r>
            <a:r>
              <a:rPr lang="en-US" sz="4800" b="1" u="sng" dirty="0" smtClean="0">
                <a:latin typeface="+mn-lt"/>
              </a:rPr>
              <a:t>Supplied Air Ventilation</a:t>
            </a:r>
            <a:r>
              <a:rPr lang="en-US" sz="4800" b="1" dirty="0" smtClean="0">
                <a:latin typeface="+mn-lt"/>
              </a:rPr>
              <a:t> </a:t>
            </a:r>
            <a:endParaRPr lang="en-US" sz="4800" b="1" dirty="0">
              <a:latin typeface="+mn-lt"/>
            </a:endParaRPr>
          </a:p>
        </p:txBody>
      </p:sp>
      <p:pic>
        <p:nvPicPr>
          <p:cNvPr id="4" name="Content Placeholder 3"/>
          <p:cNvPicPr>
            <a:picLocks noGrp="1"/>
          </p:cNvPicPr>
          <p:nvPr>
            <p:ph idx="1"/>
          </p:nvPr>
        </p:nvPicPr>
        <p:blipFill>
          <a:blip r:embed="rId3" cstate="print"/>
          <a:srcRect/>
          <a:stretch>
            <a:fillRect/>
          </a:stretch>
        </p:blipFill>
        <p:spPr bwMode="auto">
          <a:xfrm>
            <a:off x="2133600" y="2819400"/>
            <a:ext cx="5704709" cy="3730625"/>
          </a:xfrm>
          <a:prstGeom prst="rect">
            <a:avLst/>
          </a:prstGeom>
          <a:noFill/>
          <a:ln w="9525">
            <a:noFill/>
            <a:miter lim="800000"/>
            <a:headEnd/>
            <a:tailEnd/>
          </a:ln>
        </p:spPr>
      </p:pic>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191500" cy="1325563"/>
          </a:xfrm>
        </p:spPr>
        <p:txBody>
          <a:bodyPr>
            <a:normAutofit fontScale="90000"/>
          </a:bodyPr>
          <a:lstStyle/>
          <a:p>
            <a:r>
              <a:rPr lang="en-US" sz="4800" b="1" dirty="0" smtClean="0">
                <a:latin typeface="+mn-lt"/>
              </a:rPr>
              <a:t>Final Ventilation Points to Consider</a:t>
            </a:r>
            <a:endParaRPr lang="en-US" sz="4800" b="1" dirty="0">
              <a:latin typeface="+mn-lt"/>
            </a:endParaRPr>
          </a:p>
        </p:txBody>
      </p:sp>
      <p:sp>
        <p:nvSpPr>
          <p:cNvPr id="3" name="Content Placeholder 2"/>
          <p:cNvSpPr>
            <a:spLocks noGrp="1"/>
          </p:cNvSpPr>
          <p:nvPr>
            <p:ph idx="1"/>
          </p:nvPr>
        </p:nvSpPr>
        <p:spPr>
          <a:xfrm>
            <a:off x="228600" y="2286000"/>
            <a:ext cx="8534400" cy="4351338"/>
          </a:xfrm>
        </p:spPr>
        <p:txBody>
          <a:bodyPr>
            <a:normAutofit/>
          </a:bodyPr>
          <a:lstStyle/>
          <a:p>
            <a:r>
              <a:rPr lang="en-US" sz="3400" b="1" dirty="0" smtClean="0"/>
              <a:t>Make sure that fresh air is circulated throughout the space and that no dead spaces occur.  </a:t>
            </a:r>
            <a:r>
              <a:rPr lang="en-US" sz="3400" b="1" u="sng" dirty="0" smtClean="0"/>
              <a:t>This may require repositioning the air delivery outlet occasionally, or in the case of exhaust air, repositioning the suction side of the ductwork.</a:t>
            </a:r>
          </a:p>
          <a:p>
            <a:r>
              <a:rPr lang="en-US" sz="3400" b="1" dirty="0" smtClean="0"/>
              <a:t>Be careful that the circulating air does not create additional problems for the workers.</a:t>
            </a:r>
            <a:endParaRPr lang="en-US" sz="3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947861"/>
          </a:xfrm>
        </p:spPr>
        <p:txBody>
          <a:bodyPr/>
          <a:lstStyle/>
          <a:p>
            <a:pPr algn="ctr"/>
            <a:r>
              <a:rPr lang="en-US" b="1" dirty="0" smtClean="0"/>
              <a:t>QUESTIONS?</a:t>
            </a:r>
            <a:endParaRPr lang="en-US"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23888" y="1709739"/>
            <a:ext cx="7886700" cy="19478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t>QUESTIONS?</a:t>
            </a:r>
            <a:endParaRPr lang="en-US" b="1" dirty="0"/>
          </a:p>
        </p:txBody>
      </p:sp>
    </p:spTree>
    <p:extLst>
      <p:ext uri="{BB962C8B-B14F-4D97-AF65-F5344CB8AC3E}">
        <p14:creationId xmlns:p14="http://schemas.microsoft.com/office/powerpoint/2010/main" val="37480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67000"/>
            <a:ext cx="8270240" cy="2743200"/>
          </a:xfrm>
        </p:spPr>
        <p:txBody>
          <a:bodyPr>
            <a:normAutofit lnSpcReduction="10000"/>
          </a:bodyPr>
          <a:lstStyle/>
          <a:p>
            <a:r>
              <a:rPr lang="en-US" sz="3400" b="1" dirty="0" smtClean="0"/>
              <a:t>Carefully consider the </a:t>
            </a:r>
            <a:r>
              <a:rPr lang="en-US" sz="3400" b="1" u="sng" dirty="0" smtClean="0"/>
              <a:t>placement</a:t>
            </a:r>
            <a:r>
              <a:rPr lang="en-US" sz="3400" b="1" dirty="0" smtClean="0"/>
              <a:t> </a:t>
            </a:r>
            <a:r>
              <a:rPr lang="en-US" sz="3400" b="1" dirty="0"/>
              <a:t>of CO</a:t>
            </a:r>
            <a:r>
              <a:rPr lang="en-US" sz="3400" b="1" baseline="-25000" dirty="0"/>
              <a:t>2</a:t>
            </a:r>
            <a:r>
              <a:rPr lang="en-US" sz="3400" b="1" dirty="0" smtClean="0"/>
              <a:t> sensors</a:t>
            </a:r>
          </a:p>
          <a:p>
            <a:r>
              <a:rPr lang="en-US" sz="3400" b="1" dirty="0" smtClean="0"/>
              <a:t>Common for sensors to be located </a:t>
            </a:r>
            <a:r>
              <a:rPr lang="en-US" sz="3400" b="1" dirty="0"/>
              <a:t>along walkways and open areas that have good </a:t>
            </a:r>
            <a:r>
              <a:rPr lang="en-US" sz="3400" b="1" dirty="0" smtClean="0"/>
              <a:t>ventilation – but this does not give a true indication of trouble spots and corners</a:t>
            </a:r>
            <a:endParaRPr lang="en-US" sz="3400" b="1" dirty="0"/>
          </a:p>
        </p:txBody>
      </p:sp>
      <p:sp>
        <p:nvSpPr>
          <p:cNvPr id="4" name="Title 1"/>
          <p:cNvSpPr>
            <a:spLocks noGrp="1"/>
          </p:cNvSpPr>
          <p:nvPr>
            <p:ph type="title"/>
          </p:nvPr>
        </p:nvSpPr>
        <p:spPr>
          <a:xfrm>
            <a:off x="-152400" y="1219200"/>
            <a:ext cx="8915400" cy="1205057"/>
          </a:xfrm>
        </p:spPr>
        <p:txBody>
          <a:bodyPr>
            <a:noAutofit/>
          </a:bodyPr>
          <a:lstStyle/>
          <a:p>
            <a:pPr algn="ctr"/>
            <a:r>
              <a:rPr lang="en-US" sz="4600" b="1" dirty="0">
                <a:latin typeface="+mn-lt"/>
              </a:rPr>
              <a:t>Prevent Unsafe CO</a:t>
            </a:r>
            <a:r>
              <a:rPr lang="en-US" sz="4600" b="1" baseline="-25000" dirty="0">
                <a:latin typeface="+mn-lt"/>
              </a:rPr>
              <a:t>2</a:t>
            </a:r>
            <a:r>
              <a:rPr lang="en-US" sz="4600" b="1" dirty="0">
                <a:latin typeface="+mn-lt"/>
              </a:rPr>
              <a:t> </a:t>
            </a:r>
            <a:r>
              <a:rPr lang="en-US" sz="4600" b="1" dirty="0" smtClean="0">
                <a:latin typeface="+mn-lt"/>
              </a:rPr>
              <a:t>Levels</a:t>
            </a:r>
            <a:endParaRPr lang="en-US" sz="4600" b="1" baseline="-25000" dirty="0">
              <a:latin typeface="+mn-lt"/>
            </a:endParaRP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80" y="2819400"/>
            <a:ext cx="8440420" cy="3505200"/>
          </a:xfrm>
        </p:spPr>
        <p:txBody>
          <a:bodyPr>
            <a:normAutofit/>
          </a:bodyPr>
          <a:lstStyle/>
          <a:p>
            <a:r>
              <a:rPr lang="en-US" sz="3400" b="1" dirty="0" smtClean="0"/>
              <a:t>Sensors </a:t>
            </a:r>
            <a:r>
              <a:rPr lang="en-US" sz="3400" b="1" dirty="0"/>
              <a:t>should be </a:t>
            </a:r>
            <a:r>
              <a:rPr lang="en-US" sz="3400" b="1" dirty="0" smtClean="0"/>
              <a:t>located at dead </a:t>
            </a:r>
            <a:r>
              <a:rPr lang="en-US" sz="3400" b="1" dirty="0"/>
              <a:t>areas and remote corners of buildings </a:t>
            </a:r>
            <a:r>
              <a:rPr lang="en-US" sz="3400" b="1" dirty="0" smtClean="0"/>
              <a:t>where </a:t>
            </a:r>
            <a:r>
              <a:rPr lang="en-US" sz="3400" b="1" dirty="0"/>
              <a:t>little ventilation is </a:t>
            </a:r>
            <a:r>
              <a:rPr lang="en-US" sz="3400" b="1" dirty="0" smtClean="0"/>
              <a:t>present; </a:t>
            </a:r>
            <a:r>
              <a:rPr lang="en-US" sz="3400" b="1" u="sng" dirty="0" smtClean="0"/>
              <a:t>worst case locations</a:t>
            </a:r>
          </a:p>
          <a:p>
            <a:r>
              <a:rPr lang="en-US" sz="3400" b="1" dirty="0" smtClean="0"/>
              <a:t>Dead spaces give a better </a:t>
            </a:r>
            <a:r>
              <a:rPr lang="en-US" sz="3400" b="1" dirty="0"/>
              <a:t>indication of actual CO</a:t>
            </a:r>
            <a:r>
              <a:rPr lang="en-US" sz="3400" b="1" baseline="-25000" dirty="0"/>
              <a:t>2</a:t>
            </a:r>
            <a:r>
              <a:rPr lang="en-US" sz="3400" b="1" dirty="0"/>
              <a:t> </a:t>
            </a:r>
            <a:r>
              <a:rPr lang="en-US" sz="3400" b="1" dirty="0" smtClean="0"/>
              <a:t>accumulations that </a:t>
            </a:r>
            <a:r>
              <a:rPr lang="en-US" sz="3400" b="1" dirty="0"/>
              <a:t>can jeopardize worker </a:t>
            </a:r>
            <a:r>
              <a:rPr lang="en-US" sz="3400" b="1" dirty="0" smtClean="0"/>
              <a:t>safety</a:t>
            </a:r>
            <a:endParaRPr lang="en-US" sz="3400" b="1" dirty="0"/>
          </a:p>
        </p:txBody>
      </p:sp>
      <p:sp>
        <p:nvSpPr>
          <p:cNvPr id="4" name="Title 1"/>
          <p:cNvSpPr>
            <a:spLocks noGrp="1"/>
          </p:cNvSpPr>
          <p:nvPr>
            <p:ph type="title"/>
          </p:nvPr>
        </p:nvSpPr>
        <p:spPr>
          <a:xfrm>
            <a:off x="0" y="1295400"/>
            <a:ext cx="8763000" cy="1205057"/>
          </a:xfrm>
        </p:spPr>
        <p:txBody>
          <a:bodyPr>
            <a:noAutofit/>
          </a:bodyPr>
          <a:lstStyle/>
          <a:p>
            <a:pPr algn="ctr"/>
            <a:r>
              <a:rPr lang="en-US" sz="4600" b="1" dirty="0">
                <a:latin typeface="+mn-lt"/>
              </a:rPr>
              <a:t>Prevent Unsafe CO</a:t>
            </a:r>
            <a:r>
              <a:rPr lang="en-US" sz="4600" b="1" baseline="-25000" dirty="0">
                <a:latin typeface="+mn-lt"/>
              </a:rPr>
              <a:t>2</a:t>
            </a:r>
            <a:r>
              <a:rPr lang="en-US" sz="4600" b="1" dirty="0">
                <a:latin typeface="+mn-lt"/>
              </a:rPr>
              <a:t> </a:t>
            </a:r>
            <a:r>
              <a:rPr lang="en-US" sz="4600" b="1" dirty="0" smtClean="0">
                <a:latin typeface="+mn-lt"/>
              </a:rPr>
              <a:t>Levels </a:t>
            </a:r>
            <a:r>
              <a:rPr lang="en-US" sz="3400" b="1" dirty="0" smtClean="0">
                <a:latin typeface="+mn-lt"/>
              </a:rPr>
              <a:t>(cont.)</a:t>
            </a:r>
            <a:endParaRPr lang="en-US" sz="3400" b="1" baseline="-25000" dirty="0">
              <a:latin typeface="+mn-lt"/>
            </a:endParaRPr>
          </a:p>
        </p:txBody>
      </p:sp>
    </p:spTree>
    <p:extLst>
      <p:ext uri="{BB962C8B-B14F-4D97-AF65-F5344CB8AC3E}">
        <p14:creationId xmlns:p14="http://schemas.microsoft.com/office/powerpoint/2010/main" val="2795663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80" y="3886201"/>
            <a:ext cx="8270240" cy="2667000"/>
          </a:xfrm>
        </p:spPr>
        <p:txBody>
          <a:bodyPr>
            <a:normAutofit/>
          </a:bodyPr>
          <a:lstStyle/>
          <a:p>
            <a:r>
              <a:rPr lang="en-US" sz="3400" b="1" dirty="0" smtClean="0"/>
              <a:t>Activate ventilation remotely</a:t>
            </a:r>
            <a:r>
              <a:rPr lang="en-US" sz="3400" b="1" dirty="0"/>
              <a:t>, before workers enter those </a:t>
            </a:r>
            <a:r>
              <a:rPr lang="en-US" sz="3400" b="1" dirty="0" smtClean="0"/>
              <a:t>areas; </a:t>
            </a:r>
            <a:r>
              <a:rPr lang="en-US" sz="3400" b="1" dirty="0"/>
              <a:t>or </a:t>
            </a:r>
            <a:endParaRPr lang="en-US" sz="3400" b="1" dirty="0" smtClean="0"/>
          </a:p>
          <a:p>
            <a:r>
              <a:rPr lang="en-US" sz="3400" b="1" dirty="0" smtClean="0"/>
              <a:t>activate automatically when </a:t>
            </a:r>
            <a:r>
              <a:rPr lang="en-US" sz="3400" b="1" dirty="0"/>
              <a:t>a </a:t>
            </a:r>
            <a:r>
              <a:rPr lang="en-US" sz="3400" b="1" dirty="0" smtClean="0"/>
              <a:t>CO</a:t>
            </a:r>
            <a:r>
              <a:rPr lang="en-US" sz="3400" b="1" baseline="-25000" dirty="0" smtClean="0"/>
              <a:t>2</a:t>
            </a:r>
            <a:r>
              <a:rPr lang="en-US" sz="3400" b="1" dirty="0" smtClean="0"/>
              <a:t> remote monitor </a:t>
            </a:r>
            <a:r>
              <a:rPr lang="en-US" sz="3400" b="1" dirty="0"/>
              <a:t>reads levels that exceed your </a:t>
            </a:r>
            <a:r>
              <a:rPr lang="en-US" sz="3400" b="1" dirty="0" smtClean="0"/>
              <a:t>site’s </a:t>
            </a:r>
            <a:r>
              <a:rPr lang="en-US" sz="3400" b="1" dirty="0"/>
              <a:t>critical set point</a:t>
            </a:r>
            <a:endParaRPr lang="en-US" sz="3400" b="1" dirty="0" smtClean="0"/>
          </a:p>
          <a:p>
            <a:endParaRPr lang="en-US" sz="3200" dirty="0"/>
          </a:p>
        </p:txBody>
      </p:sp>
      <p:sp>
        <p:nvSpPr>
          <p:cNvPr id="5" name="Title 1"/>
          <p:cNvSpPr>
            <a:spLocks noGrp="1"/>
          </p:cNvSpPr>
          <p:nvPr>
            <p:ph type="title"/>
          </p:nvPr>
        </p:nvSpPr>
        <p:spPr>
          <a:xfrm>
            <a:off x="322580" y="1905000"/>
            <a:ext cx="8915400" cy="1205057"/>
          </a:xfrm>
        </p:spPr>
        <p:txBody>
          <a:bodyPr>
            <a:noAutofit/>
          </a:bodyPr>
          <a:lstStyle/>
          <a:p>
            <a:r>
              <a:rPr lang="en-US" sz="4600" b="1" dirty="0">
                <a:latin typeface="+mn-lt"/>
              </a:rPr>
              <a:t>Ensure mechanical ventilation of work areas and </a:t>
            </a:r>
            <a:r>
              <a:rPr lang="en-US" sz="4600" b="1" dirty="0" smtClean="0">
                <a:latin typeface="+mn-lt"/>
              </a:rPr>
              <a:t>parts </a:t>
            </a:r>
            <a:r>
              <a:rPr lang="en-US" sz="4600" b="1" dirty="0">
                <a:latin typeface="+mn-lt"/>
              </a:rPr>
              <a:t>of buildings and vessels where CO</a:t>
            </a:r>
            <a:r>
              <a:rPr lang="en-US" sz="4600" b="1" baseline="-25000" dirty="0">
                <a:latin typeface="+mn-lt"/>
              </a:rPr>
              <a:t>2 </a:t>
            </a:r>
            <a:r>
              <a:rPr lang="en-US" sz="4600" b="1" dirty="0" smtClean="0">
                <a:latin typeface="+mn-lt"/>
              </a:rPr>
              <a:t>can </a:t>
            </a:r>
            <a:r>
              <a:rPr lang="en-US" sz="4600" b="1" dirty="0">
                <a:latin typeface="+mn-lt"/>
              </a:rPr>
              <a:t>collect</a:t>
            </a: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971800"/>
            <a:ext cx="8270240" cy="4128943"/>
          </a:xfrm>
        </p:spPr>
        <p:txBody>
          <a:bodyPr>
            <a:normAutofit/>
          </a:bodyPr>
          <a:lstStyle/>
          <a:p>
            <a:r>
              <a:rPr lang="en-US" sz="3400" b="1" dirty="0" smtClean="0"/>
              <a:t>Stationary monitors need to have local and remote  audible and visual alarms</a:t>
            </a:r>
          </a:p>
          <a:p>
            <a:r>
              <a:rPr lang="en-US" sz="3400" b="1" dirty="0" smtClean="0"/>
              <a:t>Must activate automatically when levels are detected that exceed your site’s critical set point</a:t>
            </a:r>
            <a:endParaRPr lang="en-US" sz="3400" b="1" dirty="0"/>
          </a:p>
          <a:p>
            <a:endParaRPr lang="en-US" sz="3200" dirty="0"/>
          </a:p>
        </p:txBody>
      </p:sp>
      <p:sp>
        <p:nvSpPr>
          <p:cNvPr id="4" name="Title 1"/>
          <p:cNvSpPr>
            <a:spLocks noGrp="1"/>
          </p:cNvSpPr>
          <p:nvPr>
            <p:ph type="title"/>
          </p:nvPr>
        </p:nvSpPr>
        <p:spPr>
          <a:xfrm>
            <a:off x="0" y="1447800"/>
            <a:ext cx="8915400" cy="1205057"/>
          </a:xfrm>
        </p:spPr>
        <p:txBody>
          <a:bodyPr>
            <a:noAutofit/>
          </a:bodyPr>
          <a:lstStyle/>
          <a:p>
            <a:pPr algn="ctr"/>
            <a:r>
              <a:rPr lang="en-US" sz="4800" b="1" dirty="0" smtClean="0"/>
              <a:t>Local and Remote Audible and Visual Alarms</a:t>
            </a:r>
            <a:endParaRPr lang="en-US" sz="3600" b="1" baseline="-25000" dirty="0">
              <a:latin typeface="+mn-lt"/>
            </a:endParaRPr>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3900</TotalTime>
  <Words>3546</Words>
  <Application>Microsoft Office PowerPoint</Application>
  <PresentationFormat>On-screen Show (4:3)</PresentationFormat>
  <Paragraphs>521</Paragraphs>
  <Slides>54</Slides>
  <Notes>52</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1_Office Theme</vt:lpstr>
      <vt:lpstr>Office Theme</vt:lpstr>
      <vt:lpstr>2_Office Theme</vt:lpstr>
      <vt:lpstr>PowerPoint Presentation</vt:lpstr>
      <vt:lpstr>PowerPoint Presentation</vt:lpstr>
      <vt:lpstr>Module 4:  Overview of CO2 Monitoring Instruments and Ventilation Techniques</vt:lpstr>
      <vt:lpstr>Today’s Presentation</vt:lpstr>
      <vt:lpstr>Deciding Plant-Specific CO2 Alarm Levels</vt:lpstr>
      <vt:lpstr>Prevent Unsafe CO2 Levels</vt:lpstr>
      <vt:lpstr>Prevent Unsafe CO2 Levels (cont.)</vt:lpstr>
      <vt:lpstr>Ensure mechanical ventilation of work areas and parts of buildings and vessels where CO2 can collect</vt:lpstr>
      <vt:lpstr>Local and Remote Audible and Visual Alarms</vt:lpstr>
      <vt:lpstr>Establishing a Preventive Maintenance Program</vt:lpstr>
      <vt:lpstr>CO2 Monitoring Equipment</vt:lpstr>
      <vt:lpstr>Portable and Stationary Electronic Carbon Dioxide Gas Monitors</vt:lpstr>
      <vt:lpstr>NDIR Sensor Operation</vt:lpstr>
      <vt:lpstr>NDIR Sensor Main Components</vt:lpstr>
      <vt:lpstr>NDIR Sensor Operation</vt:lpstr>
      <vt:lpstr>NDIR Sensor Operation (cont.)</vt:lpstr>
      <vt:lpstr>Multi-Gas Detector</vt:lpstr>
      <vt:lpstr>Multi-Gas Detector Essentials</vt:lpstr>
      <vt:lpstr>Multi-Gas Detector Essentials (cont.)</vt:lpstr>
      <vt:lpstr>Multi-Gas Detector Essentials (cont.)</vt:lpstr>
      <vt:lpstr>Advantages of NDIR Sensor</vt:lpstr>
      <vt:lpstr>Single CO2 Gas Detectors </vt:lpstr>
      <vt:lpstr>Single CO2 Gas Detectors </vt:lpstr>
      <vt:lpstr>Single CO2 Gas Detectors (cont.) </vt:lpstr>
      <vt:lpstr>Advantages of Multi-Gas and Single Gas Monitors</vt:lpstr>
      <vt:lpstr>Direct-Reading Detector Tubes</vt:lpstr>
      <vt:lpstr>Operation of Detector Tubes</vt:lpstr>
      <vt:lpstr>MSA Detector Tube and Pump</vt:lpstr>
      <vt:lpstr>Operation of Detector Tubes: Performing an Air Test</vt:lpstr>
      <vt:lpstr>Operation of Detector Tubes: Performing an Air Test (cont.)</vt:lpstr>
      <vt:lpstr>Operation of Detector Tubes Performing an Air Test (cont.)</vt:lpstr>
      <vt:lpstr>Dosimeter Tubes</vt:lpstr>
      <vt:lpstr>Uses of Dosimeter Tubes</vt:lpstr>
      <vt:lpstr>Advantages of Detector and Dosimeter Tubes</vt:lpstr>
      <vt:lpstr>Ventilation Principles</vt:lpstr>
      <vt:lpstr>Ventilation Principles</vt:lpstr>
      <vt:lpstr>PowerPoint Presentation</vt:lpstr>
      <vt:lpstr>PowerPoint Presentation</vt:lpstr>
      <vt:lpstr>Areas Needing Special Ventilation Consideration</vt:lpstr>
      <vt:lpstr>Areas Needing Special Ventilation Consideration (cont.)</vt:lpstr>
      <vt:lpstr>Areas Needing Special Ventilation Consideration (cont.)</vt:lpstr>
      <vt:lpstr>Module 3: Developing a Site CO2 Management Program </vt:lpstr>
      <vt:lpstr>Forced Draft Mechanical Ventilation </vt:lpstr>
      <vt:lpstr>Forced Draft Mechanical Ventilation (cont.)</vt:lpstr>
      <vt:lpstr>Forced Draft Mechanical Ventilation (cont.) </vt:lpstr>
      <vt:lpstr>Special Ventilation Considerations</vt:lpstr>
      <vt:lpstr>PowerPoint Presentation</vt:lpstr>
      <vt:lpstr>Poor Exhaust Ventilation Short-Circuits Air Movement</vt:lpstr>
      <vt:lpstr>Supplied Air Ventilation Being Short-Circuited</vt:lpstr>
      <vt:lpstr>Efficient Method of Supplied Air Ventilation</vt:lpstr>
      <vt:lpstr>Improved Method of Supplied Air Ventilation </vt:lpstr>
      <vt:lpstr>Final Ventilation Points to Consider</vt:lpstr>
      <vt:lpstr>QUESTIONS?</vt:lpstr>
      <vt:lpstr>PowerPoint Presentation</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Exposure and Health Effects of CO2</dc:title>
  <dc:creator>Valued Acer Customer</dc:creator>
  <cp:lastModifiedBy>Missy Ruff</cp:lastModifiedBy>
  <cp:revision>59</cp:revision>
  <dcterms:created xsi:type="dcterms:W3CDTF">2015-11-01T22:38:47Z</dcterms:created>
  <dcterms:modified xsi:type="dcterms:W3CDTF">2016-01-08T00:39:05Z</dcterms:modified>
</cp:coreProperties>
</file>