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Lst>
  <p:notesMasterIdLst>
    <p:notesMasterId r:id="rId98"/>
  </p:notesMasterIdLst>
  <p:sldIdLst>
    <p:sldId id="310" r:id="rId4"/>
    <p:sldId id="305" r:id="rId5"/>
    <p:sldId id="364" r:id="rId6"/>
    <p:sldId id="399" r:id="rId7"/>
    <p:sldId id="401" r:id="rId8"/>
    <p:sldId id="400" r:id="rId9"/>
    <p:sldId id="498" r:id="rId10"/>
    <p:sldId id="424" r:id="rId11"/>
    <p:sldId id="425" r:id="rId12"/>
    <p:sldId id="426" r:id="rId13"/>
    <p:sldId id="427" r:id="rId14"/>
    <p:sldId id="428" r:id="rId15"/>
    <p:sldId id="430" r:id="rId16"/>
    <p:sldId id="431" r:id="rId17"/>
    <p:sldId id="432" r:id="rId18"/>
    <p:sldId id="433" r:id="rId19"/>
    <p:sldId id="434" r:id="rId20"/>
    <p:sldId id="435" r:id="rId21"/>
    <p:sldId id="436" r:id="rId22"/>
    <p:sldId id="437" r:id="rId23"/>
    <p:sldId id="438" r:id="rId24"/>
    <p:sldId id="499" r:id="rId25"/>
    <p:sldId id="439" r:id="rId26"/>
    <p:sldId id="440" r:id="rId27"/>
    <p:sldId id="500" r:id="rId28"/>
    <p:sldId id="442" r:id="rId29"/>
    <p:sldId id="443" r:id="rId30"/>
    <p:sldId id="444" r:id="rId31"/>
    <p:sldId id="445" r:id="rId32"/>
    <p:sldId id="446" r:id="rId33"/>
    <p:sldId id="496" r:id="rId34"/>
    <p:sldId id="447" r:id="rId35"/>
    <p:sldId id="448" r:id="rId36"/>
    <p:sldId id="449" r:id="rId37"/>
    <p:sldId id="450" r:id="rId38"/>
    <p:sldId id="451" r:id="rId39"/>
    <p:sldId id="452" r:id="rId40"/>
    <p:sldId id="453" r:id="rId41"/>
    <p:sldId id="501" r:id="rId42"/>
    <p:sldId id="502" r:id="rId43"/>
    <p:sldId id="456" r:id="rId44"/>
    <p:sldId id="455" r:id="rId45"/>
    <p:sldId id="503" r:id="rId46"/>
    <p:sldId id="504" r:id="rId47"/>
    <p:sldId id="458" r:id="rId48"/>
    <p:sldId id="505" r:id="rId49"/>
    <p:sldId id="457" r:id="rId50"/>
    <p:sldId id="506" r:id="rId51"/>
    <p:sldId id="454" r:id="rId52"/>
    <p:sldId id="507" r:id="rId53"/>
    <p:sldId id="460" r:id="rId54"/>
    <p:sldId id="461" r:id="rId55"/>
    <p:sldId id="462" r:id="rId56"/>
    <p:sldId id="463" r:id="rId57"/>
    <p:sldId id="464" r:id="rId58"/>
    <p:sldId id="465" r:id="rId59"/>
    <p:sldId id="466" r:id="rId60"/>
    <p:sldId id="468" r:id="rId61"/>
    <p:sldId id="508" r:id="rId62"/>
    <p:sldId id="467" r:id="rId63"/>
    <p:sldId id="469" r:id="rId64"/>
    <p:sldId id="470" r:id="rId65"/>
    <p:sldId id="471" r:id="rId66"/>
    <p:sldId id="472" r:id="rId67"/>
    <p:sldId id="473" r:id="rId68"/>
    <p:sldId id="474" r:id="rId69"/>
    <p:sldId id="477" r:id="rId70"/>
    <p:sldId id="478" r:id="rId71"/>
    <p:sldId id="479" r:id="rId72"/>
    <p:sldId id="480" r:id="rId73"/>
    <p:sldId id="475" r:id="rId74"/>
    <p:sldId id="476" r:id="rId75"/>
    <p:sldId id="481" r:id="rId76"/>
    <p:sldId id="482" r:id="rId77"/>
    <p:sldId id="483" r:id="rId78"/>
    <p:sldId id="484" r:id="rId79"/>
    <p:sldId id="485" r:id="rId80"/>
    <p:sldId id="486" r:id="rId81"/>
    <p:sldId id="487" r:id="rId82"/>
    <p:sldId id="488" r:id="rId83"/>
    <p:sldId id="489" r:id="rId84"/>
    <p:sldId id="490" r:id="rId85"/>
    <p:sldId id="491" r:id="rId86"/>
    <p:sldId id="492" r:id="rId87"/>
    <p:sldId id="509" r:id="rId88"/>
    <p:sldId id="493" r:id="rId89"/>
    <p:sldId id="510" r:id="rId90"/>
    <p:sldId id="494" r:id="rId91"/>
    <p:sldId id="389" r:id="rId92"/>
    <p:sldId id="412" r:id="rId93"/>
    <p:sldId id="495" r:id="rId94"/>
    <p:sldId id="415" r:id="rId95"/>
    <p:sldId id="337" r:id="rId96"/>
    <p:sldId id="309"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0" autoAdjust="0"/>
    <p:restoredTop sz="94737" autoAdjust="0"/>
  </p:normalViewPr>
  <p:slideViewPr>
    <p:cSldViewPr>
      <p:cViewPr>
        <p:scale>
          <a:sx n="50" d="100"/>
          <a:sy n="50" d="100"/>
        </p:scale>
        <p:origin x="-88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slide" Target="slides/slide9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E6375-5C87-4420-9471-E27DA77BCB74}" type="datetimeFigureOut">
              <a:rPr lang="en-US" smtClean="0"/>
              <a:pPr/>
              <a:t>12/11/2015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91E6E-BDE8-4367-88F4-066917F6B069}" type="slidenum">
              <a:rPr lang="en-US" smtClean="0"/>
              <a:pPr/>
              <a:t>‹#›</a:t>
            </a:fld>
            <a:endParaRPr lang="en-US" dirty="0"/>
          </a:p>
        </p:txBody>
      </p:sp>
    </p:spTree>
    <p:extLst>
      <p:ext uri="{BB962C8B-B14F-4D97-AF65-F5344CB8AC3E}">
        <p14:creationId xmlns:p14="http://schemas.microsoft.com/office/powerpoint/2010/main" xmlns="" val="3166958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3</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pressure relief devices (PDR’s), or pressure release valves (PRV’s) often allow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to be vented directly out of its respective process vessel.  The CO</a:t>
            </a:r>
            <a:r>
              <a:rPr lang="en-US" sz="1200" kern="1200" baseline="-25000" dirty="0" smtClean="0">
                <a:solidFill>
                  <a:schemeClr val="tx1"/>
                </a:solidFill>
                <a:latin typeface="+mn-lt"/>
                <a:ea typeface="+mn-ea"/>
                <a:cs typeface="+mn-cs"/>
              </a:rPr>
              <a:t>2 </a:t>
            </a:r>
            <a:r>
              <a:rPr lang="en-US" sz="1200" kern="1200" dirty="0" smtClean="0">
                <a:solidFill>
                  <a:schemeClr val="tx1"/>
                </a:solidFill>
                <a:latin typeface="+mn-lt"/>
                <a:ea typeface="+mn-ea"/>
                <a:cs typeface="+mn-cs"/>
              </a:rPr>
              <a:t>released is one of the significant sources of fugitive CO</a:t>
            </a:r>
            <a:r>
              <a:rPr lang="en-US" sz="1200" kern="1200" baseline="-25000" dirty="0" smtClean="0">
                <a:solidFill>
                  <a:schemeClr val="tx1"/>
                </a:solidFill>
                <a:latin typeface="+mn-lt"/>
                <a:ea typeface="+mn-ea"/>
                <a:cs typeface="+mn-cs"/>
              </a:rPr>
              <a:t>2 </a:t>
            </a:r>
            <a:r>
              <a:rPr lang="en-US" sz="1200" kern="1200" dirty="0" smtClean="0">
                <a:solidFill>
                  <a:schemeClr val="tx1"/>
                </a:solidFill>
                <a:latin typeface="+mn-lt"/>
                <a:ea typeface="+mn-ea"/>
                <a:cs typeface="+mn-cs"/>
              </a:rPr>
              <a:t>emissions within any production facility. </a:t>
            </a: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047D41-18F2-4B48-8827-836750202D66}"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pressure relief devices (PDR’s), or pressure release valves (PRV’s) often allow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to be vented directly out of its respective process vessel.  The CO</a:t>
            </a:r>
            <a:r>
              <a:rPr lang="en-US" sz="1200" kern="1200" baseline="-25000" dirty="0" smtClean="0">
                <a:solidFill>
                  <a:schemeClr val="tx1"/>
                </a:solidFill>
                <a:latin typeface="+mn-lt"/>
                <a:ea typeface="+mn-ea"/>
                <a:cs typeface="+mn-cs"/>
              </a:rPr>
              <a:t>2 </a:t>
            </a:r>
            <a:r>
              <a:rPr lang="en-US" sz="1200" kern="1200" dirty="0" smtClean="0">
                <a:solidFill>
                  <a:schemeClr val="tx1"/>
                </a:solidFill>
                <a:latin typeface="+mn-lt"/>
                <a:ea typeface="+mn-ea"/>
                <a:cs typeface="+mn-cs"/>
              </a:rPr>
              <a:t>released is one of the significant sources of fugitive CO</a:t>
            </a:r>
            <a:r>
              <a:rPr lang="en-US" sz="1200" kern="1200" baseline="-25000" dirty="0" smtClean="0">
                <a:solidFill>
                  <a:schemeClr val="tx1"/>
                </a:solidFill>
                <a:latin typeface="+mn-lt"/>
                <a:ea typeface="+mn-ea"/>
                <a:cs typeface="+mn-cs"/>
              </a:rPr>
              <a:t>2 </a:t>
            </a:r>
            <a:r>
              <a:rPr lang="en-US" sz="1200" kern="1200" dirty="0" smtClean="0">
                <a:solidFill>
                  <a:schemeClr val="tx1"/>
                </a:solidFill>
                <a:latin typeface="+mn-lt"/>
                <a:ea typeface="+mn-ea"/>
                <a:cs typeface="+mn-cs"/>
              </a:rPr>
              <a:t>emissions within any production facility. </a:t>
            </a: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047D41-18F2-4B48-8827-836750202D66}"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process</a:t>
            </a:r>
            <a:r>
              <a:rPr lang="en-US" baseline="0" dirty="0" smtClean="0"/>
              <a:t> where individuals from your facility, especially those knowledgeable with production and maintenance operations, systematically go through the plant and identify areas where CO</a:t>
            </a:r>
            <a:r>
              <a:rPr lang="en-US" baseline="-25000" dirty="0" smtClean="0"/>
              <a:t>2</a:t>
            </a:r>
            <a:r>
              <a:rPr lang="en-US" baseline="0" dirty="0" smtClean="0"/>
              <a:t> could collect under the right conditions.  The walk-through needs to be done in different seasons, varying weather conditions, and different wind conditions.  Here are some things to make note of.</a:t>
            </a:r>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Survey must include indoor as well as outdoor areas. </a:t>
            </a:r>
            <a:r>
              <a:rPr lang="en-US" sz="1200" kern="1200" dirty="0" smtClean="0">
                <a:solidFill>
                  <a:schemeClr val="tx1"/>
                </a:solidFill>
                <a:latin typeface="+mn-lt"/>
                <a:ea typeface="+mn-ea"/>
                <a:cs typeface="+mn-cs"/>
              </a:rPr>
              <a:t>And because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is 1½  times heavier than air, it is generally found concentrated at lower levels and areas where there is limited air movement.  </a:t>
            </a:r>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4</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Sampling at various times under all possible weather conditions will give </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the most comprehensive results.  The differences can be surprising!</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32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Even outside, PDR’s/PRV’s should be directed to a safe release point such as a scrubber, collection system, or elevated exhaust stack so that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dispersion does not present a safety hazard. </a:t>
            </a:r>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33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This recommendation</a:t>
            </a:r>
            <a:r>
              <a:rPr lang="en-US" sz="1200" kern="1200" baseline="0" dirty="0" smtClean="0">
                <a:solidFill>
                  <a:schemeClr val="tx1"/>
                </a:solidFill>
                <a:latin typeface="+mn-lt"/>
                <a:ea typeface="+mn-ea"/>
                <a:cs typeface="+mn-cs"/>
              </a:rPr>
              <a:t> is taken from The C</a:t>
            </a:r>
            <a:r>
              <a:rPr lang="en-US" sz="1200" kern="1200" dirty="0" smtClean="0">
                <a:solidFill>
                  <a:schemeClr val="tx1"/>
                </a:solidFill>
                <a:latin typeface="+mn-lt"/>
                <a:ea typeface="+mn-ea"/>
                <a:cs typeface="+mn-cs"/>
              </a:rPr>
              <a:t>ompressed Gas Association’s gas dispersion pamphlet).</a:t>
            </a:r>
            <a:r>
              <a:rPr lang="en-US" sz="1200" kern="1200" baseline="0" dirty="0" smtClean="0">
                <a:solidFill>
                  <a:schemeClr val="tx1"/>
                </a:solidFill>
                <a:latin typeface="+mn-lt"/>
                <a:ea typeface="+mn-ea"/>
                <a:cs typeface="+mn-cs"/>
              </a:rPr>
              <a:t>  Also ensure that you </a:t>
            </a:r>
            <a:r>
              <a:rPr lang="en-US" sz="1200" kern="1200" dirty="0" smtClean="0">
                <a:solidFill>
                  <a:schemeClr val="tx1"/>
                </a:solidFill>
                <a:latin typeface="+mn-lt"/>
                <a:ea typeface="+mn-ea"/>
                <a:cs typeface="+mn-cs"/>
              </a:rPr>
              <a:t>determine the prevailing wind directions, terrain, relative elevations, and other factors that will impact dispersion.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047D41-18F2-4B48-8827-836750202D66}" type="slidenum">
              <a:rPr lang="en-US" smtClean="0"/>
              <a:pPr/>
              <a:t>34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ea typeface="Times New Roman" pitchFamily="18" charset="0"/>
                <a:cs typeface="Arial" pitchFamily="34" charset="0"/>
              </a:rPr>
              <a:t>Air that is high in humidity is much heavier than dry air.  This limits mixing. </a:t>
            </a:r>
          </a:p>
          <a:p>
            <a:pPr marL="0" marR="0" lvl="0" indent="0" algn="l" defTabSz="914400" rtl="0" eaLnBrk="1" fontAlgn="base" latinLnBrk="0" hangingPunct="1">
              <a:lnSpc>
                <a:spcPct val="100000"/>
              </a:lnSpc>
              <a:spcBef>
                <a:spcPct val="0"/>
              </a:spcBef>
              <a:spcAft>
                <a:spcPct val="0"/>
              </a:spcAft>
              <a:buClrTx/>
              <a:buSzTx/>
              <a:tabLst/>
            </a:pPr>
            <a:r>
              <a:rPr lang="en-US" sz="1200" b="1" kern="1200" dirty="0" smtClean="0">
                <a:solidFill>
                  <a:schemeClr val="tx1"/>
                </a:solidFill>
                <a:latin typeface="+mn-lt"/>
                <a:ea typeface="+mn-ea"/>
                <a:cs typeface="+mn-cs"/>
              </a:rPr>
              <a:t>Take CAUTION to identify all areas where equipment or specific jobs can result in these high CO</a:t>
            </a:r>
            <a:r>
              <a:rPr lang="en-US" sz="1200" b="1" kern="1200" baseline="-25000" dirty="0" smtClean="0">
                <a:solidFill>
                  <a:schemeClr val="tx1"/>
                </a:solidFill>
                <a:latin typeface="+mn-lt"/>
                <a:ea typeface="+mn-ea"/>
                <a:cs typeface="+mn-cs"/>
              </a:rPr>
              <a:t>2</a:t>
            </a:r>
            <a:r>
              <a:rPr lang="en-US" sz="1200" b="1" kern="1200" dirty="0" smtClean="0">
                <a:solidFill>
                  <a:schemeClr val="tx1"/>
                </a:solidFill>
                <a:latin typeface="+mn-lt"/>
                <a:ea typeface="+mn-ea"/>
                <a:cs typeface="+mn-cs"/>
              </a:rPr>
              <a:t> concentrations. </a:t>
            </a:r>
            <a:endParaRPr kumimoji="0" lang="en-US" sz="12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1047D41-18F2-4B48-8827-836750202D66}" type="slidenum">
              <a:rPr lang="en-US" smtClean="0"/>
              <a:pPr/>
              <a:t>38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These remote sensors must also have audible and visible alarms, and consider wiring them to the control room to alert personnel. </a:t>
            </a:r>
            <a:endParaRPr lang="en-US" b="1"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42</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 sure to include process vessels, piping, valves, pressure relief design, hoses, ventilation systems, and detection instruments.</a:t>
            </a:r>
          </a:p>
          <a:p>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45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 sure to include process vessels, piping, valves, pressure relief design, hoses, ventilation systems, and detection instruments.</a:t>
            </a:r>
          </a:p>
          <a:p>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46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the risk evaluation, conduct the review during the design consideration stage, and consider materials of construction, ease of maintenance, and hazards presented by new systems in carbon dioxide service and those that have processes that could give off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or are near such processes.</a:t>
            </a:r>
          </a:p>
          <a:p>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47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it is not possible to vent these release lines to the scrubber (even if permitting allows), make sure that adequate warning signs are posted and that workers wear personal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monitors.   Consider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monitors for all workers working in remote areas or when alone. </a:t>
            </a:r>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49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Before the federal OSHA General Industry Confined Space Entry Standard, 49 CFR 1910.146  was promulgated in January, 1986, more people died doing confined space entry work than anything else, except for over-the-road vehicle accidents.  Now, decades later, although not the biggest single killer, it is still </a:t>
            </a:r>
            <a:r>
              <a:rPr lang="en-US" sz="1200" i="1" kern="1200" dirty="0" smtClean="0">
                <a:solidFill>
                  <a:schemeClr val="tx1"/>
                </a:solidFill>
                <a:latin typeface="+mn-lt"/>
                <a:ea typeface="+mn-ea"/>
                <a:cs typeface="+mn-cs"/>
              </a:rPr>
              <a:t>the #1 cause of multiple fatalities in the workplace</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51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5</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emphasize how inherently hazardous confined space entry is, the following facts have been compiled from the statistics of the 10-year, nation-wide study – commissioned by the National Chemical Safety and Hazard Investigation Board – of incidents involving the most common gas on earth: nitrogen.  This study was conducted by Mary C. DeVany (president of DeVany Industrial Consultants, Vancouver, WA), author of this RFA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Safety Program.  Unfortunately these facts apply to confined spaces with carbon dioxide, too.</a:t>
            </a:r>
          </a:p>
          <a:p>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52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tabLst>
                <a:tab pos="-1085850" algn="l"/>
              </a:tabLst>
            </a:pPr>
            <a:r>
              <a:rPr kumimoji="0" lang="en-US" sz="1200" b="0" i="0" u="none" strike="noStrike" cap="none" normalizeH="0" baseline="0" dirty="0" smtClean="0">
                <a:ln>
                  <a:noFill/>
                </a:ln>
                <a:solidFill>
                  <a:schemeClr val="tx1"/>
                </a:solidFill>
                <a:effectLst/>
                <a:cs typeface="Arial" pitchFamily="34" charset="0"/>
              </a:rPr>
              <a:t>So 4 out of 5 people who die in a confined space have done work before in that exact confined space with no problems.</a:t>
            </a:r>
          </a:p>
        </p:txBody>
      </p:sp>
      <p:sp>
        <p:nvSpPr>
          <p:cNvPr id="4" name="Slide Number Placeholder 3"/>
          <p:cNvSpPr>
            <a:spLocks noGrp="1"/>
          </p:cNvSpPr>
          <p:nvPr>
            <p:ph type="sldNum" sz="quarter" idx="10"/>
          </p:nvPr>
        </p:nvSpPr>
        <p:spPr/>
        <p:txBody>
          <a:bodyPr/>
          <a:lstStyle/>
          <a:p>
            <a:fld id="{D1047D41-18F2-4B48-8827-836750202D66}" type="slidenum">
              <a:rPr lang="en-US" smtClean="0"/>
              <a:pPr/>
              <a:t>53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tabLst>
                <a:tab pos="-1085850" algn="l"/>
              </a:tabLst>
            </a:pPr>
            <a:r>
              <a:rPr kumimoji="0" lang="en-US" sz="1200" b="0" i="0" u="none" strike="noStrike" cap="none" normalizeH="0" baseline="0" dirty="0" smtClean="0">
                <a:ln>
                  <a:noFill/>
                </a:ln>
                <a:solidFill>
                  <a:schemeClr val="tx1"/>
                </a:solidFill>
                <a:effectLst/>
                <a:cs typeface="Arial" pitchFamily="34" charset="0"/>
              </a:rPr>
              <a:t>It is federal law that all confined spaces by labeled (DANGER: CONFINED SPACE.  ENTRY BY PERMIT ONLY) or words to that effect.  The only way around this is if the entry point cover is so heavy that it needs a special tool to be moved or removed.</a:t>
            </a:r>
          </a:p>
        </p:txBody>
      </p:sp>
      <p:sp>
        <p:nvSpPr>
          <p:cNvPr id="4" name="Slide Number Placeholder 3"/>
          <p:cNvSpPr>
            <a:spLocks noGrp="1"/>
          </p:cNvSpPr>
          <p:nvPr>
            <p:ph type="sldNum" sz="quarter" idx="10"/>
          </p:nvPr>
        </p:nvSpPr>
        <p:spPr/>
        <p:txBody>
          <a:bodyPr/>
          <a:lstStyle/>
          <a:p>
            <a:fld id="{D1047D41-18F2-4B48-8827-836750202D66}" type="slidenum">
              <a:rPr lang="en-US" smtClean="0"/>
              <a:pPr/>
              <a:t>54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tabLst>
                <a:tab pos="-1085850" algn="l"/>
              </a:tabLst>
            </a:pPr>
            <a:r>
              <a:rPr kumimoji="0" lang="en-US" sz="1200" b="0" i="0" u="none" strike="noStrike" cap="none" normalizeH="0" baseline="0" dirty="0" smtClean="0">
                <a:ln>
                  <a:noFill/>
                </a:ln>
                <a:solidFill>
                  <a:schemeClr val="tx1"/>
                </a:solidFill>
                <a:effectLst/>
                <a:cs typeface="Arial" pitchFamily="34" charset="0"/>
              </a:rPr>
              <a:t>This means that during the course of the job, the atmosphere went from safe to fatal.</a:t>
            </a:r>
          </a:p>
        </p:txBody>
      </p:sp>
      <p:sp>
        <p:nvSpPr>
          <p:cNvPr id="4" name="Slide Number Placeholder 3"/>
          <p:cNvSpPr>
            <a:spLocks noGrp="1"/>
          </p:cNvSpPr>
          <p:nvPr>
            <p:ph type="sldNum" sz="quarter" idx="10"/>
          </p:nvPr>
        </p:nvSpPr>
        <p:spPr/>
        <p:txBody>
          <a:bodyPr/>
          <a:lstStyle/>
          <a:p>
            <a:fld id="{D1047D41-18F2-4B48-8827-836750202D66}" type="slidenum">
              <a:rPr lang="en-US" smtClean="0"/>
              <a:pPr/>
              <a:t>55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tabLst>
                <a:tab pos="-1085850" algn="l"/>
              </a:tabLst>
            </a:pPr>
            <a:r>
              <a:rPr kumimoji="0" lang="en-US" sz="1200" b="0" i="0" u="none" strike="noStrike" cap="none" normalizeH="0" baseline="0" dirty="0" smtClean="0">
                <a:ln>
                  <a:noFill/>
                </a:ln>
                <a:solidFill>
                  <a:schemeClr val="tx1"/>
                </a:solidFill>
                <a:effectLst/>
                <a:cs typeface="Arial" pitchFamily="34" charset="0"/>
              </a:rPr>
              <a:t>Many people think that workers that die in a confined space went in to do a job before they were authorized, or before the confined space was ready for entry.  Not so.  </a:t>
            </a:r>
          </a:p>
        </p:txBody>
      </p:sp>
      <p:sp>
        <p:nvSpPr>
          <p:cNvPr id="4" name="Slide Number Placeholder 3"/>
          <p:cNvSpPr>
            <a:spLocks noGrp="1"/>
          </p:cNvSpPr>
          <p:nvPr>
            <p:ph type="sldNum" sz="quarter" idx="10"/>
          </p:nvPr>
        </p:nvSpPr>
        <p:spPr/>
        <p:txBody>
          <a:bodyPr/>
          <a:lstStyle/>
          <a:p>
            <a:fld id="{D1047D41-18F2-4B48-8827-836750202D66}" type="slidenum">
              <a:rPr lang="en-US" smtClean="0"/>
              <a:pPr/>
              <a:t>56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tabLst>
                <a:tab pos="-1085850" algn="l"/>
              </a:tabLst>
            </a:pPr>
            <a:r>
              <a:rPr kumimoji="0" lang="en-US" sz="1200" b="0" i="0" u="none" strike="noStrike" cap="none" normalizeH="0" baseline="0" dirty="0" smtClean="0">
                <a:ln>
                  <a:noFill/>
                </a:ln>
                <a:solidFill>
                  <a:schemeClr val="tx1"/>
                </a:solidFill>
                <a:effectLst/>
                <a:ea typeface="Times New Roman" pitchFamily="18" charset="0"/>
                <a:cs typeface="Arial" pitchFamily="34" charset="0"/>
              </a:rPr>
              <a:t>Before the Federal Confined Space standard (1910.146) took effect, statistically: every time someone died in a confined space, 2/3’s of the time a would-be rescuer also died.  Now, more than 20 years after the standard took effect, still, 1/3 of the time a would-be rescuer also dies.  </a:t>
            </a:r>
            <a:r>
              <a:rPr kumimoji="0" lang="en-US" sz="1200" b="1" i="0" u="none" strike="noStrike" cap="none" normalizeH="0" baseline="0" dirty="0" smtClean="0">
                <a:ln>
                  <a:noFill/>
                </a:ln>
                <a:solidFill>
                  <a:schemeClr val="tx1"/>
                </a:solidFill>
                <a:effectLst/>
                <a:ea typeface="Times New Roman" pitchFamily="18" charset="0"/>
                <a:cs typeface="Arial" pitchFamily="34" charset="0"/>
              </a:rPr>
              <a:t>We must improve our confined space entry procedures and thoroughly train workers on the potential hazards.</a:t>
            </a:r>
            <a:endParaRPr kumimoji="0" lang="en-US" sz="1200" b="1" i="0" u="none" strike="noStrike" cap="none" normalizeH="0" baseline="0" dirty="0" smtClean="0">
              <a:ln>
                <a:noFill/>
              </a:ln>
              <a:solidFill>
                <a:schemeClr val="tx1"/>
              </a:solidFill>
              <a:effectLst/>
              <a:cs typeface="Arial" pitchFamily="34" charset="0"/>
            </a:endParaRPr>
          </a:p>
        </p:txBody>
      </p:sp>
      <p:sp>
        <p:nvSpPr>
          <p:cNvPr id="4" name="Slide Number Placeholder 3"/>
          <p:cNvSpPr>
            <a:spLocks noGrp="1"/>
          </p:cNvSpPr>
          <p:nvPr>
            <p:ph type="sldNum" sz="quarter" idx="10"/>
          </p:nvPr>
        </p:nvSpPr>
        <p:spPr/>
        <p:txBody>
          <a:bodyPr/>
          <a:lstStyle/>
          <a:p>
            <a:fld id="{D1047D41-18F2-4B48-8827-836750202D66}" type="slidenum">
              <a:rPr lang="en-US" smtClean="0"/>
              <a:pPr/>
              <a:t>57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tab pos="-1085850" algn="l"/>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047D41-18F2-4B48-8827-836750202D66}" type="slidenum">
              <a:rPr lang="en-US" smtClean="0"/>
              <a:pPr/>
              <a:t>58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See the training module and book sections on </a:t>
            </a: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CO</a:t>
            </a:r>
            <a:r>
              <a:rPr kumimoji="0" lang="en-US" sz="1200" b="1"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2</a:t>
            </a: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Monitoring Instruments and Equipment – Best Practices, Including Ventilation for Confined Spaces</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59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tab pos="-1085850" algn="l"/>
              </a:tabLst>
              <a:defRPr/>
            </a:pPr>
            <a:r>
              <a:rPr lang="en-US" sz="1200" kern="1200" dirty="0" smtClean="0">
                <a:solidFill>
                  <a:schemeClr val="tx1"/>
                </a:solidFill>
                <a:latin typeface="+mn-lt"/>
                <a:ea typeface="+mn-ea"/>
                <a:cs typeface="+mn-cs"/>
              </a:rPr>
              <a:t>The fuel ethanol industry has many, many various types of confined spaces in every production facility.  Having a strong confined space entry program</a:t>
            </a:r>
            <a:r>
              <a:rPr lang="en-US" sz="1200" kern="1200" baseline="0" dirty="0" smtClean="0">
                <a:solidFill>
                  <a:schemeClr val="tx1"/>
                </a:solidFill>
                <a:latin typeface="+mn-lt"/>
                <a:ea typeface="+mn-ea"/>
                <a:cs typeface="+mn-cs"/>
              </a:rPr>
              <a:t> is critical in saving lives. Federal law requires an annual confined space program audit and review.  In addition: </a:t>
            </a:r>
            <a:r>
              <a:rPr lang="en-US" sz="1200" kern="1200" dirty="0" smtClean="0">
                <a:solidFill>
                  <a:schemeClr val="tx1"/>
                </a:solidFill>
                <a:latin typeface="+mn-lt"/>
                <a:ea typeface="+mn-ea"/>
                <a:cs typeface="+mn-cs"/>
              </a:rPr>
              <a:t>For a minimum program, include a comprehensive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written program with potential hazards and the means to eliminate or at least control them to an acceptable degree; an entry permit process; an enforced lock-out/tag-out program; specialized monitoring, ventilation, fall arrest and retrieval equipment; and thorough employee training for entry workers, attendants, and supervisors are all crucial to maintaining a safe work environment.  </a:t>
            </a:r>
          </a:p>
          <a:p>
            <a:pPr marL="0" marR="0" lvl="0" indent="0" algn="l" defTabSz="914400" rtl="0" eaLnBrk="0" fontAlgn="base" latinLnBrk="0" hangingPunct="0">
              <a:lnSpc>
                <a:spcPct val="100000"/>
              </a:lnSpc>
              <a:spcBef>
                <a:spcPct val="0"/>
              </a:spcBef>
              <a:spcAft>
                <a:spcPct val="0"/>
              </a:spcAft>
              <a:buClrTx/>
              <a:buSzTx/>
              <a:buFontTx/>
              <a:buNone/>
              <a:tabLst>
                <a:tab pos="-1085850" algn="l"/>
              </a:tabLst>
              <a:defRPr/>
            </a:pPr>
            <a:endParaRPr lang="en-US" sz="1200" b="1" dirty="0" smtClean="0">
              <a:cs typeface="Arial" pitchFamily="34" charset="0"/>
            </a:endParaRPr>
          </a:p>
        </p:txBody>
      </p:sp>
      <p:sp>
        <p:nvSpPr>
          <p:cNvPr id="4" name="Slide Number Placeholder 3"/>
          <p:cNvSpPr>
            <a:spLocks noGrp="1"/>
          </p:cNvSpPr>
          <p:nvPr>
            <p:ph type="sldNum" sz="quarter" idx="10"/>
          </p:nvPr>
        </p:nvSpPr>
        <p:spPr/>
        <p:txBody>
          <a:bodyPr/>
          <a:lstStyle/>
          <a:p>
            <a:fld id="{D1047D41-18F2-4B48-8827-836750202D66}" type="slidenum">
              <a:rPr lang="en-US" smtClean="0"/>
              <a:pPr/>
              <a:t>60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64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6</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65</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66</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047D41-18F2-4B48-8827-836750202D66}" type="slidenum">
              <a:rPr lang="en-US" smtClean="0"/>
              <a:pPr/>
              <a:t>68</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Why wait for an accident to happen before changing how this job is done?</a:t>
            </a:r>
          </a:p>
        </p:txBody>
      </p:sp>
      <p:sp>
        <p:nvSpPr>
          <p:cNvPr id="4" name="Slide Number Placeholder 3"/>
          <p:cNvSpPr>
            <a:spLocks noGrp="1"/>
          </p:cNvSpPr>
          <p:nvPr>
            <p:ph type="sldNum" sz="quarter" idx="10"/>
          </p:nvPr>
        </p:nvSpPr>
        <p:spPr/>
        <p:txBody>
          <a:bodyPr/>
          <a:lstStyle/>
          <a:p>
            <a:fld id="{D1047D41-18F2-4B48-8827-836750202D66}" type="slidenum">
              <a:rPr lang="en-US" smtClean="0"/>
              <a:pPr/>
              <a:t>69</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 could this job be done more safely?  This example of complacency risks harm to workers.  That is what a JHA or JSA is for – to identify hazards in the steps taken when doing a job or task and systematically eliminate the</a:t>
            </a:r>
            <a:r>
              <a:rPr lang="en-US" sz="1200" kern="1200" baseline="0" dirty="0" smtClean="0">
                <a:solidFill>
                  <a:schemeClr val="tx1"/>
                </a:solidFill>
                <a:latin typeface="+mn-lt"/>
                <a:ea typeface="+mn-ea"/>
                <a:cs typeface="+mn-cs"/>
              </a:rPr>
              <a:t> risk hazards</a:t>
            </a:r>
            <a:r>
              <a:rPr lang="en-US" sz="1200" kern="1200" dirty="0" smtClean="0">
                <a:solidFill>
                  <a:schemeClr val="tx1"/>
                </a:solidFill>
                <a:latin typeface="+mn-lt"/>
                <a:ea typeface="+mn-ea"/>
                <a:cs typeface="+mn-cs"/>
              </a:rPr>
              <a:t>, or control them to an acceptable degree.</a:t>
            </a:r>
          </a:p>
        </p:txBody>
      </p:sp>
      <p:sp>
        <p:nvSpPr>
          <p:cNvPr id="4" name="Slide Number Placeholder 3"/>
          <p:cNvSpPr>
            <a:spLocks noGrp="1"/>
          </p:cNvSpPr>
          <p:nvPr>
            <p:ph type="sldNum" sz="quarter" idx="10"/>
          </p:nvPr>
        </p:nvSpPr>
        <p:spPr/>
        <p:txBody>
          <a:bodyPr/>
          <a:lstStyle/>
          <a:p>
            <a:fld id="{D1047D41-18F2-4B48-8827-836750202D66}" type="slidenum">
              <a:rPr lang="en-US" smtClean="0"/>
              <a:pPr/>
              <a:t>70</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71</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It is critical that the atmosphere is monitored for CO</a:t>
            </a:r>
            <a:r>
              <a:rPr lang="en-US" sz="1200" kern="1200" baseline="-25000" dirty="0" smtClean="0">
                <a:solidFill>
                  <a:schemeClr val="tx1"/>
                </a:solidFill>
                <a:latin typeface="+mn-lt"/>
                <a:ea typeface="+mn-ea"/>
                <a:cs typeface="+mn-cs"/>
              </a:rPr>
              <a:t>2 </a:t>
            </a:r>
            <a:r>
              <a:rPr lang="en-US" sz="1200" kern="1200" dirty="0" smtClean="0">
                <a:solidFill>
                  <a:schemeClr val="tx1"/>
                </a:solidFill>
                <a:latin typeface="+mn-lt"/>
                <a:ea typeface="+mn-ea"/>
                <a:cs typeface="+mn-cs"/>
              </a:rPr>
              <a:t>and local exhaust ventilation is installed where the levels may exceed 2,500 (1/2 the PEL).  </a:t>
            </a:r>
            <a:r>
              <a:rPr lang="en-US" sz="1200" b="1" kern="1200" dirty="0" smtClean="0">
                <a:solidFill>
                  <a:schemeClr val="tx1"/>
                </a:solidFill>
                <a:latin typeface="+mn-lt"/>
                <a:ea typeface="+mn-ea"/>
                <a:cs typeface="+mn-cs"/>
              </a:rPr>
              <a:t>NEVER</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depend upon measuring the oxygen levels instead</a:t>
            </a:r>
            <a:r>
              <a:rPr lang="en-US" sz="1200" kern="1200" dirty="0" smtClean="0">
                <a:solidFill>
                  <a:schemeClr val="tx1"/>
                </a:solidFill>
                <a:latin typeface="+mn-lt"/>
                <a:ea typeface="+mn-ea"/>
                <a:cs typeface="+mn-cs"/>
              </a:rPr>
              <a:t>, because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can be lethal, even when oxygen concentrations are 20.9% (normal concentration in outside fresh air). </a:t>
            </a:r>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72</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047D41-18F2-4B48-8827-836750202D66}" type="slidenum">
              <a:rPr lang="en-US" smtClean="0"/>
              <a:pPr/>
              <a:t>73</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047D41-18F2-4B48-8827-836750202D66}" type="slidenum">
              <a:rPr lang="en-US" smtClean="0"/>
              <a:pPr/>
              <a:t>74</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Provide training in proper use and limitations of all PPE, and make readily available, appropriate employee personal protective equipment. Provide breathing-quality, supplied-air respiratory protection for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exposures over the plant’s internal set point, which under no circumstances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can be higher than a time-weighted average of 5000 ppm (the OSHA legal limit established more than 40 years ago).</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047D41-18F2-4B48-8827-836750202D66}" type="slidenum">
              <a:rPr lang="en-US" smtClean="0"/>
              <a:pPr/>
              <a:t>75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7</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Managers and supervisors must keep in mind their paramount responsibilities for the protection of the safety and health of people, and the control of property damage and assets at their facilities.   </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047D41-18F2-4B48-8827-836750202D66}" type="slidenum">
              <a:rPr lang="en-US" smtClean="0"/>
              <a:pPr/>
              <a:t>76</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dirty="0" smtClean="0"/>
              <a:t>For those workers that are inside offices only, hazard awareness training should be conducted. </a:t>
            </a:r>
          </a:p>
        </p:txBody>
      </p:sp>
      <p:sp>
        <p:nvSpPr>
          <p:cNvPr id="4" name="Slide Number Placeholder 3"/>
          <p:cNvSpPr>
            <a:spLocks noGrp="1"/>
          </p:cNvSpPr>
          <p:nvPr>
            <p:ph type="sldNum" sz="quarter" idx="10"/>
          </p:nvPr>
        </p:nvSpPr>
        <p:spPr/>
        <p:txBody>
          <a:bodyPr/>
          <a:lstStyle/>
          <a:p>
            <a:fld id="{D1047D41-18F2-4B48-8827-836750202D66}" type="slidenum">
              <a:rPr lang="en-US" smtClean="0"/>
              <a:pPr/>
              <a:t>77</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dirty="0" smtClean="0"/>
              <a:t>Include labeling, worker training, exposure evaluation, and an (M)SDS for CO</a:t>
            </a:r>
            <a:r>
              <a:rPr lang="en-US" sz="1200" baseline="-25000" dirty="0" smtClean="0"/>
              <a:t>2</a:t>
            </a:r>
            <a:r>
              <a:rPr lang="en-US" sz="1200" dirty="0" smtClean="0"/>
              <a:t> [see the appendix in the RFA’s </a:t>
            </a:r>
            <a:r>
              <a:rPr lang="en-US" sz="9600" b="1" i="1" dirty="0" smtClean="0"/>
              <a:t>Carbon Dioxide Safety </a:t>
            </a:r>
            <a:r>
              <a:rPr lang="en-US" sz="9600" b="1" i="1" dirty="0" err="1" smtClean="0"/>
              <a:t>Program</a:t>
            </a:r>
            <a:r>
              <a:rPr lang="en-US" sz="1200" dirty="0" err="1" smtClean="0"/>
              <a:t>r</a:t>
            </a:r>
            <a:r>
              <a:rPr lang="en-US" sz="1200" dirty="0" smtClean="0"/>
              <a:t> for a CO</a:t>
            </a:r>
            <a:r>
              <a:rPr lang="en-US" sz="1200" baseline="-25000" dirty="0" smtClean="0"/>
              <a:t>2</a:t>
            </a:r>
            <a:r>
              <a:rPr lang="en-US" sz="1200" dirty="0" smtClean="0"/>
              <a:t> (Material) Safety Data Sheet].</a:t>
            </a:r>
            <a:endParaRPr lang="en-US" sz="1200"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78</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047D41-18F2-4B48-8827-836750202D66}" type="slidenum">
              <a:rPr lang="en-US" smtClean="0"/>
              <a:pPr/>
              <a:t>79</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Let’s list and discuss example areas where monitors should be mandatory</a:t>
            </a:r>
            <a:r>
              <a:rPr lang="en-US" sz="1200" kern="1200" baseline="0" dirty="0" smtClean="0">
                <a:solidFill>
                  <a:schemeClr val="tx1"/>
                </a:solidFill>
                <a:latin typeface="+mn-lt"/>
                <a:ea typeface="+mn-ea"/>
                <a:cs typeface="+mn-cs"/>
              </a:rPr>
              <a:t> by people in the area. </a:t>
            </a:r>
            <a:r>
              <a:rPr lang="en-US" sz="1200" kern="1200" dirty="0" smtClean="0">
                <a:solidFill>
                  <a:schemeClr val="tx1"/>
                </a:solidFill>
                <a:latin typeface="+mn-lt"/>
                <a:ea typeface="+mn-ea"/>
                <a:cs typeface="+mn-cs"/>
              </a:rPr>
              <a:t>Some of these work areas and tasks include: working on the tops of fermenters; in or around the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scrubber or the baghouse; whenever a system is opened – valves, slurry/mash, steep tanks, propagators, wastewater treatment, containment areas around fermenters inside and outside; any space where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or water can collect and organic material can decompose in the water (pools of “beer”); sump pump pits; drain lines in floors – trenches; any kind of tank; grain storage areas; unloading areas; and hoppers.  These are examples of areas where monitors should be worn as a minimum.  Also, wear monitors when evaluating individual processes for unique situations where exposures could occur, such as when conducting confined space entry or work around fermentation or yeast propagation vessels.  </a:t>
            </a:r>
          </a:p>
          <a:p>
            <a:r>
              <a:rPr lang="en-US" sz="1200" kern="120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047D41-18F2-4B48-8827-836750202D66}" type="slidenum">
              <a:rPr lang="en-US" smtClean="0"/>
              <a:pPr/>
              <a:t>80</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047D41-18F2-4B48-8827-836750202D66}" type="slidenum">
              <a:rPr lang="en-US" smtClean="0"/>
              <a:pPr/>
              <a:t>81</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047D41-18F2-4B48-8827-836750202D66}" type="slidenum">
              <a:rPr lang="en-US" smtClean="0"/>
              <a:pPr/>
              <a:t>82</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047D41-18F2-4B48-8827-836750202D66}" type="slidenum">
              <a:rPr lang="en-US" smtClean="0"/>
              <a:pPr/>
              <a:t>83</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047D41-18F2-4B48-8827-836750202D66}" type="slidenum">
              <a:rPr lang="en-US" smtClean="0"/>
              <a:pPr/>
              <a:t>84</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PPE needs to be worn as part of a complete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exposure safety and health plan, and is designed to supplement engineering and administrative controls.  It is not legal to use PPE as a substitute for these controls unless they are impossible or not feasible to implement.  Legally, cost is not allowed to be considered a factor.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047D41-18F2-4B48-8827-836750202D66}" type="slidenum">
              <a:rPr lang="en-US" smtClean="0"/>
              <a:pPr/>
              <a:t>85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a:t>
            </a:r>
            <a:r>
              <a:rPr lang="en-US" baseline="0" dirty="0" smtClean="0"/>
              <a:t> class we will explore the various aspects of developing a Carbon Dioxide Management Program and review the steps in the process.  Each step will be discussed and explained.  Process controls will also be covered.  Plenty of time will be left to discuss your facility in particular and help you get started on your own site-specific program. Here are the main steps in the process.</a:t>
            </a:r>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8</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sz="1200" dirty="0" smtClean="0"/>
              <a:t>Separate PPE and Respiratory Protection Programs need to be written, </a:t>
            </a:r>
            <a:r>
              <a:rPr lang="en-US" sz="1200" smtClean="0"/>
              <a:t>followed, trained </a:t>
            </a:r>
            <a:r>
              <a:rPr lang="en-US" sz="1200" dirty="0" smtClean="0"/>
              <a:t>on, and made readily available to workers. </a:t>
            </a:r>
          </a:p>
          <a:p>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86</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87</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047D41-18F2-4B48-8827-836750202D66}" type="slidenum">
              <a:rPr lang="en-US" smtClean="0"/>
              <a:pPr/>
              <a:t>88</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1D7FF-238D-44F0-951A-4CCA26C46FE0}" type="slidenum">
              <a:rPr lang="en-US" smtClean="0"/>
              <a:pPr/>
              <a:t>89</a:t>
            </a:fld>
            <a:endParaRPr lang="en-US" dirty="0"/>
          </a:p>
        </p:txBody>
      </p:sp>
    </p:spTree>
    <p:extLst>
      <p:ext uri="{BB962C8B-B14F-4D97-AF65-F5344CB8AC3E}">
        <p14:creationId xmlns:p14="http://schemas.microsoft.com/office/powerpoint/2010/main" xmlns="" val="320659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a:t>
            </a:r>
            <a:r>
              <a:rPr lang="en-US" baseline="0" dirty="0" smtClean="0"/>
              <a:t> class we will explore the various aspects of developing a Carbon Dioxide Management Program and review the steps in the process.  Each step will be discussed and explained.  Process controls will also be covered.  Plenty of time will be left to discuss your facility in particular and help you get started on your own site-specific program. Here are the main steps in the process.</a:t>
            </a:r>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some examples of places where CO</a:t>
            </a:r>
            <a:r>
              <a:rPr lang="en-US" baseline="-25000" dirty="0" smtClean="0"/>
              <a:t>2</a:t>
            </a:r>
            <a:r>
              <a:rPr lang="en-US" dirty="0" smtClean="0"/>
              <a:t> can accumulate.  We</a:t>
            </a:r>
            <a:r>
              <a:rPr lang="en-US" baseline="0" dirty="0" smtClean="0"/>
              <a:t> can take from this list those that are at your facility, then add additional ones that you can think of that you have.</a:t>
            </a:r>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047D41-18F2-4B48-8827-836750202D66}"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12/11/2015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7934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12/11/2015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0727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12/11/2015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39129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35A76-31C1-44B6-9E92-9B3FF29D5D6B}" type="datetimeFigureOut">
              <a:rPr lang="en-US" smtClean="0">
                <a:solidFill>
                  <a:prstClr val="black">
                    <a:tint val="75000"/>
                  </a:prstClr>
                </a:solidFill>
              </a:rPr>
              <a:pPr/>
              <a:t>12/11/2015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49109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12/11/2015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27088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12/11/2015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16648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35A76-31C1-44B6-9E92-9B3FF29D5D6B}" type="datetimeFigureOut">
              <a:rPr lang="en-US" smtClean="0">
                <a:solidFill>
                  <a:prstClr val="black">
                    <a:tint val="75000"/>
                  </a:prstClr>
                </a:solidFill>
              </a:rPr>
              <a:pPr/>
              <a:t>12/11/2015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056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12/11/2015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64557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12/11/2015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1664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735A76-31C1-44B6-9E92-9B3FF29D5D6B}" type="datetimeFigureOut">
              <a:rPr lang="en-US" smtClean="0">
                <a:solidFill>
                  <a:prstClr val="black">
                    <a:tint val="75000"/>
                  </a:prstClr>
                </a:solidFill>
              </a:rPr>
              <a:pPr/>
              <a:t>12/11/2015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4557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735A76-31C1-44B6-9E92-9B3FF29D5D6B}" type="datetimeFigureOut">
              <a:rPr lang="en-US" smtClean="0">
                <a:solidFill>
                  <a:prstClr val="black">
                    <a:tint val="75000"/>
                  </a:prstClr>
                </a:solidFill>
              </a:rPr>
              <a:pPr/>
              <a:t>12/11/2015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3727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735A76-31C1-44B6-9E92-9B3FF29D5D6B}" type="datetimeFigureOut">
              <a:rPr lang="en-US" smtClean="0">
                <a:solidFill>
                  <a:prstClr val="black">
                    <a:tint val="75000"/>
                  </a:prstClr>
                </a:solidFill>
              </a:rPr>
              <a:pPr/>
              <a:t>12/11/2015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3017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735A76-31C1-44B6-9E92-9B3FF29D5D6B}" type="datetimeFigureOut">
              <a:rPr lang="en-US" smtClean="0">
                <a:solidFill>
                  <a:prstClr val="black">
                    <a:tint val="75000"/>
                  </a:prstClr>
                </a:solidFill>
              </a:rPr>
              <a:pPr/>
              <a:t>12/11/2015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8613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35A76-31C1-44B6-9E92-9B3FF29D5D6B}" type="datetimeFigureOut">
              <a:rPr lang="en-US" smtClean="0">
                <a:solidFill>
                  <a:prstClr val="black">
                    <a:tint val="75000"/>
                  </a:prstClr>
                </a:solidFill>
              </a:rPr>
              <a:pPr/>
              <a:t>12/11/2015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56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35A76-31C1-44B6-9E92-9B3FF29D5D6B}" type="datetimeFigureOut">
              <a:rPr lang="en-US" smtClean="0">
                <a:solidFill>
                  <a:prstClr val="black">
                    <a:tint val="75000"/>
                  </a:prstClr>
                </a:solidFill>
              </a:rPr>
              <a:pPr/>
              <a:t>12/11/2015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1037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35A76-31C1-44B6-9E92-9B3FF29D5D6B}" type="datetimeFigureOut">
              <a:rPr lang="en-US" smtClean="0">
                <a:solidFill>
                  <a:prstClr val="black">
                    <a:tint val="75000"/>
                  </a:prstClr>
                </a:solidFill>
              </a:rPr>
              <a:pPr/>
              <a:t>12/11/2015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8280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35A76-31C1-44B6-9E92-9B3FF29D5D6B}" type="datetimeFigureOut">
              <a:rPr lang="en-US" smtClean="0">
                <a:solidFill>
                  <a:prstClr val="black">
                    <a:tint val="75000"/>
                  </a:prstClr>
                </a:solidFill>
              </a:rPr>
              <a:pPr/>
              <a:t>12/11/2015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1500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35A76-31C1-44B6-9E92-9B3FF29D5D6B}" type="datetimeFigureOut">
              <a:rPr lang="en-US" smtClean="0">
                <a:solidFill>
                  <a:prstClr val="black">
                    <a:tint val="75000"/>
                  </a:prstClr>
                </a:solidFill>
              </a:rPr>
              <a:pPr/>
              <a:t>12/11/2015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6109813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35A76-31C1-44B6-9E92-9B3FF29D5D6B}" type="datetimeFigureOut">
              <a:rPr lang="en-US" smtClean="0">
                <a:solidFill>
                  <a:prstClr val="black">
                    <a:tint val="75000"/>
                  </a:prstClr>
                </a:solidFill>
              </a:rPr>
              <a:pPr/>
              <a:t>12/11/2015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EF40A-BC49-4FFB-A6BF-5A5D97407D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25630334"/>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www.ethanolrfa.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34342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0201"/>
            <a:ext cx="7886700" cy="990600"/>
          </a:xfrm>
        </p:spPr>
        <p:txBody>
          <a:bodyPr>
            <a:normAutofit fontScale="90000"/>
          </a:bodyPr>
          <a:lstStyle/>
          <a:p>
            <a:r>
              <a:rPr lang="en-US" sz="4900" b="1" dirty="0" smtClean="0">
                <a:latin typeface="+mn-lt"/>
              </a:rPr>
              <a:t>Steps in the Process:</a:t>
            </a:r>
            <a:r>
              <a:rPr lang="en-US" dirty="0" smtClean="0"/>
              <a:t/>
            </a:r>
            <a:br>
              <a:rPr lang="en-US" dirty="0" smtClean="0"/>
            </a:br>
            <a:endParaRPr lang="en-US" dirty="0"/>
          </a:p>
        </p:txBody>
      </p:sp>
      <p:sp>
        <p:nvSpPr>
          <p:cNvPr id="3" name="Content Placeholder 2"/>
          <p:cNvSpPr>
            <a:spLocks noGrp="1"/>
          </p:cNvSpPr>
          <p:nvPr>
            <p:ph idx="1"/>
          </p:nvPr>
        </p:nvSpPr>
        <p:spPr>
          <a:xfrm>
            <a:off x="228600" y="2590800"/>
            <a:ext cx="8686800" cy="3657600"/>
          </a:xfrm>
        </p:spPr>
        <p:txBody>
          <a:bodyPr>
            <a:noAutofit/>
          </a:bodyPr>
          <a:lstStyle/>
          <a:p>
            <a:pPr lvl="0"/>
            <a:r>
              <a:rPr lang="en-US" sz="3400" b="1" dirty="0" smtClean="0"/>
              <a:t>Recognize Where Carbon Dioxide Can Accumulate – Especially during Different Processes, Seasons and Weather Conditions </a:t>
            </a:r>
            <a:endParaRPr lang="en-US" sz="3400" dirty="0" smtClean="0"/>
          </a:p>
          <a:p>
            <a:pPr lvl="0"/>
            <a:r>
              <a:rPr lang="en-US" sz="3400" b="1" dirty="0" smtClean="0"/>
              <a:t>Develop a Carbon Dioxide Facility Review Process</a:t>
            </a:r>
            <a:endParaRPr lang="en-US" sz="3400" dirty="0" smtClean="0"/>
          </a:p>
          <a:p>
            <a:pPr lvl="0"/>
            <a:r>
              <a:rPr lang="en-US" sz="3400" b="1" dirty="0" smtClean="0"/>
              <a:t>Evaluate Areas and Conditions of Special Concern</a:t>
            </a:r>
            <a:endParaRPr lang="en-US" sz="3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7886700" cy="1066800"/>
          </a:xfrm>
        </p:spPr>
        <p:txBody>
          <a:bodyPr>
            <a:normAutofit/>
          </a:bodyPr>
          <a:lstStyle/>
          <a:p>
            <a:r>
              <a:rPr lang="en-US" b="1" dirty="0" smtClean="0">
                <a:latin typeface="+mn-lt"/>
              </a:rPr>
              <a:t>Steps in the Process: </a:t>
            </a:r>
            <a:r>
              <a:rPr lang="en-US" sz="3000" b="1" dirty="0" smtClean="0">
                <a:latin typeface="+mn-lt"/>
              </a:rPr>
              <a:t>(cont.)</a:t>
            </a:r>
            <a:endParaRPr lang="en-US" sz="3000" dirty="0"/>
          </a:p>
        </p:txBody>
      </p:sp>
      <p:sp>
        <p:nvSpPr>
          <p:cNvPr id="3" name="Content Placeholder 2"/>
          <p:cNvSpPr>
            <a:spLocks noGrp="1"/>
          </p:cNvSpPr>
          <p:nvPr>
            <p:ph idx="1"/>
          </p:nvPr>
        </p:nvSpPr>
        <p:spPr>
          <a:xfrm>
            <a:off x="609600" y="2514600"/>
            <a:ext cx="7886700" cy="3657600"/>
          </a:xfrm>
        </p:spPr>
        <p:txBody>
          <a:bodyPr>
            <a:normAutofit/>
          </a:bodyPr>
          <a:lstStyle/>
          <a:p>
            <a:pPr lvl="0"/>
            <a:r>
              <a:rPr lang="en-US" sz="3400" b="1" dirty="0" smtClean="0"/>
              <a:t>Evaluate and Upgrade Confined</a:t>
            </a:r>
            <a:r>
              <a:rPr lang="en-US" sz="3400" dirty="0" smtClean="0"/>
              <a:t> </a:t>
            </a:r>
            <a:r>
              <a:rPr lang="en-US" sz="3400" b="1" dirty="0" smtClean="0"/>
              <a:t>Space Entry Procedures </a:t>
            </a:r>
            <a:endParaRPr lang="en-US" sz="3400" dirty="0" smtClean="0"/>
          </a:p>
          <a:p>
            <a:pPr lvl="0"/>
            <a:r>
              <a:rPr lang="en-US" sz="3400" b="1" dirty="0" smtClean="0"/>
              <a:t>Take a Fresh Look at Standard Operating Procedures and JHA’s (Job Hazard Analyses)</a:t>
            </a:r>
            <a:endParaRPr lang="en-US" sz="3400" dirty="0" smtClean="0"/>
          </a:p>
          <a:p>
            <a:pPr lvl="0"/>
            <a:r>
              <a:rPr lang="en-US" sz="3400" b="1" dirty="0" smtClean="0"/>
              <a:t>Provide Education, Information and Resources</a:t>
            </a:r>
            <a:endParaRPr lang="en-US" sz="3400" dirty="0" smtClean="0"/>
          </a:p>
          <a:p>
            <a:endParaRPr lang="en-US" dirty="0" smtClean="0"/>
          </a:p>
          <a:p>
            <a:pPr lvl="0"/>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7886700" cy="990600"/>
          </a:xfrm>
        </p:spPr>
        <p:txBody>
          <a:bodyPr/>
          <a:lstStyle/>
          <a:p>
            <a:r>
              <a:rPr lang="en-US" b="1" dirty="0" smtClean="0">
                <a:latin typeface="+mn-lt"/>
              </a:rPr>
              <a:t>Steps in the Process:</a:t>
            </a:r>
            <a:r>
              <a:rPr lang="en-US" sz="3200" b="1" dirty="0" smtClean="0">
                <a:latin typeface="+mn-lt"/>
              </a:rPr>
              <a:t> </a:t>
            </a:r>
            <a:r>
              <a:rPr lang="en-US" sz="3000" b="1" dirty="0" smtClean="0">
                <a:latin typeface="+mn-lt"/>
              </a:rPr>
              <a:t>(cont.)</a:t>
            </a:r>
            <a:endParaRPr lang="en-US" dirty="0"/>
          </a:p>
        </p:txBody>
      </p:sp>
      <p:sp>
        <p:nvSpPr>
          <p:cNvPr id="3" name="Content Placeholder 2"/>
          <p:cNvSpPr>
            <a:spLocks noGrp="1"/>
          </p:cNvSpPr>
          <p:nvPr>
            <p:ph idx="1"/>
          </p:nvPr>
        </p:nvSpPr>
        <p:spPr>
          <a:xfrm>
            <a:off x="457200" y="2286000"/>
            <a:ext cx="8229600" cy="4114800"/>
          </a:xfrm>
        </p:spPr>
        <p:txBody>
          <a:bodyPr>
            <a:normAutofit/>
          </a:bodyPr>
          <a:lstStyle/>
          <a:p>
            <a:pPr>
              <a:buNone/>
            </a:pPr>
            <a:r>
              <a:rPr lang="en-US" sz="3400" b="1" dirty="0" smtClean="0"/>
              <a:t>Process Controls </a:t>
            </a:r>
            <a:endParaRPr lang="en-US" sz="3400" dirty="0" smtClean="0"/>
          </a:p>
          <a:p>
            <a:pPr lvl="0"/>
            <a:r>
              <a:rPr lang="en-US" sz="3400" b="1" dirty="0" smtClean="0"/>
              <a:t>Materials of Construction</a:t>
            </a:r>
            <a:endParaRPr lang="en-US" sz="3400" dirty="0" smtClean="0"/>
          </a:p>
          <a:p>
            <a:pPr lvl="0"/>
            <a:r>
              <a:rPr lang="en-US" sz="3400" b="1" dirty="0" smtClean="0"/>
              <a:t>Warning Signs</a:t>
            </a:r>
            <a:endParaRPr lang="en-US" sz="3400" dirty="0" smtClean="0"/>
          </a:p>
          <a:p>
            <a:pPr lvl="0"/>
            <a:r>
              <a:rPr lang="en-US" sz="3400" b="1" dirty="0" smtClean="0"/>
              <a:t>Personal Protective Equipment </a:t>
            </a:r>
          </a:p>
          <a:p>
            <a:pPr lvl="0"/>
            <a:r>
              <a:rPr lang="en-US" sz="3400" b="1" dirty="0" smtClean="0"/>
              <a:t>Working with or around Gaseous CO</a:t>
            </a:r>
            <a:r>
              <a:rPr lang="en-US" sz="3400" b="1" baseline="-25000" dirty="0" smtClean="0"/>
              <a:t>2</a:t>
            </a:r>
            <a:r>
              <a:rPr lang="en-US" sz="3400" b="1" dirty="0" smtClean="0"/>
              <a:t> at or above 15 psia (30 psig)</a:t>
            </a:r>
            <a:endParaRPr lang="en-US" sz="3400" dirty="0" smtClean="0"/>
          </a:p>
          <a:p>
            <a:pPr lvl="0"/>
            <a:r>
              <a:rPr lang="en-US" sz="3400" b="1" dirty="0" smtClean="0"/>
              <a:t>Working with or around Liquid or Solid CO</a:t>
            </a:r>
            <a:r>
              <a:rPr lang="en-US" sz="3400" b="1" baseline="-25000" dirty="0" smtClean="0"/>
              <a:t>2</a:t>
            </a:r>
            <a:r>
              <a:rPr lang="en-US" sz="3400" b="1" dirty="0" smtClean="0"/>
              <a:t> </a:t>
            </a:r>
            <a:endParaRPr lang="en-US" sz="3400" dirty="0" smtClean="0"/>
          </a:p>
          <a:p>
            <a:pPr lvl="0"/>
            <a:endParaRPr lang="en-US" sz="3400" dirty="0" smtClean="0"/>
          </a:p>
          <a:p>
            <a:endParaRPr lang="en-US" dirty="0" smtClean="0"/>
          </a:p>
          <a:p>
            <a:pPr lvl="0"/>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600200"/>
            <a:ext cx="7162800" cy="4585871"/>
          </a:xfrm>
          <a:prstGeom prst="rect">
            <a:avLst/>
          </a:prstGeom>
        </p:spPr>
        <p:txBody>
          <a:bodyPr wrap="square">
            <a:spAutoFit/>
          </a:bodyPr>
          <a:lstStyle/>
          <a:p>
            <a:r>
              <a:rPr lang="en-US" sz="5000" b="1" dirty="0"/>
              <a:t>Recognize Where Carbon Dioxide Can Accumulate – </a:t>
            </a:r>
            <a:endParaRPr lang="en-US" sz="5000" b="1" dirty="0" smtClean="0"/>
          </a:p>
          <a:p>
            <a:endParaRPr lang="en-US" sz="1000" b="1" dirty="0" smtClean="0"/>
          </a:p>
          <a:p>
            <a:r>
              <a:rPr lang="en-US" sz="4400" b="1" dirty="0" smtClean="0"/>
              <a:t>Especially </a:t>
            </a:r>
            <a:r>
              <a:rPr lang="en-US" sz="4400" b="1" dirty="0"/>
              <a:t>During Different Processes, Seasons and Weather </a:t>
            </a:r>
            <a:r>
              <a:rPr lang="en-US" sz="4400" b="1" dirty="0" smtClean="0"/>
              <a:t>Conditions, and</a:t>
            </a:r>
          </a:p>
          <a:p>
            <a:r>
              <a:rPr lang="en-US" sz="5000" b="1" dirty="0" smtClean="0"/>
              <a:t>Protect Workers</a:t>
            </a:r>
            <a:endParaRPr lang="en-US" sz="5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895600"/>
            <a:ext cx="7772400" cy="3016210"/>
          </a:xfrm>
          <a:prstGeom prst="rect">
            <a:avLst/>
          </a:prstGeom>
        </p:spPr>
        <p:txBody>
          <a:bodyPr wrap="square">
            <a:spAutoFit/>
          </a:bodyPr>
          <a:lstStyle/>
          <a:p>
            <a:pPr lvl="0"/>
            <a:r>
              <a:rPr lang="en-US" sz="3800" b="1" dirty="0" smtClean="0"/>
              <a:t>Ground floor locations and other low-lying areas, including those outdoors and around the water treatment containment areas (including anaerobic and aerobic tanks), </a:t>
            </a:r>
            <a:r>
              <a:rPr lang="en-US" sz="3800" dirty="0" smtClean="0"/>
              <a:t> </a:t>
            </a:r>
            <a:endParaRPr lang="en-US" sz="3800" dirty="0"/>
          </a:p>
        </p:txBody>
      </p:sp>
      <p:sp>
        <p:nvSpPr>
          <p:cNvPr id="4" name="Rectangle 3"/>
          <p:cNvSpPr/>
          <p:nvPr/>
        </p:nvSpPr>
        <p:spPr>
          <a:xfrm>
            <a:off x="304801" y="1600200"/>
            <a:ext cx="8839200" cy="769441"/>
          </a:xfrm>
          <a:prstGeom prst="rect">
            <a:avLst/>
          </a:prstGeom>
        </p:spPr>
        <p:txBody>
          <a:bodyPr wrap="square">
            <a:spAutoFit/>
          </a:bodyPr>
          <a:lstStyle/>
          <a:p>
            <a:r>
              <a:rPr lang="en-US" sz="4400" b="1" dirty="0" smtClean="0"/>
              <a:t>Identify Where </a:t>
            </a:r>
            <a:r>
              <a:rPr lang="en-US" sz="4400" b="1" dirty="0" smtClean="0"/>
              <a:t>CO</a:t>
            </a:r>
            <a:r>
              <a:rPr lang="en-US" sz="4400" b="1" baseline="-25000" dirty="0" smtClean="0"/>
              <a:t>2</a:t>
            </a:r>
            <a:r>
              <a:rPr lang="en-US" sz="4400" b="1" dirty="0" smtClean="0"/>
              <a:t> Can Accumulate </a:t>
            </a:r>
            <a:endParaRPr lang="en-US" sz="4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819400"/>
            <a:ext cx="7162800" cy="3170099"/>
          </a:xfrm>
          <a:prstGeom prst="rect">
            <a:avLst/>
          </a:prstGeom>
        </p:spPr>
        <p:txBody>
          <a:bodyPr wrap="square">
            <a:spAutoFit/>
          </a:bodyPr>
          <a:lstStyle/>
          <a:p>
            <a:pPr lvl="0"/>
            <a:r>
              <a:rPr lang="en-US" sz="4000" b="1" dirty="0" smtClean="0"/>
              <a:t>In grain receiving areas due to new crop respiration and limited ventilation,  including under the corn receiving tunnels,</a:t>
            </a:r>
          </a:p>
          <a:p>
            <a:r>
              <a:rPr lang="en-US" sz="4000" b="1" dirty="0" smtClean="0"/>
              <a:t> </a:t>
            </a:r>
            <a:endParaRPr lang="en-US" sz="4000" b="1" dirty="0"/>
          </a:p>
        </p:txBody>
      </p:sp>
      <p:sp>
        <p:nvSpPr>
          <p:cNvPr id="3" name="Rectangle 2"/>
          <p:cNvSpPr/>
          <p:nvPr/>
        </p:nvSpPr>
        <p:spPr>
          <a:xfrm>
            <a:off x="685800" y="1600200"/>
            <a:ext cx="7825412" cy="769441"/>
          </a:xfrm>
          <a:prstGeom prst="rect">
            <a:avLst/>
          </a:prstGeom>
        </p:spPr>
        <p:txBody>
          <a:bodyPr wrap="none">
            <a:spAutoFit/>
          </a:bodyPr>
          <a:lstStyle/>
          <a:p>
            <a:r>
              <a:rPr lang="en-US" sz="4400" b="1" dirty="0" smtClean="0"/>
              <a:t>Where CO</a:t>
            </a:r>
            <a:r>
              <a:rPr lang="en-US" sz="4400" b="1" baseline="-25000" dirty="0" smtClean="0"/>
              <a:t>2</a:t>
            </a:r>
            <a:r>
              <a:rPr lang="en-US" sz="4400" b="1" dirty="0" smtClean="0"/>
              <a:t> Can Accumulate </a:t>
            </a:r>
            <a:r>
              <a:rPr lang="en-US" sz="3000" b="1" dirty="0" smtClean="0"/>
              <a:t>(cont.)</a:t>
            </a:r>
            <a:endParaRPr lang="en-US"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667000"/>
            <a:ext cx="8382000" cy="2739211"/>
          </a:xfrm>
          <a:prstGeom prst="rect">
            <a:avLst/>
          </a:prstGeom>
        </p:spPr>
        <p:txBody>
          <a:bodyPr wrap="square">
            <a:spAutoFit/>
          </a:bodyPr>
          <a:lstStyle/>
          <a:p>
            <a:pPr lvl="0"/>
            <a:endParaRPr lang="en-US" sz="1200" b="1" dirty="0" smtClean="0"/>
          </a:p>
          <a:p>
            <a:pPr lvl="0">
              <a:buFont typeface="Arial" charset="0"/>
              <a:buChar char="•"/>
            </a:pPr>
            <a:r>
              <a:rPr lang="en-US" sz="4000" b="1" dirty="0" smtClean="0"/>
              <a:t>inside the buildings that house the fermentation tanks, </a:t>
            </a:r>
          </a:p>
          <a:p>
            <a:pPr lvl="0">
              <a:buFont typeface="Arial" charset="0"/>
              <a:buChar char="•"/>
            </a:pPr>
            <a:r>
              <a:rPr lang="en-US" sz="4000" b="1" dirty="0" smtClean="0"/>
              <a:t>the fermentation tanks themselves,</a:t>
            </a:r>
          </a:p>
          <a:p>
            <a:r>
              <a:rPr lang="en-US" sz="4000" dirty="0" smtClean="0"/>
              <a:t> </a:t>
            </a:r>
            <a:endParaRPr lang="en-US" sz="4000" dirty="0"/>
          </a:p>
        </p:txBody>
      </p:sp>
      <p:sp>
        <p:nvSpPr>
          <p:cNvPr id="4" name="Rectangle 3"/>
          <p:cNvSpPr/>
          <p:nvPr/>
        </p:nvSpPr>
        <p:spPr>
          <a:xfrm>
            <a:off x="685800" y="1600200"/>
            <a:ext cx="7825412" cy="769441"/>
          </a:xfrm>
          <a:prstGeom prst="rect">
            <a:avLst/>
          </a:prstGeom>
        </p:spPr>
        <p:txBody>
          <a:bodyPr wrap="none">
            <a:spAutoFit/>
          </a:bodyPr>
          <a:lstStyle/>
          <a:p>
            <a:r>
              <a:rPr lang="en-US" sz="4400" b="1" dirty="0" smtClean="0"/>
              <a:t>Where CO</a:t>
            </a:r>
            <a:r>
              <a:rPr lang="en-US" sz="4400" b="1" baseline="-25000" dirty="0" smtClean="0"/>
              <a:t>2</a:t>
            </a:r>
            <a:r>
              <a:rPr lang="en-US" sz="4400" b="1" dirty="0" smtClean="0"/>
              <a:t> Can Accumulate </a:t>
            </a:r>
            <a:r>
              <a:rPr lang="en-US" sz="3000" b="1" dirty="0" smtClean="0"/>
              <a:t>(cont.)</a:t>
            </a:r>
            <a:endParaRPr lang="en-US"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514600"/>
            <a:ext cx="8458200" cy="3785652"/>
          </a:xfrm>
          <a:prstGeom prst="rect">
            <a:avLst/>
          </a:prstGeom>
        </p:spPr>
        <p:txBody>
          <a:bodyPr wrap="square">
            <a:spAutoFit/>
          </a:bodyPr>
          <a:lstStyle/>
          <a:p>
            <a:pPr lvl="0">
              <a:buFont typeface="Arial" pitchFamily="34" charset="0"/>
              <a:buChar char="•"/>
            </a:pPr>
            <a:r>
              <a:rPr lang="en-US" sz="4000" b="1" dirty="0" smtClean="0"/>
              <a:t>yeast propagation, grain receiving and unloading areas, </a:t>
            </a:r>
          </a:p>
          <a:p>
            <a:pPr lvl="0">
              <a:buFont typeface="Arial" charset="0"/>
              <a:buChar char="•"/>
            </a:pPr>
            <a:r>
              <a:rPr lang="en-US" sz="4000" b="1" dirty="0" smtClean="0"/>
              <a:t>hoppers, slurry/mash “steep” tanks, and </a:t>
            </a:r>
          </a:p>
          <a:p>
            <a:pPr lvl="0">
              <a:buFont typeface="Arial" charset="0"/>
              <a:buChar char="•"/>
            </a:pPr>
            <a:r>
              <a:rPr lang="en-US" sz="4000" b="1" dirty="0" smtClean="0"/>
              <a:t>drains that collect liquid materials and pump it out </a:t>
            </a:r>
            <a:r>
              <a:rPr lang="en-US" sz="4000" dirty="0" smtClean="0"/>
              <a:t> </a:t>
            </a:r>
            <a:endParaRPr lang="en-US" sz="4000" dirty="0"/>
          </a:p>
        </p:txBody>
      </p:sp>
      <p:sp>
        <p:nvSpPr>
          <p:cNvPr id="4" name="Rectangle 3"/>
          <p:cNvSpPr/>
          <p:nvPr/>
        </p:nvSpPr>
        <p:spPr>
          <a:xfrm>
            <a:off x="685800" y="1600200"/>
            <a:ext cx="7825412" cy="769441"/>
          </a:xfrm>
          <a:prstGeom prst="rect">
            <a:avLst/>
          </a:prstGeom>
        </p:spPr>
        <p:txBody>
          <a:bodyPr wrap="none">
            <a:spAutoFit/>
          </a:bodyPr>
          <a:lstStyle/>
          <a:p>
            <a:r>
              <a:rPr lang="en-US" sz="4400" b="1" dirty="0" smtClean="0"/>
              <a:t>Where CO</a:t>
            </a:r>
            <a:r>
              <a:rPr lang="en-US" sz="4400" b="1" baseline="-25000" dirty="0" smtClean="0"/>
              <a:t>2</a:t>
            </a:r>
            <a:r>
              <a:rPr lang="en-US" sz="4400" b="1" dirty="0" smtClean="0"/>
              <a:t> Can Accumulate </a:t>
            </a:r>
            <a:r>
              <a:rPr lang="en-US" sz="3000" b="1" dirty="0" smtClean="0"/>
              <a:t>(cont.)</a:t>
            </a:r>
            <a:endParaRPr lang="en-US" sz="3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590800"/>
            <a:ext cx="7162800" cy="3170099"/>
          </a:xfrm>
          <a:prstGeom prst="rect">
            <a:avLst/>
          </a:prstGeom>
        </p:spPr>
        <p:txBody>
          <a:bodyPr wrap="square">
            <a:spAutoFit/>
          </a:bodyPr>
          <a:lstStyle/>
          <a:p>
            <a:pPr lvl="0"/>
            <a:r>
              <a:rPr lang="en-US" sz="4000" b="1" dirty="0" smtClean="0"/>
              <a:t>Areas where carbon dioxide is collected and discharged, especially the carbon dioxide scrubber, and baghouse, </a:t>
            </a:r>
          </a:p>
          <a:p>
            <a:r>
              <a:rPr lang="en-US" sz="4000" b="1" dirty="0" smtClean="0"/>
              <a:t> </a:t>
            </a:r>
            <a:endParaRPr lang="en-US" sz="4000" b="1" dirty="0"/>
          </a:p>
        </p:txBody>
      </p:sp>
      <p:sp>
        <p:nvSpPr>
          <p:cNvPr id="4" name="Rectangle 3"/>
          <p:cNvSpPr/>
          <p:nvPr/>
        </p:nvSpPr>
        <p:spPr>
          <a:xfrm>
            <a:off x="685800" y="1600200"/>
            <a:ext cx="7825412" cy="769441"/>
          </a:xfrm>
          <a:prstGeom prst="rect">
            <a:avLst/>
          </a:prstGeom>
        </p:spPr>
        <p:txBody>
          <a:bodyPr wrap="none">
            <a:spAutoFit/>
          </a:bodyPr>
          <a:lstStyle/>
          <a:p>
            <a:r>
              <a:rPr lang="en-US" sz="4400" b="1" dirty="0" smtClean="0"/>
              <a:t>Where CO</a:t>
            </a:r>
            <a:r>
              <a:rPr lang="en-US" sz="4400" b="1" baseline="-25000" dirty="0" smtClean="0"/>
              <a:t>2</a:t>
            </a:r>
            <a:r>
              <a:rPr lang="en-US" sz="4400" b="1" dirty="0" smtClean="0"/>
              <a:t> Can Accumulate </a:t>
            </a:r>
            <a:r>
              <a:rPr lang="en-US" sz="3000" b="1" dirty="0" smtClean="0"/>
              <a:t>(cont.)</a:t>
            </a:r>
            <a:endParaRPr lang="en-US" sz="3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819400"/>
            <a:ext cx="7696200" cy="3170099"/>
          </a:xfrm>
          <a:prstGeom prst="rect">
            <a:avLst/>
          </a:prstGeom>
        </p:spPr>
        <p:txBody>
          <a:bodyPr wrap="square">
            <a:spAutoFit/>
          </a:bodyPr>
          <a:lstStyle/>
          <a:p>
            <a:pPr lvl="0"/>
            <a:r>
              <a:rPr lang="en-US" sz="4000" b="1" dirty="0" smtClean="0"/>
              <a:t>Locations with restricted or limited ventilation whatever the elevation, especially those areas where people </a:t>
            </a:r>
            <a:r>
              <a:rPr lang="en-US" sz="4000" b="1" dirty="0" smtClean="0"/>
              <a:t>need </a:t>
            </a:r>
            <a:r>
              <a:rPr lang="en-US" sz="4000" b="1" dirty="0" smtClean="0"/>
              <a:t>to </a:t>
            </a:r>
            <a:r>
              <a:rPr lang="en-US" sz="4000" b="1" dirty="0" smtClean="0"/>
              <a:t>go only rarely , </a:t>
            </a:r>
            <a:r>
              <a:rPr lang="en-US" sz="4000" b="1" dirty="0" smtClean="0"/>
              <a:t>and</a:t>
            </a:r>
          </a:p>
          <a:p>
            <a:r>
              <a:rPr lang="en-US" sz="4000" b="1" dirty="0" smtClean="0"/>
              <a:t> </a:t>
            </a:r>
            <a:endParaRPr lang="en-US" sz="4000" b="1" dirty="0"/>
          </a:p>
        </p:txBody>
      </p:sp>
      <p:sp>
        <p:nvSpPr>
          <p:cNvPr id="4" name="Rectangle 3"/>
          <p:cNvSpPr/>
          <p:nvPr/>
        </p:nvSpPr>
        <p:spPr>
          <a:xfrm>
            <a:off x="685800" y="1600200"/>
            <a:ext cx="7825412" cy="769441"/>
          </a:xfrm>
          <a:prstGeom prst="rect">
            <a:avLst/>
          </a:prstGeom>
        </p:spPr>
        <p:txBody>
          <a:bodyPr wrap="none">
            <a:spAutoFit/>
          </a:bodyPr>
          <a:lstStyle/>
          <a:p>
            <a:r>
              <a:rPr lang="en-US" sz="4400" b="1" dirty="0" smtClean="0"/>
              <a:t>Where CO</a:t>
            </a:r>
            <a:r>
              <a:rPr lang="en-US" sz="4400" b="1" baseline="-25000" dirty="0" smtClean="0"/>
              <a:t>2</a:t>
            </a:r>
            <a:r>
              <a:rPr lang="en-US" sz="4400" b="1" dirty="0" smtClean="0"/>
              <a:t> Can Accumulate </a:t>
            </a:r>
            <a:r>
              <a:rPr lang="en-US" sz="3000" b="1" dirty="0" smtClean="0"/>
              <a:t>(cont.)</a:t>
            </a:r>
            <a:endParaRPr lang="en-US" sz="3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438400"/>
            <a:ext cx="8229599" cy="3016210"/>
          </a:xfrm>
          <a:prstGeom prst="rect">
            <a:avLst/>
          </a:prstGeom>
        </p:spPr>
        <p:txBody>
          <a:bodyPr wrap="square">
            <a:spAutoFit/>
          </a:bodyPr>
          <a:lstStyle/>
          <a:p>
            <a:r>
              <a:rPr lang="en-US" sz="3800" b="1" dirty="0" smtClean="0">
                <a:ea typeface="Calibri" panose="020F0502020204030204" pitchFamily="34" charset="0"/>
                <a:cs typeface="Times New Roman" panose="02020603050405020304" pitchFamily="18" charset="0"/>
              </a:rPr>
              <a:t>The </a:t>
            </a:r>
            <a:r>
              <a:rPr lang="en-US" sz="3800" b="1" u="sng" dirty="0" smtClean="0">
                <a:ea typeface="Calibri" panose="020F0502020204030204" pitchFamily="34" charset="0"/>
                <a:cs typeface="Times New Roman" panose="02020603050405020304" pitchFamily="18" charset="0"/>
              </a:rPr>
              <a:t>CARBON DIOXIDE SAFETY Program</a:t>
            </a:r>
            <a:r>
              <a:rPr lang="en-US" sz="3800" b="1" dirty="0" smtClean="0">
                <a:ea typeface="Calibri" panose="020F0502020204030204" pitchFamily="34" charset="0"/>
                <a:cs typeface="Times New Roman" panose="02020603050405020304" pitchFamily="18" charset="0"/>
              </a:rPr>
              <a:t> has </a:t>
            </a:r>
            <a:r>
              <a:rPr lang="en-US" sz="3800" b="1" dirty="0">
                <a:ea typeface="Calibri" panose="020F0502020204030204" pitchFamily="34" charset="0"/>
                <a:cs typeface="Times New Roman" panose="02020603050405020304" pitchFamily="18" charset="0"/>
              </a:rPr>
              <a:t>been published </a:t>
            </a:r>
            <a:r>
              <a:rPr lang="en-US" sz="3800" b="1" dirty="0" smtClean="0">
                <a:ea typeface="Calibri" panose="020F0502020204030204" pitchFamily="34" charset="0"/>
                <a:cs typeface="Times New Roman" panose="02020603050405020304" pitchFamily="18" charset="0"/>
              </a:rPr>
              <a:t>by the RFA to </a:t>
            </a:r>
            <a:r>
              <a:rPr lang="en-US" sz="3800" b="1" dirty="0">
                <a:ea typeface="Calibri" panose="020F0502020204030204" pitchFamily="34" charset="0"/>
                <a:cs typeface="Times New Roman" panose="02020603050405020304" pitchFamily="18" charset="0"/>
              </a:rPr>
              <a:t>help facilities understand CO</a:t>
            </a:r>
            <a:r>
              <a:rPr lang="en-US" sz="3800" b="1" baseline="-25000" dirty="0">
                <a:ea typeface="Calibri" panose="020F0502020204030204" pitchFamily="34" charset="0"/>
                <a:cs typeface="Times New Roman" panose="02020603050405020304" pitchFamily="18" charset="0"/>
              </a:rPr>
              <a:t>2</a:t>
            </a:r>
            <a:r>
              <a:rPr lang="en-US" sz="3800" b="1" dirty="0">
                <a:ea typeface="Calibri" panose="020F0502020204030204" pitchFamily="34" charset="0"/>
                <a:cs typeface="Times New Roman" panose="02020603050405020304" pitchFamily="18" charset="0"/>
              </a:rPr>
              <a:t> health effects and control CO</a:t>
            </a:r>
            <a:r>
              <a:rPr lang="en-US" sz="3800" b="1" baseline="-25000" dirty="0">
                <a:ea typeface="Calibri" panose="020F0502020204030204" pitchFamily="34" charset="0"/>
                <a:cs typeface="Times New Roman" panose="02020603050405020304" pitchFamily="18" charset="0"/>
              </a:rPr>
              <a:t>2</a:t>
            </a:r>
            <a:r>
              <a:rPr lang="en-US" sz="3800" b="1" dirty="0">
                <a:ea typeface="Calibri" panose="020F0502020204030204" pitchFamily="34" charset="0"/>
                <a:cs typeface="Times New Roman" panose="02020603050405020304" pitchFamily="18" charset="0"/>
              </a:rPr>
              <a:t> </a:t>
            </a:r>
            <a:r>
              <a:rPr lang="en-US" sz="3800" b="1" dirty="0" smtClean="0">
                <a:ea typeface="Calibri" panose="020F0502020204030204" pitchFamily="34" charset="0"/>
                <a:cs typeface="Times New Roman" panose="02020603050405020304" pitchFamily="18" charset="0"/>
              </a:rPr>
              <a:t>exposures</a:t>
            </a:r>
          </a:p>
          <a:p>
            <a:r>
              <a:rPr lang="en-US" sz="3800" b="1" dirty="0" smtClean="0">
                <a:cs typeface="Times New Roman" panose="02020603050405020304" pitchFamily="18" charset="0"/>
              </a:rPr>
              <a:t>Free download at: </a:t>
            </a:r>
            <a:r>
              <a:rPr lang="en-US" sz="3800" b="1" u="sng" dirty="0" smtClean="0">
                <a:hlinkClick r:id="rId2"/>
              </a:rPr>
              <a:t>www.ethanolrfa.org</a:t>
            </a:r>
            <a:endParaRPr lang="en-US" sz="3800" dirty="0"/>
          </a:p>
        </p:txBody>
      </p:sp>
      <p:sp>
        <p:nvSpPr>
          <p:cNvPr id="3" name="TextBox 2"/>
          <p:cNvSpPr txBox="1"/>
          <p:nvPr/>
        </p:nvSpPr>
        <p:spPr>
          <a:xfrm>
            <a:off x="0" y="1219200"/>
            <a:ext cx="9235439" cy="954107"/>
          </a:xfrm>
          <a:prstGeom prst="rect">
            <a:avLst/>
          </a:prstGeom>
          <a:noFill/>
        </p:spPr>
        <p:txBody>
          <a:bodyPr wrap="square" rtlCol="0">
            <a:spAutoFit/>
          </a:bodyPr>
          <a:lstStyle/>
          <a:p>
            <a:pPr algn="ctr"/>
            <a:r>
              <a:rPr lang="en-US" sz="5600" b="1" dirty="0" smtClean="0"/>
              <a:t>Purpose</a:t>
            </a:r>
            <a:endParaRPr lang="en-US" sz="5600" b="1" dirty="0"/>
          </a:p>
        </p:txBody>
      </p:sp>
    </p:spTree>
    <p:extLst>
      <p:ext uri="{BB962C8B-B14F-4D97-AF65-F5344CB8AC3E}">
        <p14:creationId xmlns:p14="http://schemas.microsoft.com/office/powerpoint/2010/main" xmlns="" val="1942904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819400"/>
            <a:ext cx="7162800" cy="1938992"/>
          </a:xfrm>
          <a:prstGeom prst="rect">
            <a:avLst/>
          </a:prstGeom>
        </p:spPr>
        <p:txBody>
          <a:bodyPr wrap="square">
            <a:spAutoFit/>
          </a:bodyPr>
          <a:lstStyle/>
          <a:p>
            <a:pPr lvl="0"/>
            <a:r>
              <a:rPr lang="en-US" sz="4000" b="1" dirty="0" smtClean="0"/>
              <a:t>Confined areas and confined spaces, including diked areas around any kind of tank.  </a:t>
            </a:r>
            <a:endParaRPr lang="en-US" sz="4000" b="1" dirty="0"/>
          </a:p>
        </p:txBody>
      </p:sp>
      <p:sp>
        <p:nvSpPr>
          <p:cNvPr id="4" name="Rectangle 3"/>
          <p:cNvSpPr/>
          <p:nvPr/>
        </p:nvSpPr>
        <p:spPr>
          <a:xfrm>
            <a:off x="685800" y="1600200"/>
            <a:ext cx="7825412" cy="769441"/>
          </a:xfrm>
          <a:prstGeom prst="rect">
            <a:avLst/>
          </a:prstGeom>
        </p:spPr>
        <p:txBody>
          <a:bodyPr wrap="none">
            <a:spAutoFit/>
          </a:bodyPr>
          <a:lstStyle/>
          <a:p>
            <a:r>
              <a:rPr lang="en-US" sz="4400" b="1" dirty="0" smtClean="0"/>
              <a:t>Where CO</a:t>
            </a:r>
            <a:r>
              <a:rPr lang="en-US" sz="4400" b="1" baseline="-25000" dirty="0" smtClean="0"/>
              <a:t>2</a:t>
            </a:r>
            <a:r>
              <a:rPr lang="en-US" sz="4400" b="1" dirty="0" smtClean="0"/>
              <a:t> Can Accumulate </a:t>
            </a:r>
            <a:r>
              <a:rPr lang="en-US" sz="3000" b="1" dirty="0" smtClean="0"/>
              <a:t>(cont.)</a:t>
            </a:r>
            <a:endParaRPr lang="en-US" sz="3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590800"/>
            <a:ext cx="8534400" cy="3600986"/>
          </a:xfrm>
          <a:prstGeom prst="rect">
            <a:avLst/>
          </a:prstGeom>
        </p:spPr>
        <p:txBody>
          <a:bodyPr wrap="square">
            <a:spAutoFit/>
          </a:bodyPr>
          <a:lstStyle/>
          <a:p>
            <a:pPr lvl="0"/>
            <a:r>
              <a:rPr lang="en-US" sz="3800" b="1" dirty="0" smtClean="0"/>
              <a:t>Pressure relief devices (PDR’s), or pressure release valves (PRV’s) often allow CO</a:t>
            </a:r>
            <a:r>
              <a:rPr lang="en-US" sz="3800" b="1" baseline="-25000" dirty="0" smtClean="0"/>
              <a:t>2 </a:t>
            </a:r>
            <a:r>
              <a:rPr lang="en-US" sz="3800" b="1" dirty="0" smtClean="0"/>
              <a:t>to </a:t>
            </a:r>
            <a:r>
              <a:rPr lang="en-US" sz="3800" b="1" dirty="0" smtClean="0"/>
              <a:t>be vented directly out of </a:t>
            </a:r>
            <a:r>
              <a:rPr lang="en-US" sz="3800" b="1" dirty="0" smtClean="0"/>
              <a:t>process </a:t>
            </a:r>
            <a:r>
              <a:rPr lang="en-US" sz="3800" b="1" dirty="0" smtClean="0"/>
              <a:t>vessels.  The CO</a:t>
            </a:r>
            <a:r>
              <a:rPr lang="en-US" sz="3800" b="1" baseline="-25000" dirty="0" smtClean="0"/>
              <a:t>2 </a:t>
            </a:r>
            <a:r>
              <a:rPr lang="en-US" sz="3800" b="1" dirty="0" smtClean="0"/>
              <a:t>released is one of the significant sources of fugitive CO</a:t>
            </a:r>
            <a:r>
              <a:rPr lang="en-US" sz="3800" b="1" baseline="-25000" dirty="0" smtClean="0"/>
              <a:t>2 </a:t>
            </a:r>
            <a:r>
              <a:rPr lang="en-US" sz="3800" b="1" dirty="0" smtClean="0"/>
              <a:t>emissions within any production facility.  </a:t>
            </a:r>
            <a:endParaRPr lang="en-US" sz="3800" dirty="0"/>
          </a:p>
        </p:txBody>
      </p:sp>
      <p:sp>
        <p:nvSpPr>
          <p:cNvPr id="4" name="Rectangle 3"/>
          <p:cNvSpPr/>
          <p:nvPr/>
        </p:nvSpPr>
        <p:spPr>
          <a:xfrm>
            <a:off x="685800" y="1600200"/>
            <a:ext cx="7825412" cy="769441"/>
          </a:xfrm>
          <a:prstGeom prst="rect">
            <a:avLst/>
          </a:prstGeom>
        </p:spPr>
        <p:txBody>
          <a:bodyPr wrap="none">
            <a:spAutoFit/>
          </a:bodyPr>
          <a:lstStyle/>
          <a:p>
            <a:r>
              <a:rPr lang="en-US" sz="4400" b="1" dirty="0" smtClean="0"/>
              <a:t>Where CO</a:t>
            </a:r>
            <a:r>
              <a:rPr lang="en-US" sz="4400" b="1" baseline="-25000" dirty="0" smtClean="0"/>
              <a:t>2</a:t>
            </a:r>
            <a:r>
              <a:rPr lang="en-US" sz="4400" b="1" dirty="0" smtClean="0"/>
              <a:t> Can Accumulate </a:t>
            </a:r>
            <a:r>
              <a:rPr lang="en-US" sz="3000" b="1" dirty="0" smtClean="0"/>
              <a:t>(cont.)</a:t>
            </a:r>
            <a:endParaRPr lang="en-US" sz="3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667000"/>
            <a:ext cx="8305800" cy="3600986"/>
          </a:xfrm>
          <a:prstGeom prst="rect">
            <a:avLst/>
          </a:prstGeom>
        </p:spPr>
        <p:txBody>
          <a:bodyPr wrap="square">
            <a:spAutoFit/>
          </a:bodyPr>
          <a:lstStyle/>
          <a:p>
            <a:r>
              <a:rPr lang="en-US" sz="3800" b="1" dirty="0" smtClean="0"/>
              <a:t>PRD’s/PRV’s can sometimes stick open or be open for other reasons, then the surrounding areas can accumulate Immediately Dangerous to Life and Health (IDLH) CO</a:t>
            </a:r>
            <a:r>
              <a:rPr lang="en-US" sz="3800" b="1" baseline="-25000" dirty="0" smtClean="0"/>
              <a:t>2</a:t>
            </a:r>
            <a:r>
              <a:rPr lang="en-US" sz="3800" b="1" dirty="0" smtClean="0"/>
              <a:t> concentrations in a short amount of time.  </a:t>
            </a:r>
            <a:endParaRPr lang="en-US" sz="3800" b="1" dirty="0"/>
          </a:p>
        </p:txBody>
      </p:sp>
      <p:sp>
        <p:nvSpPr>
          <p:cNvPr id="4" name="Rectangle 3"/>
          <p:cNvSpPr/>
          <p:nvPr/>
        </p:nvSpPr>
        <p:spPr>
          <a:xfrm>
            <a:off x="685800" y="1600200"/>
            <a:ext cx="7825412" cy="769441"/>
          </a:xfrm>
          <a:prstGeom prst="rect">
            <a:avLst/>
          </a:prstGeom>
        </p:spPr>
        <p:txBody>
          <a:bodyPr wrap="none">
            <a:spAutoFit/>
          </a:bodyPr>
          <a:lstStyle/>
          <a:p>
            <a:r>
              <a:rPr lang="en-US" sz="4400" b="1" dirty="0" smtClean="0"/>
              <a:t>Where CO</a:t>
            </a:r>
            <a:r>
              <a:rPr lang="en-US" sz="4400" b="1" baseline="-25000" dirty="0" smtClean="0"/>
              <a:t>2</a:t>
            </a:r>
            <a:r>
              <a:rPr lang="en-US" sz="4400" b="1" dirty="0" smtClean="0"/>
              <a:t> Can Accumulate </a:t>
            </a:r>
            <a:r>
              <a:rPr lang="en-US" sz="3000" b="1" dirty="0" smtClean="0"/>
              <a:t>(cont.)</a:t>
            </a:r>
            <a:endParaRPr lang="en-US" sz="3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819400"/>
            <a:ext cx="7772400" cy="1292662"/>
          </a:xfrm>
          <a:prstGeom prst="rect">
            <a:avLst/>
          </a:prstGeom>
        </p:spPr>
        <p:txBody>
          <a:bodyPr wrap="square">
            <a:spAutoFit/>
          </a:bodyPr>
          <a:lstStyle/>
          <a:p>
            <a:r>
              <a:rPr lang="en-US" sz="3900" b="1" dirty="0" smtClean="0"/>
              <a:t>Carefully consider the dispersion of CO</a:t>
            </a:r>
            <a:r>
              <a:rPr lang="en-US" sz="3900" b="1" baseline="-25000" dirty="0" smtClean="0"/>
              <a:t>2 </a:t>
            </a:r>
            <a:r>
              <a:rPr lang="en-US" sz="3900" b="1" dirty="0" smtClean="0"/>
              <a:t>from all PRD’s/PRV’s sources.</a:t>
            </a:r>
            <a:endParaRPr lang="en-US" sz="3900" dirty="0"/>
          </a:p>
        </p:txBody>
      </p:sp>
      <p:sp>
        <p:nvSpPr>
          <p:cNvPr id="4" name="Rectangle 3"/>
          <p:cNvSpPr/>
          <p:nvPr/>
        </p:nvSpPr>
        <p:spPr>
          <a:xfrm>
            <a:off x="685800" y="1600200"/>
            <a:ext cx="7825412" cy="769441"/>
          </a:xfrm>
          <a:prstGeom prst="rect">
            <a:avLst/>
          </a:prstGeom>
        </p:spPr>
        <p:txBody>
          <a:bodyPr wrap="none">
            <a:spAutoFit/>
          </a:bodyPr>
          <a:lstStyle/>
          <a:p>
            <a:r>
              <a:rPr lang="en-US" sz="4400" b="1" dirty="0" smtClean="0"/>
              <a:t>Where CO</a:t>
            </a:r>
            <a:r>
              <a:rPr lang="en-US" sz="4400" b="1" baseline="-25000" dirty="0" smtClean="0"/>
              <a:t>2</a:t>
            </a:r>
            <a:r>
              <a:rPr lang="en-US" sz="4400" b="1" dirty="0" smtClean="0"/>
              <a:t> Can Accumulate </a:t>
            </a:r>
            <a:r>
              <a:rPr lang="en-US" sz="3000" b="1" dirty="0" smtClean="0"/>
              <a:t>(cont.)</a:t>
            </a:r>
            <a:endParaRPr lang="en-US" sz="3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667001"/>
            <a:ext cx="8763000" cy="3693319"/>
          </a:xfrm>
          <a:prstGeom prst="rect">
            <a:avLst/>
          </a:prstGeom>
        </p:spPr>
        <p:txBody>
          <a:bodyPr wrap="square">
            <a:spAutoFit/>
          </a:bodyPr>
          <a:lstStyle/>
          <a:p>
            <a:pPr lvl="0">
              <a:buFont typeface="Arial" pitchFamily="34" charset="0"/>
              <a:buChar char="•"/>
            </a:pPr>
            <a:r>
              <a:rPr lang="en-US" sz="3800" b="1" dirty="0" smtClean="0"/>
              <a:t> Off-gassing from fermenters can cause localized areas of high CO</a:t>
            </a:r>
            <a:r>
              <a:rPr lang="en-US" sz="3800" b="1" baseline="-25000" dirty="0" smtClean="0"/>
              <a:t>2</a:t>
            </a:r>
            <a:r>
              <a:rPr lang="en-US" sz="3800" b="1" dirty="0" smtClean="0"/>
              <a:t> concentrations that can be unsuspected.  </a:t>
            </a:r>
          </a:p>
          <a:p>
            <a:pPr>
              <a:buFont typeface="Arial" pitchFamily="34" charset="0"/>
              <a:buChar char="•"/>
            </a:pPr>
            <a:r>
              <a:rPr lang="en-US" sz="3800" b="1" dirty="0" smtClean="0"/>
              <a:t> Opening manways and venting PRD’s/PRV’s can result in transient but catastrophically high CO</a:t>
            </a:r>
            <a:r>
              <a:rPr lang="en-US" sz="3800" b="1" baseline="-25000" dirty="0" smtClean="0"/>
              <a:t>2</a:t>
            </a:r>
            <a:r>
              <a:rPr lang="en-US" sz="3800" b="1" dirty="0" smtClean="0"/>
              <a:t> levels</a:t>
            </a:r>
            <a:r>
              <a:rPr lang="en-US" sz="3900" b="1" dirty="0" smtClean="0"/>
              <a:t>.  </a:t>
            </a:r>
            <a:endParaRPr lang="en-US" sz="3900" b="1" dirty="0"/>
          </a:p>
        </p:txBody>
      </p:sp>
      <p:sp>
        <p:nvSpPr>
          <p:cNvPr id="4" name="Rectangle 3"/>
          <p:cNvSpPr/>
          <p:nvPr/>
        </p:nvSpPr>
        <p:spPr>
          <a:xfrm>
            <a:off x="685800" y="1524000"/>
            <a:ext cx="7825412" cy="769441"/>
          </a:xfrm>
          <a:prstGeom prst="rect">
            <a:avLst/>
          </a:prstGeom>
        </p:spPr>
        <p:txBody>
          <a:bodyPr wrap="none">
            <a:spAutoFit/>
          </a:bodyPr>
          <a:lstStyle/>
          <a:p>
            <a:r>
              <a:rPr lang="en-US" sz="4400" b="1" dirty="0" smtClean="0"/>
              <a:t>Where CO</a:t>
            </a:r>
            <a:r>
              <a:rPr lang="en-US" sz="4400" b="1" baseline="-25000" dirty="0" smtClean="0"/>
              <a:t>2</a:t>
            </a:r>
            <a:r>
              <a:rPr lang="en-US" sz="4400" b="1" dirty="0" smtClean="0"/>
              <a:t> Can Accumulate </a:t>
            </a:r>
            <a:r>
              <a:rPr lang="en-US" sz="3000" b="1" dirty="0" smtClean="0"/>
              <a:t>(cont.)</a:t>
            </a:r>
            <a:endParaRPr lang="en-US" sz="3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438400"/>
            <a:ext cx="8763000" cy="3970318"/>
          </a:xfrm>
          <a:prstGeom prst="rect">
            <a:avLst/>
          </a:prstGeom>
        </p:spPr>
        <p:txBody>
          <a:bodyPr wrap="square">
            <a:spAutoFit/>
          </a:bodyPr>
          <a:lstStyle/>
          <a:p>
            <a:pPr lvl="0">
              <a:buFont typeface="Arial" pitchFamily="34" charset="0"/>
              <a:buChar char="•"/>
            </a:pPr>
            <a:r>
              <a:rPr lang="en-US" sz="3600" b="1" dirty="0" smtClean="0"/>
              <a:t> </a:t>
            </a:r>
            <a:r>
              <a:rPr lang="en-US" sz="3600" b="1" dirty="0" smtClean="0"/>
              <a:t>Evaluate the facility for situations where transient exposures could occur, including low-lying areas and during sub-freezing weather. </a:t>
            </a:r>
            <a:endParaRPr lang="en-US" sz="3600" b="1" dirty="0" smtClean="0"/>
          </a:p>
          <a:p>
            <a:pPr lvl="0">
              <a:buFont typeface="Arial" pitchFamily="34" charset="0"/>
              <a:buChar char="•"/>
            </a:pPr>
            <a:r>
              <a:rPr lang="en-US" sz="3600" b="1" dirty="0" smtClean="0"/>
              <a:t>Pay </a:t>
            </a:r>
            <a:r>
              <a:rPr lang="en-US" sz="3600" b="1" dirty="0" smtClean="0"/>
              <a:t>special attention to low wind situations which can cause accumulation of CO</a:t>
            </a:r>
            <a:r>
              <a:rPr lang="en-US" sz="3600" b="1" baseline="-25000" dirty="0" smtClean="0"/>
              <a:t>2</a:t>
            </a:r>
            <a:r>
              <a:rPr lang="en-US" sz="3600" b="1" dirty="0" smtClean="0"/>
              <a:t> in outside areas from CO</a:t>
            </a:r>
            <a:r>
              <a:rPr lang="en-US" sz="3600" b="1" baseline="-25000" dirty="0" smtClean="0"/>
              <a:t>2</a:t>
            </a:r>
            <a:r>
              <a:rPr lang="en-US" sz="3600" b="1" dirty="0" smtClean="0"/>
              <a:t> stacks.</a:t>
            </a:r>
            <a:endParaRPr lang="en-US" sz="3600" b="1" dirty="0"/>
          </a:p>
        </p:txBody>
      </p:sp>
      <p:sp>
        <p:nvSpPr>
          <p:cNvPr id="4" name="Rectangle 3"/>
          <p:cNvSpPr/>
          <p:nvPr/>
        </p:nvSpPr>
        <p:spPr>
          <a:xfrm>
            <a:off x="685800" y="1447800"/>
            <a:ext cx="7825412" cy="769441"/>
          </a:xfrm>
          <a:prstGeom prst="rect">
            <a:avLst/>
          </a:prstGeom>
        </p:spPr>
        <p:txBody>
          <a:bodyPr wrap="none">
            <a:spAutoFit/>
          </a:bodyPr>
          <a:lstStyle/>
          <a:p>
            <a:r>
              <a:rPr lang="en-US" sz="4400" b="1" dirty="0" smtClean="0"/>
              <a:t>Where CO</a:t>
            </a:r>
            <a:r>
              <a:rPr lang="en-US" sz="4400" b="1" baseline="-25000" dirty="0" smtClean="0"/>
              <a:t>2</a:t>
            </a:r>
            <a:r>
              <a:rPr lang="en-US" sz="4400" b="1" dirty="0" smtClean="0"/>
              <a:t> Can Accumulate </a:t>
            </a:r>
            <a:r>
              <a:rPr lang="en-US" sz="3000" b="1" dirty="0" smtClean="0"/>
              <a:t>(cont.)</a:t>
            </a:r>
            <a:endParaRPr lang="en-US" sz="3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7200" y="1524000"/>
            <a:ext cx="8305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Develop a Carbon Dioxide </a:t>
            </a:r>
          </a:p>
          <a:p>
            <a:pPr marL="0" marR="0" lvl="0" indent="22860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Facility Review Process</a:t>
            </a:r>
          </a:p>
          <a:p>
            <a:pPr marL="0" marR="0" lvl="0" indent="228600" algn="l" defTabSz="914400" rtl="0" eaLnBrk="1" fontAlgn="base" latinLnBrk="0" hangingPunct="1">
              <a:lnSpc>
                <a:spcPct val="100000"/>
              </a:lnSpc>
              <a:spcBef>
                <a:spcPct val="0"/>
              </a:spcBef>
              <a:spcAft>
                <a:spcPct val="0"/>
              </a:spcAft>
              <a:buClrTx/>
              <a:buSzTx/>
              <a:buFontTx/>
              <a:buNone/>
              <a:tabLst/>
            </a:pPr>
            <a:endParaRPr lang="en-US" sz="3800" b="1" dirty="0" smtClean="0">
              <a:solidFill>
                <a:srgbClr val="000000"/>
              </a:solidFill>
              <a:cs typeface="Arial" pitchFamily="34" charset="0"/>
            </a:endParaRPr>
          </a:p>
          <a:p>
            <a:pPr marL="0" marR="0" lvl="0" indent="228600" algn="l" defTabSz="914400" rtl="0" eaLnBrk="1" fontAlgn="base" latinLnBrk="0" hangingPunct="1">
              <a:lnSpc>
                <a:spcPct val="100000"/>
              </a:lnSpc>
              <a:spcBef>
                <a:spcPct val="0"/>
              </a:spcBef>
              <a:spcAft>
                <a:spcPct val="0"/>
              </a:spcAft>
              <a:buClrTx/>
              <a:buSzTx/>
              <a:buFontTx/>
              <a:buNone/>
              <a:tabLst/>
            </a:pPr>
            <a:r>
              <a:rPr lang="en-US" sz="3800" b="1" dirty="0" smtClean="0"/>
              <a:t>Conduct comprehensive walk-through surveys of the entire facility looking for areas where carbon dioxide can collect</a:t>
            </a:r>
            <a:r>
              <a:rPr lang="en-US" sz="3800" dirty="0" smtClean="0"/>
              <a:t>.</a:t>
            </a:r>
            <a:endParaRPr kumimoji="0" lang="en-US" sz="38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743200"/>
            <a:ext cx="8229600" cy="3862596"/>
          </a:xfrm>
          <a:prstGeom prst="rect">
            <a:avLst/>
          </a:prstGeom>
        </p:spPr>
        <p:txBody>
          <a:bodyPr wrap="square">
            <a:spAutoFit/>
          </a:bodyPr>
          <a:lstStyle/>
          <a:p>
            <a:pPr lvl="0"/>
            <a:r>
              <a:rPr lang="en-US" sz="3500" b="1" dirty="0" smtClean="0"/>
              <a:t>Include areas of: </a:t>
            </a:r>
          </a:p>
          <a:p>
            <a:pPr lvl="0">
              <a:buFont typeface="Arial" charset="0"/>
              <a:buChar char="•"/>
            </a:pPr>
            <a:r>
              <a:rPr lang="en-US" sz="3500" b="1" dirty="0" smtClean="0"/>
              <a:t>limited air exchange; </a:t>
            </a:r>
          </a:p>
          <a:p>
            <a:pPr lvl="0">
              <a:buFont typeface="Arial" charset="0"/>
              <a:buChar char="•"/>
            </a:pPr>
            <a:r>
              <a:rPr lang="en-US" sz="3500" b="1" dirty="0" smtClean="0"/>
              <a:t>low-lying areas; </a:t>
            </a:r>
          </a:p>
          <a:p>
            <a:pPr lvl="0">
              <a:buFont typeface="Arial" charset="0"/>
              <a:buChar char="•"/>
            </a:pPr>
            <a:r>
              <a:rPr lang="en-US" sz="3500" b="1" dirty="0" smtClean="0"/>
              <a:t>places where </a:t>
            </a:r>
            <a:r>
              <a:rPr lang="en-US" sz="3500" b="1" dirty="0" err="1" smtClean="0"/>
              <a:t>stover</a:t>
            </a:r>
            <a:r>
              <a:rPr lang="en-US" sz="3500" b="1" dirty="0" smtClean="0"/>
              <a:t>, organic waste, and wastewater are stored and can collect; and </a:t>
            </a:r>
          </a:p>
          <a:p>
            <a:pPr lvl="0">
              <a:buFont typeface="Arial" charset="0"/>
              <a:buChar char="•"/>
            </a:pPr>
            <a:r>
              <a:rPr lang="en-US" sz="3500" b="1" dirty="0" smtClean="0"/>
              <a:t>process areas known to have elevated CO</a:t>
            </a:r>
            <a:r>
              <a:rPr lang="en-US" sz="3500" b="1" baseline="-25000" dirty="0" smtClean="0"/>
              <a:t>2 </a:t>
            </a:r>
            <a:r>
              <a:rPr lang="en-US" sz="3500" b="1" dirty="0" smtClean="0"/>
              <a:t>levels</a:t>
            </a:r>
            <a:endParaRPr lang="en-US" sz="3500" dirty="0"/>
          </a:p>
        </p:txBody>
      </p:sp>
      <p:sp>
        <p:nvSpPr>
          <p:cNvPr id="3" name="Rectangle 2"/>
          <p:cNvSpPr/>
          <p:nvPr/>
        </p:nvSpPr>
        <p:spPr>
          <a:xfrm>
            <a:off x="228600" y="1371600"/>
            <a:ext cx="8915400" cy="1231106"/>
          </a:xfrm>
          <a:prstGeom prst="rect">
            <a:avLst/>
          </a:prstGeom>
        </p:spPr>
        <p:txBody>
          <a:bodyPr wrap="square">
            <a:spAutoFit/>
          </a:bodyPr>
          <a:lstStyle/>
          <a:p>
            <a:r>
              <a:rPr lang="en-US" sz="4400" b="1" dirty="0" smtClean="0"/>
              <a:t>Develop a CO</a:t>
            </a:r>
            <a:r>
              <a:rPr lang="en-US" sz="4400" b="1" baseline="-25000" dirty="0" smtClean="0"/>
              <a:t>2</a:t>
            </a:r>
            <a:r>
              <a:rPr lang="en-US" sz="4400" b="1" dirty="0" smtClean="0"/>
              <a:t> Facility Review Process </a:t>
            </a:r>
            <a:r>
              <a:rPr lang="en-US" sz="3000" b="1" dirty="0" smtClean="0"/>
              <a:t>(cont.)</a:t>
            </a:r>
            <a:endParaRPr lang="en-US" sz="3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0"/>
            <a:ext cx="8001000" cy="1261884"/>
          </a:xfrm>
          <a:prstGeom prst="rect">
            <a:avLst/>
          </a:prstGeom>
        </p:spPr>
        <p:txBody>
          <a:bodyPr wrap="square">
            <a:spAutoFit/>
          </a:bodyPr>
          <a:lstStyle/>
          <a:p>
            <a:pPr lvl="1" fontAlgn="base">
              <a:spcBef>
                <a:spcPct val="0"/>
              </a:spcBef>
              <a:spcAft>
                <a:spcPct val="0"/>
              </a:spcAft>
            </a:pPr>
            <a:r>
              <a:rPr lang="en-US" sz="3800" b="1" dirty="0" smtClean="0">
                <a:latin typeface="Calibri" pitchFamily="34" charset="0"/>
                <a:ea typeface="Times New Roman" pitchFamily="18" charset="0"/>
                <a:cs typeface="Arial" pitchFamily="34" charset="0"/>
              </a:rPr>
              <a:t>Conduct these plant surveys with </a:t>
            </a:r>
            <a:r>
              <a:rPr lang="en-US" sz="3800" b="1" dirty="0" smtClean="0">
                <a:latin typeface="Calibri" pitchFamily="34" charset="0"/>
                <a:ea typeface="Times New Roman" pitchFamily="18" charset="0"/>
                <a:cs typeface="Arial" pitchFamily="34" charset="0"/>
              </a:rPr>
              <a:t>a hand-held CO</a:t>
            </a:r>
            <a:r>
              <a:rPr lang="en-US" sz="3800" b="1" baseline="-30000" dirty="0" smtClean="0">
                <a:latin typeface="Calibri" pitchFamily="34" charset="0"/>
                <a:ea typeface="Times New Roman" pitchFamily="18" charset="0"/>
                <a:cs typeface="Arial" pitchFamily="34" charset="0"/>
              </a:rPr>
              <a:t>2 </a:t>
            </a:r>
            <a:r>
              <a:rPr lang="en-US" sz="3800" b="1" dirty="0" smtClean="0">
                <a:latin typeface="Calibri" pitchFamily="34" charset="0"/>
                <a:ea typeface="Times New Roman" pitchFamily="18" charset="0"/>
                <a:cs typeface="Arial" pitchFamily="34" charset="0"/>
              </a:rPr>
              <a:t>monitor. </a:t>
            </a:r>
            <a:endParaRPr lang="en-US" sz="3800" b="1" dirty="0" smtClean="0">
              <a:latin typeface="Arial" pitchFamily="34" charset="0"/>
              <a:cs typeface="Arial" pitchFamily="34" charset="0"/>
            </a:endParaRPr>
          </a:p>
        </p:txBody>
      </p:sp>
      <p:sp>
        <p:nvSpPr>
          <p:cNvPr id="3" name="Rectangle 2"/>
          <p:cNvSpPr/>
          <p:nvPr/>
        </p:nvSpPr>
        <p:spPr>
          <a:xfrm>
            <a:off x="228600" y="1371600"/>
            <a:ext cx="8915400" cy="1231106"/>
          </a:xfrm>
          <a:prstGeom prst="rect">
            <a:avLst/>
          </a:prstGeom>
        </p:spPr>
        <p:txBody>
          <a:bodyPr wrap="square">
            <a:spAutoFit/>
          </a:bodyPr>
          <a:lstStyle/>
          <a:p>
            <a:r>
              <a:rPr lang="en-US" sz="4400" b="1" dirty="0" smtClean="0"/>
              <a:t>Develop a CO</a:t>
            </a:r>
            <a:r>
              <a:rPr lang="en-US" sz="4400" b="1" baseline="-25000" dirty="0" smtClean="0"/>
              <a:t>2</a:t>
            </a:r>
            <a:r>
              <a:rPr lang="en-US" sz="4400" b="1" dirty="0" smtClean="0"/>
              <a:t> Facility Review Process </a:t>
            </a:r>
            <a:r>
              <a:rPr lang="en-US" sz="3000" b="1" dirty="0" smtClean="0"/>
              <a:t>(cont.)</a:t>
            </a:r>
            <a:endParaRPr lang="en-US" sz="3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819400"/>
            <a:ext cx="8229600" cy="3416320"/>
          </a:xfrm>
          <a:prstGeom prst="rect">
            <a:avLst/>
          </a:prstGeom>
        </p:spPr>
        <p:txBody>
          <a:bodyPr wrap="square">
            <a:spAutoFit/>
          </a:bodyPr>
          <a:lstStyle/>
          <a:p>
            <a:r>
              <a:rPr lang="en-US" sz="3600" b="1" dirty="0" smtClean="0"/>
              <a:t>Be sure to survey on a day when the air is still (very little wind, less than </a:t>
            </a:r>
            <a:r>
              <a:rPr lang="en-US" sz="3600" b="1" dirty="0" smtClean="0"/>
              <a:t>5mph, </a:t>
            </a:r>
            <a:r>
              <a:rPr lang="en-US" sz="3600" b="1" dirty="0" smtClean="0"/>
              <a:t>in order to detect pockets where CO</a:t>
            </a:r>
            <a:r>
              <a:rPr lang="en-US" sz="3600" b="1" baseline="-25000" dirty="0" smtClean="0"/>
              <a:t>2 </a:t>
            </a:r>
            <a:r>
              <a:rPr lang="en-US" sz="3600" b="1" dirty="0" smtClean="0"/>
              <a:t>can collect.  </a:t>
            </a:r>
          </a:p>
          <a:p>
            <a:r>
              <a:rPr lang="en-US" sz="3600" b="1" dirty="0" smtClean="0"/>
              <a:t>Wind plays </a:t>
            </a:r>
            <a:r>
              <a:rPr lang="en-US" sz="3600" b="1" dirty="0" smtClean="0"/>
              <a:t>a critical part </a:t>
            </a:r>
            <a:r>
              <a:rPr lang="en-US" sz="3600" b="1" dirty="0" smtClean="0"/>
              <a:t>in dissipating CO</a:t>
            </a:r>
            <a:r>
              <a:rPr lang="en-US" sz="3600" b="1" baseline="-25000" dirty="0" smtClean="0"/>
              <a:t>2</a:t>
            </a:r>
            <a:endParaRPr lang="en-US" sz="3600" b="1" dirty="0"/>
          </a:p>
        </p:txBody>
      </p:sp>
      <p:sp>
        <p:nvSpPr>
          <p:cNvPr id="3" name="Rectangle 2"/>
          <p:cNvSpPr/>
          <p:nvPr/>
        </p:nvSpPr>
        <p:spPr>
          <a:xfrm>
            <a:off x="228600" y="1371600"/>
            <a:ext cx="8915400" cy="1231106"/>
          </a:xfrm>
          <a:prstGeom prst="rect">
            <a:avLst/>
          </a:prstGeom>
        </p:spPr>
        <p:txBody>
          <a:bodyPr wrap="square">
            <a:spAutoFit/>
          </a:bodyPr>
          <a:lstStyle/>
          <a:p>
            <a:r>
              <a:rPr lang="en-US" sz="4400" b="1" dirty="0" smtClean="0"/>
              <a:t>Develop a CO</a:t>
            </a:r>
            <a:r>
              <a:rPr lang="en-US" sz="4400" b="1" baseline="-25000" dirty="0" smtClean="0"/>
              <a:t>2</a:t>
            </a:r>
            <a:r>
              <a:rPr lang="en-US" sz="4400" b="1" dirty="0" smtClean="0"/>
              <a:t> Facility Review Process </a:t>
            </a:r>
            <a:r>
              <a:rPr lang="en-US" sz="3000" b="1" dirty="0" smtClean="0"/>
              <a:t>(cont.)</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1219200"/>
          </a:xfrm>
        </p:spPr>
        <p:txBody>
          <a:bodyPr>
            <a:noAutofit/>
          </a:bodyPr>
          <a:lstStyle/>
          <a:p>
            <a:r>
              <a:rPr lang="en-GB" sz="5400" b="1" dirty="0">
                <a:latin typeface="+mn-lt"/>
              </a:rPr>
              <a:t>The RFA’s </a:t>
            </a:r>
            <a:r>
              <a:rPr lang="en-GB" sz="5400" b="1" i="1" dirty="0" smtClean="0">
                <a:latin typeface="+mn-lt"/>
              </a:rPr>
              <a:t>CO</a:t>
            </a:r>
            <a:r>
              <a:rPr lang="en-GB" sz="5400" b="1" i="1" baseline="-25000" dirty="0" smtClean="0">
                <a:latin typeface="+mn-lt"/>
              </a:rPr>
              <a:t>2</a:t>
            </a:r>
            <a:r>
              <a:rPr lang="en-GB" sz="5400" b="1" i="1" dirty="0" smtClean="0">
                <a:latin typeface="+mn-lt"/>
              </a:rPr>
              <a:t> Safety </a:t>
            </a:r>
            <a:r>
              <a:rPr lang="en-GB" sz="5400" b="1" i="1" dirty="0">
                <a:latin typeface="+mn-lt"/>
              </a:rPr>
              <a:t>Program</a:t>
            </a:r>
            <a:r>
              <a:rPr lang="en-GB" sz="5400" dirty="0" smtClean="0">
                <a:latin typeface="+mn-lt"/>
              </a:rPr>
              <a:t>:</a:t>
            </a:r>
            <a:endParaRPr lang="en-US" sz="5000" b="1" dirty="0">
              <a:latin typeface="+mn-lt"/>
            </a:endParaRPr>
          </a:p>
        </p:txBody>
      </p:sp>
      <p:sp>
        <p:nvSpPr>
          <p:cNvPr id="3" name="Content Placeholder 2"/>
          <p:cNvSpPr>
            <a:spLocks noGrp="1"/>
          </p:cNvSpPr>
          <p:nvPr>
            <p:ph idx="1"/>
          </p:nvPr>
        </p:nvSpPr>
        <p:spPr>
          <a:xfrm>
            <a:off x="457200" y="2667000"/>
            <a:ext cx="8270240" cy="3678806"/>
          </a:xfrm>
        </p:spPr>
        <p:txBody>
          <a:bodyPr>
            <a:noAutofit/>
          </a:bodyPr>
          <a:lstStyle/>
          <a:p>
            <a:pPr lvl="0"/>
            <a:r>
              <a:rPr lang="en-GB" sz="3600" b="1" dirty="0"/>
              <a:t>Provides an overview of the chemical and physical properties of carbon dioxide, </a:t>
            </a:r>
            <a:endParaRPr lang="en-US" sz="3600" b="1" dirty="0"/>
          </a:p>
          <a:p>
            <a:pPr lvl="0"/>
            <a:r>
              <a:rPr lang="en-GB" sz="3600" b="1" dirty="0"/>
              <a:t>Explains where CO</a:t>
            </a:r>
            <a:r>
              <a:rPr lang="en-GB" sz="3600" b="1" baseline="-25000" dirty="0"/>
              <a:t>2</a:t>
            </a:r>
            <a:r>
              <a:rPr lang="en-GB" sz="3600" b="1" dirty="0"/>
              <a:t> comes from and how it is produced in the ethanol industry; </a:t>
            </a:r>
            <a:endParaRPr lang="en-US" sz="3600" b="1"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28600" y="2971800"/>
            <a:ext cx="8381999"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en-US" sz="37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Include </a:t>
            </a:r>
            <a:r>
              <a:rPr kumimoji="0" lang="en-US" sz="37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all</a:t>
            </a:r>
            <a:r>
              <a:rPr kumimoji="0" lang="en-US" sz="37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areas of the manufacturing site, not just areas </a:t>
            </a:r>
            <a:r>
              <a:rPr lang="en-US" sz="3700" b="1" dirty="0" smtClean="0">
                <a:latin typeface="Calibri" pitchFamily="34" charset="0"/>
                <a:ea typeface="Times New Roman" pitchFamily="18" charset="0"/>
                <a:cs typeface="Arial" pitchFamily="34" charset="0"/>
              </a:rPr>
              <a:t>known</a:t>
            </a:r>
            <a:r>
              <a:rPr kumimoji="0" lang="en-US" sz="37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37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to have carbon dioxide present, such as fermentation areas.</a:t>
            </a:r>
            <a:endParaRPr kumimoji="0" lang="en-US" sz="37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28600" y="1371600"/>
            <a:ext cx="8915400" cy="1231106"/>
          </a:xfrm>
          <a:prstGeom prst="rect">
            <a:avLst/>
          </a:prstGeom>
        </p:spPr>
        <p:txBody>
          <a:bodyPr wrap="square">
            <a:spAutoFit/>
          </a:bodyPr>
          <a:lstStyle/>
          <a:p>
            <a:r>
              <a:rPr lang="en-US" sz="4400" b="1" dirty="0" smtClean="0"/>
              <a:t>Develop a CO</a:t>
            </a:r>
            <a:r>
              <a:rPr lang="en-US" sz="4400" b="1" baseline="-25000" dirty="0" smtClean="0"/>
              <a:t>2</a:t>
            </a:r>
            <a:r>
              <a:rPr lang="en-US" sz="4400" b="1" dirty="0" smtClean="0"/>
              <a:t> Facility Review Process </a:t>
            </a:r>
            <a:r>
              <a:rPr lang="en-US" sz="3000" b="1" dirty="0" smtClean="0"/>
              <a:t>(cont.)</a:t>
            </a:r>
            <a:endParaRPr lang="en-US" sz="3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28600" y="3048000"/>
            <a:ext cx="8610599"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800" b="1" dirty="0" smtClean="0"/>
              <a:t>Be sure to survey the facility under both normal and abnormal process conditions to establish normal vs. abnormal CO</a:t>
            </a:r>
            <a:r>
              <a:rPr lang="en-US" sz="3800" b="1" baseline="-25000" dirty="0" smtClean="0"/>
              <a:t>2</a:t>
            </a:r>
            <a:r>
              <a:rPr lang="en-US" sz="3800" b="1" dirty="0" smtClean="0"/>
              <a:t> levels.</a:t>
            </a:r>
            <a:endParaRPr lang="en-US" sz="3800" dirty="0"/>
          </a:p>
        </p:txBody>
      </p:sp>
      <p:sp>
        <p:nvSpPr>
          <p:cNvPr id="3" name="Rectangle 2"/>
          <p:cNvSpPr/>
          <p:nvPr/>
        </p:nvSpPr>
        <p:spPr>
          <a:xfrm>
            <a:off x="228600" y="1371600"/>
            <a:ext cx="8915400" cy="1231106"/>
          </a:xfrm>
          <a:prstGeom prst="rect">
            <a:avLst/>
          </a:prstGeom>
        </p:spPr>
        <p:txBody>
          <a:bodyPr wrap="square">
            <a:spAutoFit/>
          </a:bodyPr>
          <a:lstStyle/>
          <a:p>
            <a:r>
              <a:rPr lang="en-US" sz="4400" b="1" dirty="0" smtClean="0"/>
              <a:t>Develop a CO</a:t>
            </a:r>
            <a:r>
              <a:rPr lang="en-US" sz="4400" b="1" baseline="-25000" dirty="0" smtClean="0"/>
              <a:t>2</a:t>
            </a:r>
            <a:r>
              <a:rPr lang="en-US" sz="4400" b="1" dirty="0" smtClean="0"/>
              <a:t> Facility Review Process </a:t>
            </a:r>
            <a:r>
              <a:rPr lang="en-US" sz="3000" b="1" dirty="0" smtClean="0"/>
              <a:t>(cont.)</a:t>
            </a:r>
            <a:endParaRPr lang="en-US" sz="3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28600" y="2819400"/>
            <a:ext cx="8458200"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37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Conduct multiple surveys throughout the year,  and repeat walk-</a:t>
            </a:r>
            <a:r>
              <a:rPr kumimoji="0" lang="en-US" sz="37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throughs</a:t>
            </a:r>
            <a:r>
              <a:rPr kumimoji="0" lang="en-US" sz="37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during various weather conditions in order to understand any effects that changes in ambient temperatures may have on CO</a:t>
            </a:r>
            <a:r>
              <a:rPr kumimoji="0" lang="en-US" sz="3700" b="1"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2</a:t>
            </a:r>
            <a:r>
              <a:rPr kumimoji="0" lang="en-US" sz="37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levels.  </a:t>
            </a:r>
            <a:endParaRPr kumimoji="0" lang="en-US" sz="37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28600" y="1295400"/>
            <a:ext cx="8915400" cy="1231106"/>
          </a:xfrm>
          <a:prstGeom prst="rect">
            <a:avLst/>
          </a:prstGeom>
        </p:spPr>
        <p:txBody>
          <a:bodyPr wrap="square">
            <a:spAutoFit/>
          </a:bodyPr>
          <a:lstStyle/>
          <a:p>
            <a:r>
              <a:rPr lang="en-US" sz="4400" b="1" dirty="0" smtClean="0"/>
              <a:t>Develop a CO</a:t>
            </a:r>
            <a:r>
              <a:rPr lang="en-US" sz="4400" b="1" baseline="-25000" dirty="0" smtClean="0"/>
              <a:t>2</a:t>
            </a:r>
            <a:r>
              <a:rPr lang="en-US" sz="4400" b="1" dirty="0" smtClean="0"/>
              <a:t> Facility Review Process </a:t>
            </a:r>
            <a:r>
              <a:rPr lang="en-US" sz="3000" b="1" dirty="0" smtClean="0"/>
              <a:t>(cont.)</a:t>
            </a:r>
            <a:endParaRPr lang="en-US" sz="3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1459469"/>
            <a:ext cx="88392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4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Areas</a:t>
            </a:r>
            <a:r>
              <a:rPr kumimoji="0" lang="en-US" sz="4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4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and Conditions of </a:t>
            </a:r>
            <a:endParaRPr kumimoji="0" lang="en-US" sz="4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Special </a:t>
            </a:r>
            <a:r>
              <a:rPr kumimoji="0" lang="en-US" sz="4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Concern</a:t>
            </a:r>
            <a:endParaRPr kumimoji="0" lang="en-US" sz="44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609600" y="3200400"/>
            <a:ext cx="8534400" cy="2123658"/>
          </a:xfrm>
          <a:prstGeom prst="rect">
            <a:avLst/>
          </a:prstGeom>
          <a:noFill/>
        </p:spPr>
        <p:txBody>
          <a:bodyPr wrap="square" rtlCol="0">
            <a:spAutoFit/>
          </a:bodyPr>
          <a:lstStyle/>
          <a:p>
            <a:pPr lvl="0"/>
            <a:r>
              <a:rPr lang="en-US" sz="3800" b="1" dirty="0" smtClean="0"/>
              <a:t>Do not allow CO</a:t>
            </a:r>
            <a:r>
              <a:rPr lang="en-US" sz="3800" b="1" baseline="-25000" dirty="0" smtClean="0"/>
              <a:t>2</a:t>
            </a:r>
            <a:r>
              <a:rPr lang="en-US" sz="3800" b="1" dirty="0" smtClean="0"/>
              <a:t> </a:t>
            </a:r>
            <a:r>
              <a:rPr lang="en-US" sz="3800" b="1" dirty="0" smtClean="0"/>
              <a:t>PRD’s/PRV’s </a:t>
            </a:r>
            <a:r>
              <a:rPr lang="en-US" sz="3800" b="1" dirty="0" smtClean="0"/>
              <a:t>to discharge into work areas, especially indoors.</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0"/>
            <a:ext cx="7696200" cy="3016210"/>
          </a:xfrm>
          <a:prstGeom prst="rect">
            <a:avLst/>
          </a:prstGeom>
        </p:spPr>
        <p:txBody>
          <a:bodyPr wrap="square">
            <a:spAutoFit/>
          </a:bodyPr>
          <a:lstStyle/>
          <a:p>
            <a:r>
              <a:rPr lang="en-US" sz="3800" b="1" dirty="0" smtClean="0"/>
              <a:t>If possible, install or relocate the exhaust stack of the CO</a:t>
            </a:r>
            <a:r>
              <a:rPr lang="en-US" sz="3800" b="1" baseline="-25000" dirty="0" smtClean="0"/>
              <a:t>2</a:t>
            </a:r>
            <a:r>
              <a:rPr lang="en-US" sz="3800" b="1" dirty="0" smtClean="0"/>
              <a:t> scrubber at well above the highest structure, and prior to its installation, consider how CO</a:t>
            </a:r>
            <a:r>
              <a:rPr lang="en-US" sz="3800" b="1" baseline="-25000" dirty="0" smtClean="0"/>
              <a:t>2</a:t>
            </a:r>
            <a:r>
              <a:rPr lang="en-US" sz="3800" b="1" dirty="0" smtClean="0"/>
              <a:t> disperses from that area. </a:t>
            </a:r>
            <a:endParaRPr lang="en-US" sz="3800" b="1" dirty="0"/>
          </a:p>
        </p:txBody>
      </p:sp>
      <p:sp>
        <p:nvSpPr>
          <p:cNvPr id="3" name="TextBox 2"/>
          <p:cNvSpPr txBox="1"/>
          <p:nvPr/>
        </p:nvSpPr>
        <p:spPr>
          <a:xfrm>
            <a:off x="1371600" y="1219200"/>
            <a:ext cx="5334000" cy="769441"/>
          </a:xfrm>
          <a:prstGeom prst="rect">
            <a:avLst/>
          </a:prstGeom>
          <a:noFill/>
        </p:spPr>
        <p:txBody>
          <a:bodyPr wrap="square" rtlCol="0">
            <a:spAutoFit/>
          </a:bodyPr>
          <a:lstStyle/>
          <a:p>
            <a:r>
              <a:rPr lang="en-US" sz="4400" b="1" dirty="0" smtClean="0"/>
              <a:t>Special Concerns</a:t>
            </a:r>
            <a:r>
              <a:rPr lang="en-US" dirty="0" smtClean="0"/>
              <a:t> </a:t>
            </a:r>
            <a:r>
              <a:rPr lang="en-US" sz="3000" dirty="0" smtClean="0"/>
              <a:t>(cont.)</a:t>
            </a:r>
            <a:endParaRPr lang="en-US" sz="3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457200" y="2152709"/>
            <a:ext cx="82296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3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Install piping, plumbing connections, and vents that contain CO</a:t>
            </a:r>
            <a:r>
              <a:rPr kumimoji="0" lang="en-US" sz="3800" b="1"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2</a:t>
            </a:r>
            <a:r>
              <a:rPr kumimoji="0" lang="en-US" sz="3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3800" b="1"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above grade</a:t>
            </a:r>
            <a:r>
              <a:rPr kumimoji="0" lang="en-US" sz="3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and in very well-ventilated areas.  </a:t>
            </a:r>
          </a:p>
          <a:p>
            <a:pPr marL="0" marR="0" lvl="0" indent="0" algn="l" defTabSz="914400" rtl="0" eaLnBrk="1" fontAlgn="base" latinLnBrk="0" hangingPunct="1">
              <a:lnSpc>
                <a:spcPct val="100000"/>
              </a:lnSpc>
              <a:spcBef>
                <a:spcPct val="0"/>
              </a:spcBef>
              <a:spcAft>
                <a:spcPct val="0"/>
              </a:spcAft>
              <a:buClrTx/>
              <a:buSzTx/>
              <a:tabLst/>
            </a:pPr>
            <a:r>
              <a:rPr lang="en-US" sz="3800" b="1" dirty="0" smtClean="0">
                <a:latin typeface="Calibri" pitchFamily="34" charset="0"/>
                <a:ea typeface="Times New Roman" pitchFamily="18" charset="0"/>
                <a:cs typeface="Arial" pitchFamily="34" charset="0"/>
              </a:rPr>
              <a:t>*</a:t>
            </a:r>
            <a:r>
              <a:rPr kumimoji="0" lang="en-US" sz="3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Consider plumbing these vents and connections directly into the carbon dioxide scrubber or collection system</a:t>
            </a:r>
            <a:r>
              <a:rPr kumimoji="0" lang="en-US" sz="3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38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371600" y="1219200"/>
            <a:ext cx="5334000" cy="769441"/>
          </a:xfrm>
          <a:prstGeom prst="rect">
            <a:avLst/>
          </a:prstGeom>
          <a:noFill/>
        </p:spPr>
        <p:txBody>
          <a:bodyPr wrap="square" rtlCol="0">
            <a:spAutoFit/>
          </a:bodyPr>
          <a:lstStyle/>
          <a:p>
            <a:r>
              <a:rPr lang="en-US" sz="4400" b="1" dirty="0" smtClean="0"/>
              <a:t>Special Concerns</a:t>
            </a:r>
            <a:r>
              <a:rPr lang="en-US" dirty="0" smtClean="0"/>
              <a:t> </a:t>
            </a:r>
            <a:r>
              <a:rPr lang="en-US" sz="3000" dirty="0" smtClean="0"/>
              <a:t>(cont.)</a:t>
            </a:r>
            <a:endParaRPr lang="en-US" sz="3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362200"/>
            <a:ext cx="7391400" cy="3600986"/>
          </a:xfrm>
          <a:prstGeom prst="rect">
            <a:avLst/>
          </a:prstGeom>
        </p:spPr>
        <p:txBody>
          <a:bodyPr wrap="square">
            <a:spAutoFit/>
          </a:bodyPr>
          <a:lstStyle/>
          <a:p>
            <a:r>
              <a:rPr lang="en-US" sz="3800" b="1" dirty="0" smtClean="0"/>
              <a:t>Remember, although carbon dioxide is heavier than air, </a:t>
            </a:r>
            <a:r>
              <a:rPr lang="en-US" sz="3800" b="1" u="sng" dirty="0" smtClean="0"/>
              <a:t>warm or heated CO</a:t>
            </a:r>
            <a:r>
              <a:rPr lang="en-US" sz="3800" b="1" u="sng" baseline="-25000" dirty="0" smtClean="0"/>
              <a:t>2</a:t>
            </a:r>
            <a:r>
              <a:rPr lang="en-US" sz="3800" b="1" u="sng" dirty="0" smtClean="0"/>
              <a:t> rises and floats away</a:t>
            </a:r>
            <a:r>
              <a:rPr lang="en-US" sz="3800" b="1" dirty="0" smtClean="0"/>
              <a:t>.  It can then travel to remote locations as it cools, collecting in unsuspected areas. </a:t>
            </a:r>
            <a:endParaRPr lang="en-US" sz="3800" b="1" dirty="0"/>
          </a:p>
        </p:txBody>
      </p:sp>
      <p:sp>
        <p:nvSpPr>
          <p:cNvPr id="3" name="TextBox 2"/>
          <p:cNvSpPr txBox="1"/>
          <p:nvPr/>
        </p:nvSpPr>
        <p:spPr>
          <a:xfrm>
            <a:off x="1371600" y="1219200"/>
            <a:ext cx="5334000" cy="769441"/>
          </a:xfrm>
          <a:prstGeom prst="rect">
            <a:avLst/>
          </a:prstGeom>
          <a:noFill/>
        </p:spPr>
        <p:txBody>
          <a:bodyPr wrap="square" rtlCol="0">
            <a:spAutoFit/>
          </a:bodyPr>
          <a:lstStyle/>
          <a:p>
            <a:r>
              <a:rPr lang="en-US" sz="4400" b="1" dirty="0" smtClean="0"/>
              <a:t>Special Concerns</a:t>
            </a:r>
            <a:r>
              <a:rPr lang="en-US" dirty="0" smtClean="0"/>
              <a:t> </a:t>
            </a:r>
            <a:r>
              <a:rPr lang="en-US" sz="3000" dirty="0" smtClean="0"/>
              <a:t>(cont.)</a:t>
            </a:r>
            <a:endParaRPr lang="en-US" sz="3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438400"/>
            <a:ext cx="7315200" cy="3754874"/>
          </a:xfrm>
          <a:prstGeom prst="rect">
            <a:avLst/>
          </a:prstGeom>
        </p:spPr>
        <p:txBody>
          <a:bodyPr wrap="square">
            <a:spAutoFit/>
          </a:bodyPr>
          <a:lstStyle/>
          <a:p>
            <a:r>
              <a:rPr lang="en-US" sz="3800" b="1" dirty="0" smtClean="0"/>
              <a:t>Carbon dioxide does not necessarily disperse or readily mix with the surrounding air.  </a:t>
            </a:r>
          </a:p>
          <a:p>
            <a:endParaRPr lang="en-US" sz="1000" b="1" dirty="0" smtClean="0"/>
          </a:p>
          <a:p>
            <a:r>
              <a:rPr lang="en-US" sz="3800" b="1" dirty="0" smtClean="0"/>
              <a:t>Prevailing weather conditions or inside air conditions determine the </a:t>
            </a:r>
            <a:r>
              <a:rPr lang="en-US" sz="3800" b="1" dirty="0" smtClean="0"/>
              <a:t>rate </a:t>
            </a:r>
            <a:r>
              <a:rPr lang="en-US" sz="3800" b="1" dirty="0" smtClean="0"/>
              <a:t>of dispersion. </a:t>
            </a:r>
            <a:endParaRPr lang="en-US" sz="3800" b="1" dirty="0"/>
          </a:p>
        </p:txBody>
      </p:sp>
      <p:sp>
        <p:nvSpPr>
          <p:cNvPr id="3" name="TextBox 2"/>
          <p:cNvSpPr txBox="1"/>
          <p:nvPr/>
        </p:nvSpPr>
        <p:spPr>
          <a:xfrm>
            <a:off x="1371600" y="1219200"/>
            <a:ext cx="5334000" cy="769441"/>
          </a:xfrm>
          <a:prstGeom prst="rect">
            <a:avLst/>
          </a:prstGeom>
          <a:noFill/>
        </p:spPr>
        <p:txBody>
          <a:bodyPr wrap="square" rtlCol="0">
            <a:spAutoFit/>
          </a:bodyPr>
          <a:lstStyle/>
          <a:p>
            <a:r>
              <a:rPr lang="en-US" sz="4400" b="1" dirty="0" smtClean="0"/>
              <a:t>Special Concerns</a:t>
            </a:r>
            <a:r>
              <a:rPr lang="en-US" dirty="0" smtClean="0"/>
              <a:t> </a:t>
            </a:r>
            <a:r>
              <a:rPr lang="en-US" sz="3000" dirty="0" smtClean="0"/>
              <a:t>(cont.)</a:t>
            </a:r>
            <a:endParaRPr lang="en-US" sz="3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914400" y="2286000"/>
            <a:ext cx="72390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3800" b="1" i="0" u="none" strike="noStrike" cap="none" normalizeH="0" baseline="0" dirty="0" smtClean="0">
                <a:ln>
                  <a:noFill/>
                </a:ln>
                <a:solidFill>
                  <a:schemeClr val="tx1"/>
                </a:solidFill>
                <a:effectLst/>
                <a:ea typeface="Times New Roman" pitchFamily="18" charset="0"/>
                <a:cs typeface="Arial" pitchFamily="34" charset="0"/>
              </a:rPr>
              <a:t>CO</a:t>
            </a:r>
            <a:r>
              <a:rPr kumimoji="0" lang="en-US" sz="3800" b="1" i="0" u="none" strike="noStrike" cap="none" normalizeH="0" baseline="-30000" dirty="0" smtClean="0">
                <a:ln>
                  <a:noFill/>
                </a:ln>
                <a:solidFill>
                  <a:schemeClr val="tx1"/>
                </a:solidFill>
                <a:effectLst/>
                <a:ea typeface="Times New Roman" pitchFamily="18" charset="0"/>
                <a:cs typeface="Arial" pitchFamily="34" charset="0"/>
              </a:rPr>
              <a:t>2</a:t>
            </a:r>
            <a:r>
              <a:rPr kumimoji="0" lang="en-US" sz="3800" b="1" i="0" u="none" strike="noStrike" cap="none" normalizeH="0" baseline="0" dirty="0" smtClean="0">
                <a:ln>
                  <a:noFill/>
                </a:ln>
                <a:solidFill>
                  <a:schemeClr val="tx1"/>
                </a:solidFill>
                <a:effectLst/>
                <a:ea typeface="Times New Roman" pitchFamily="18" charset="0"/>
                <a:cs typeface="Arial" pitchFamily="34" charset="0"/>
              </a:rPr>
              <a:t> dispersion will depend upon wind direction and speed, air temperature, and even humidity</a:t>
            </a:r>
            <a:r>
              <a:rPr kumimoji="0" lang="en-US" sz="3800" b="1" i="0" u="none" strike="noStrike" cap="none" normalizeH="0" baseline="0" dirty="0" smtClean="0">
                <a:ln>
                  <a:noFill/>
                </a:ln>
                <a:solidFill>
                  <a:schemeClr val="tx1"/>
                </a:solidFill>
                <a:effectLst/>
                <a:ea typeface="Times New Roman" pitchFamily="18" charset="0"/>
                <a:cs typeface="Arial" pitchFamily="34" charset="0"/>
              </a:rPr>
              <a:t>.</a:t>
            </a:r>
          </a:p>
          <a:p>
            <a:pPr fontAlgn="base">
              <a:spcBef>
                <a:spcPct val="0"/>
              </a:spcBef>
              <a:spcAft>
                <a:spcPct val="0"/>
              </a:spcAft>
            </a:pPr>
            <a:endParaRPr lang="en-US" sz="1000" b="1" dirty="0" smtClean="0">
              <a:ea typeface="Times New Roman" pitchFamily="18" charset="0"/>
              <a:cs typeface="Arial" pitchFamily="34" charset="0"/>
            </a:endParaRPr>
          </a:p>
          <a:p>
            <a:pPr fontAlgn="base">
              <a:spcBef>
                <a:spcPct val="0"/>
              </a:spcBef>
              <a:spcAft>
                <a:spcPct val="0"/>
              </a:spcAft>
            </a:pPr>
            <a:r>
              <a:rPr lang="en-US" sz="3800" b="1" dirty="0" smtClean="0">
                <a:ea typeface="Times New Roman" pitchFamily="18" charset="0"/>
                <a:cs typeface="Arial" pitchFamily="34" charset="0"/>
              </a:rPr>
              <a:t>(</a:t>
            </a:r>
            <a:r>
              <a:rPr lang="en-US" sz="3800" b="1" dirty="0" smtClean="0"/>
              <a:t>high humidity air is much heavier than dry air, limiting mixing</a:t>
            </a:r>
            <a:r>
              <a:rPr lang="en-US" sz="3800" b="1" dirty="0" smtClean="0"/>
              <a:t>.)  </a:t>
            </a:r>
            <a:endParaRPr lang="en-US" sz="3800" dirty="0" smtClean="0"/>
          </a:p>
          <a:p>
            <a:pPr marL="0" marR="0" lvl="0" indent="0" algn="l" defTabSz="914400" rtl="0" eaLnBrk="1" fontAlgn="base" latinLnBrk="0" hangingPunct="1">
              <a:lnSpc>
                <a:spcPct val="100000"/>
              </a:lnSpc>
              <a:spcBef>
                <a:spcPct val="0"/>
              </a:spcBef>
              <a:spcAft>
                <a:spcPct val="0"/>
              </a:spcAft>
              <a:buClrTx/>
              <a:buSzTx/>
              <a:tabLst/>
            </a:pPr>
            <a:r>
              <a:rPr kumimoji="0" lang="en-US" sz="3800" b="1" i="0" u="none" strike="noStrike" cap="none" normalizeH="0" baseline="0" dirty="0" smtClean="0">
                <a:ln>
                  <a:noFill/>
                </a:ln>
                <a:solidFill>
                  <a:schemeClr val="tx1"/>
                </a:solidFill>
                <a:effectLst/>
                <a:ea typeface="Times New Roman" pitchFamily="18" charset="0"/>
                <a:cs typeface="Arial" pitchFamily="34" charset="0"/>
              </a:rPr>
              <a:t> </a:t>
            </a:r>
            <a:endParaRPr kumimoji="0" lang="en-US" sz="3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371600" y="1219200"/>
            <a:ext cx="5334000" cy="769441"/>
          </a:xfrm>
          <a:prstGeom prst="rect">
            <a:avLst/>
          </a:prstGeom>
          <a:noFill/>
        </p:spPr>
        <p:txBody>
          <a:bodyPr wrap="square" rtlCol="0">
            <a:spAutoFit/>
          </a:bodyPr>
          <a:lstStyle/>
          <a:p>
            <a:r>
              <a:rPr lang="en-US" sz="4400" b="1" dirty="0" smtClean="0"/>
              <a:t>Special Concerns</a:t>
            </a:r>
            <a:r>
              <a:rPr lang="en-US" dirty="0" smtClean="0"/>
              <a:t> </a:t>
            </a:r>
            <a:r>
              <a:rPr lang="en-US" sz="3000" dirty="0" smtClean="0"/>
              <a:t>(cont.)</a:t>
            </a:r>
            <a:endParaRPr lang="en-US" sz="3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534400" cy="1905000"/>
          </a:xfrm>
        </p:spPr>
        <p:txBody>
          <a:bodyPr>
            <a:noAutofit/>
          </a:bodyPr>
          <a:lstStyle/>
          <a:p>
            <a:r>
              <a:rPr lang="en-US" sz="5800" b="1" dirty="0" smtClean="0">
                <a:latin typeface="+mn-lt"/>
              </a:rPr>
              <a:t>Implementing the Best Exposure Control Methods</a:t>
            </a:r>
            <a:endParaRPr lang="en-US" sz="5800" b="1" dirty="0">
              <a:latin typeface="+mn-lt"/>
            </a:endParaRPr>
          </a:p>
        </p:txBody>
      </p:sp>
      <p:sp>
        <p:nvSpPr>
          <p:cNvPr id="3" name="Text Placeholder 2"/>
          <p:cNvSpPr>
            <a:spLocks noGrp="1"/>
          </p:cNvSpPr>
          <p:nvPr>
            <p:ph type="body" idx="1"/>
          </p:nvPr>
        </p:nvSpPr>
        <p:spPr>
          <a:xfrm>
            <a:off x="304800" y="3505200"/>
            <a:ext cx="8382000" cy="2514600"/>
          </a:xfrm>
        </p:spPr>
        <p:txBody>
          <a:bodyPr>
            <a:noAutofit/>
          </a:bodyPr>
          <a:lstStyle/>
          <a:p>
            <a:r>
              <a:rPr lang="en-US" sz="4200" b="1" dirty="0" smtClean="0">
                <a:solidFill>
                  <a:schemeClr val="tx1"/>
                </a:solidFill>
              </a:rPr>
              <a:t>Using Engineering, Monitors, Work Procedures, Training, Warning Signs, and PPE to Keep Employee Exposures Low</a:t>
            </a:r>
            <a:endParaRPr lang="en-US" sz="4200" b="1"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371600"/>
            <a:ext cx="8877300" cy="1295400"/>
          </a:xfrm>
        </p:spPr>
        <p:txBody>
          <a:bodyPr>
            <a:noAutofit/>
          </a:bodyPr>
          <a:lstStyle/>
          <a:p>
            <a:r>
              <a:rPr lang="en-GB" sz="5400" b="1" dirty="0">
                <a:latin typeface="+mn-lt"/>
              </a:rPr>
              <a:t>The RFA’s </a:t>
            </a:r>
            <a:r>
              <a:rPr lang="en-GB" sz="5400" b="1" i="1" dirty="0" smtClean="0">
                <a:latin typeface="+mn-lt"/>
              </a:rPr>
              <a:t>CO</a:t>
            </a:r>
            <a:r>
              <a:rPr lang="en-GB" sz="5400" b="1" i="1" baseline="-25000" dirty="0" smtClean="0">
                <a:latin typeface="+mn-lt"/>
              </a:rPr>
              <a:t>2</a:t>
            </a:r>
            <a:r>
              <a:rPr lang="en-GB" sz="5400" b="1" i="1" dirty="0" smtClean="0">
                <a:latin typeface="+mn-lt"/>
              </a:rPr>
              <a:t> Safety </a:t>
            </a:r>
            <a:r>
              <a:rPr lang="en-GB" sz="5400" b="1" i="1" dirty="0">
                <a:latin typeface="+mn-lt"/>
              </a:rPr>
              <a:t>Program</a:t>
            </a:r>
            <a:r>
              <a:rPr lang="en-GB" sz="5400" dirty="0" smtClean="0">
                <a:latin typeface="+mn-lt"/>
              </a:rPr>
              <a:t>:</a:t>
            </a:r>
            <a:br>
              <a:rPr lang="en-GB" sz="5400" dirty="0" smtClean="0">
                <a:latin typeface="+mn-lt"/>
              </a:rPr>
            </a:br>
            <a:r>
              <a:rPr lang="en-GB" sz="3000" dirty="0" smtClean="0">
                <a:latin typeface="+mn-lt"/>
              </a:rPr>
              <a:t>(cont.)</a:t>
            </a:r>
            <a:endParaRPr lang="en-US" sz="3000" b="1" dirty="0">
              <a:latin typeface="+mn-lt"/>
            </a:endParaRPr>
          </a:p>
        </p:txBody>
      </p:sp>
      <p:sp>
        <p:nvSpPr>
          <p:cNvPr id="3" name="Content Placeholder 2"/>
          <p:cNvSpPr>
            <a:spLocks noGrp="1"/>
          </p:cNvSpPr>
          <p:nvPr>
            <p:ph idx="1"/>
          </p:nvPr>
        </p:nvSpPr>
        <p:spPr>
          <a:xfrm>
            <a:off x="457200" y="3048000"/>
            <a:ext cx="8270240" cy="3276600"/>
          </a:xfrm>
        </p:spPr>
        <p:txBody>
          <a:bodyPr>
            <a:noAutofit/>
          </a:bodyPr>
          <a:lstStyle/>
          <a:p>
            <a:pPr lvl="0"/>
            <a:r>
              <a:rPr lang="en-GB" sz="3600" b="1" dirty="0" smtClean="0"/>
              <a:t>Discusses </a:t>
            </a:r>
            <a:r>
              <a:rPr lang="en-GB" sz="3600" b="1" dirty="0"/>
              <a:t>the many uses of CO</a:t>
            </a:r>
            <a:r>
              <a:rPr lang="en-GB" sz="3600" b="1" baseline="-25000" dirty="0"/>
              <a:t>2</a:t>
            </a:r>
            <a:r>
              <a:rPr lang="en-GB" sz="3600" b="1" dirty="0"/>
              <a:t>; </a:t>
            </a:r>
            <a:endParaRPr lang="en-US" sz="3600" b="1" dirty="0"/>
          </a:p>
          <a:p>
            <a:pPr lvl="0"/>
            <a:r>
              <a:rPr lang="en-GB" sz="3600" b="1" dirty="0"/>
              <a:t>Presents accidents that have resulted from CO</a:t>
            </a:r>
            <a:r>
              <a:rPr lang="en-GB" sz="3600" b="1" baseline="-25000" dirty="0"/>
              <a:t>2</a:t>
            </a:r>
            <a:r>
              <a:rPr lang="en-GB" sz="3600" b="1" dirty="0"/>
              <a:t> overexposures; </a:t>
            </a:r>
            <a:endParaRPr lang="en-GB" sz="3600" b="1" dirty="0" smtClean="0"/>
          </a:p>
          <a:p>
            <a:r>
              <a:rPr lang="en-GB" sz="3600" b="1" dirty="0" smtClean="0"/>
              <a:t>Reviews the U.S. established worker exposure limits; </a:t>
            </a:r>
            <a:endParaRPr lang="en-US" sz="3600" b="1" dirty="0" smtClean="0"/>
          </a:p>
          <a:p>
            <a:pPr lvl="0"/>
            <a:endParaRPr lang="en-US" sz="3600" b="1"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534400" cy="1905000"/>
          </a:xfrm>
        </p:spPr>
        <p:txBody>
          <a:bodyPr>
            <a:noAutofit/>
          </a:bodyPr>
          <a:lstStyle/>
          <a:p>
            <a:r>
              <a:rPr lang="en-GB" sz="5400" b="1" dirty="0" smtClean="0"/>
              <a:t>The OSHA </a:t>
            </a:r>
            <a:br>
              <a:rPr lang="en-GB" sz="5400" b="1" dirty="0" smtClean="0"/>
            </a:br>
            <a:r>
              <a:rPr lang="en-GB" sz="5400" b="1" dirty="0" smtClean="0"/>
              <a:t>Hierarchy </a:t>
            </a:r>
            <a:r>
              <a:rPr lang="en-GB" sz="5400" b="1" dirty="0" smtClean="0"/>
              <a:t>of Controls </a:t>
            </a:r>
            <a:endParaRPr lang="en-US" sz="5800" b="1" dirty="0">
              <a:latin typeface="+mn-lt"/>
            </a:endParaRPr>
          </a:p>
        </p:txBody>
      </p:sp>
      <p:sp>
        <p:nvSpPr>
          <p:cNvPr id="3" name="Text Placeholder 2"/>
          <p:cNvSpPr>
            <a:spLocks noGrp="1"/>
          </p:cNvSpPr>
          <p:nvPr>
            <p:ph type="body" idx="1"/>
          </p:nvPr>
        </p:nvSpPr>
        <p:spPr>
          <a:xfrm>
            <a:off x="304800" y="3276600"/>
            <a:ext cx="8382000" cy="2514600"/>
          </a:xfrm>
        </p:spPr>
        <p:txBody>
          <a:bodyPr>
            <a:noAutofit/>
          </a:bodyPr>
          <a:lstStyle/>
          <a:p>
            <a:pPr marL="742950" indent="-742950">
              <a:buAutoNum type="arabicPeriod"/>
            </a:pPr>
            <a:r>
              <a:rPr lang="en-US" sz="4000" b="1" dirty="0" smtClean="0">
                <a:solidFill>
                  <a:schemeClr val="tx1"/>
                </a:solidFill>
              </a:rPr>
              <a:t>Engineering controls</a:t>
            </a:r>
          </a:p>
          <a:p>
            <a:pPr marL="742950" indent="-742950">
              <a:buAutoNum type="arabicPeriod"/>
            </a:pPr>
            <a:r>
              <a:rPr lang="en-US" sz="4000" b="1" dirty="0" smtClean="0">
                <a:solidFill>
                  <a:schemeClr val="tx1"/>
                </a:solidFill>
              </a:rPr>
              <a:t>Administrative controls</a:t>
            </a:r>
          </a:p>
          <a:p>
            <a:pPr marL="742950" indent="-742950">
              <a:buAutoNum type="arabicPeriod"/>
            </a:pPr>
            <a:r>
              <a:rPr lang="en-US" sz="4000" b="1" dirty="0" smtClean="0">
                <a:solidFill>
                  <a:schemeClr val="tx1"/>
                </a:solidFill>
              </a:rPr>
              <a:t>Personal Protective Equipment</a:t>
            </a:r>
          </a:p>
          <a:p>
            <a:pPr marL="742950" indent="-742950"/>
            <a:r>
              <a:rPr lang="en-US" sz="4500" b="1" dirty="0" smtClean="0">
                <a:solidFill>
                  <a:schemeClr val="tx1"/>
                </a:solidFill>
              </a:rPr>
              <a:t>Cost is not allowed to be a factor</a:t>
            </a:r>
            <a:endParaRPr lang="en-US" sz="4500" b="1" dirty="0" smtClean="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514600"/>
            <a:ext cx="7543800" cy="3323987"/>
          </a:xfrm>
          <a:prstGeom prst="rect">
            <a:avLst/>
          </a:prstGeom>
        </p:spPr>
        <p:txBody>
          <a:bodyPr wrap="square">
            <a:spAutoFit/>
          </a:bodyPr>
          <a:lstStyle/>
          <a:p>
            <a:r>
              <a:rPr lang="en-US" sz="4000" b="1" dirty="0" smtClean="0"/>
              <a:t>Identify carbon dioxide monitoring equipment that complements your plant site’s safety program.  </a:t>
            </a:r>
          </a:p>
          <a:p>
            <a:endParaRPr lang="en-US" sz="1000" b="1" dirty="0" smtClean="0"/>
          </a:p>
          <a:p>
            <a:r>
              <a:rPr lang="en-US" sz="4000" b="1" dirty="0" smtClean="0"/>
              <a:t>A </a:t>
            </a:r>
            <a:r>
              <a:rPr lang="en-US" sz="4000" b="1" dirty="0" smtClean="0"/>
              <a:t>wide variety of CO</a:t>
            </a:r>
            <a:r>
              <a:rPr lang="en-US" sz="4000" b="1" baseline="-25000" dirty="0" smtClean="0"/>
              <a:t>2</a:t>
            </a:r>
            <a:r>
              <a:rPr lang="en-US" sz="4000" b="1" dirty="0" smtClean="0"/>
              <a:t> monitors are available today </a:t>
            </a:r>
            <a:r>
              <a:rPr lang="en-US" sz="4000" b="1" dirty="0" smtClean="0"/>
              <a:t>at reasonable cost</a:t>
            </a:r>
            <a:endParaRPr lang="en-US" b="1" dirty="0"/>
          </a:p>
        </p:txBody>
      </p:sp>
      <p:sp>
        <p:nvSpPr>
          <p:cNvPr id="3" name="TextBox 2"/>
          <p:cNvSpPr txBox="1"/>
          <p:nvPr/>
        </p:nvSpPr>
        <p:spPr>
          <a:xfrm>
            <a:off x="685800" y="1371600"/>
            <a:ext cx="6858000" cy="769441"/>
          </a:xfrm>
          <a:prstGeom prst="rect">
            <a:avLst/>
          </a:prstGeom>
          <a:noFill/>
        </p:spPr>
        <p:txBody>
          <a:bodyPr wrap="square" rtlCol="0">
            <a:spAutoFit/>
          </a:bodyPr>
          <a:lstStyle/>
          <a:p>
            <a:r>
              <a:rPr lang="en-US" sz="4400" b="1" dirty="0" smtClean="0"/>
              <a:t>Engineering Controls</a:t>
            </a:r>
            <a:endParaRPr lang="en-US" sz="44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514600"/>
            <a:ext cx="8077200" cy="3600986"/>
          </a:xfrm>
          <a:prstGeom prst="rect">
            <a:avLst/>
          </a:prstGeom>
        </p:spPr>
        <p:txBody>
          <a:bodyPr wrap="square">
            <a:spAutoFit/>
          </a:bodyPr>
          <a:lstStyle/>
          <a:p>
            <a:r>
              <a:rPr lang="en-US" sz="3800" b="1" dirty="0" smtClean="0"/>
              <a:t>Consider setting up remote sensors with automatically activated forced draft ventilation and alarms to reduce collection points to a minimum and to warn workers.  </a:t>
            </a:r>
            <a:r>
              <a:rPr lang="en-US" sz="3800" b="1" dirty="0" smtClean="0"/>
              <a:t>Could also be tied in to the control room</a:t>
            </a:r>
            <a:endParaRPr lang="en-US" sz="3800" b="1" dirty="0"/>
          </a:p>
        </p:txBody>
      </p:sp>
      <p:sp>
        <p:nvSpPr>
          <p:cNvPr id="4" name="TextBox 3"/>
          <p:cNvSpPr txBox="1"/>
          <p:nvPr/>
        </p:nvSpPr>
        <p:spPr>
          <a:xfrm>
            <a:off x="685800" y="1295400"/>
            <a:ext cx="6858000" cy="769441"/>
          </a:xfrm>
          <a:prstGeom prst="rect">
            <a:avLst/>
          </a:prstGeom>
          <a:noFill/>
        </p:spPr>
        <p:txBody>
          <a:bodyPr wrap="square" rtlCol="0">
            <a:spAutoFit/>
          </a:bodyPr>
          <a:lstStyle/>
          <a:p>
            <a:r>
              <a:rPr lang="en-US" sz="4400" b="1" dirty="0" smtClean="0"/>
              <a:t>Engineering Controls </a:t>
            </a:r>
            <a:r>
              <a:rPr lang="en-US" sz="3000" b="1" dirty="0" smtClean="0"/>
              <a:t>(cont.)</a:t>
            </a:r>
            <a:endParaRPr lang="en-US" sz="30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7886700" cy="804861"/>
          </a:xfrm>
        </p:spPr>
        <p:txBody>
          <a:bodyPr>
            <a:normAutofit fontScale="90000"/>
          </a:bodyPr>
          <a:lstStyle/>
          <a:p>
            <a:r>
              <a:rPr lang="en-US" sz="4800" b="1" dirty="0" smtClean="0">
                <a:latin typeface="+mn-lt"/>
              </a:rPr>
              <a:t>Engineering and Process Controls</a:t>
            </a:r>
            <a:endParaRPr lang="en-US" sz="4800" b="1" dirty="0">
              <a:latin typeface="+mn-lt"/>
            </a:endParaRPr>
          </a:p>
        </p:txBody>
      </p:sp>
      <p:sp>
        <p:nvSpPr>
          <p:cNvPr id="3" name="Text Placeholder 2"/>
          <p:cNvSpPr>
            <a:spLocks noGrp="1"/>
          </p:cNvSpPr>
          <p:nvPr>
            <p:ph type="body" idx="1"/>
          </p:nvPr>
        </p:nvSpPr>
        <p:spPr>
          <a:xfrm>
            <a:off x="228600" y="2209800"/>
            <a:ext cx="8610600" cy="4419600"/>
          </a:xfrm>
        </p:spPr>
        <p:txBody>
          <a:bodyPr>
            <a:normAutofit/>
          </a:bodyPr>
          <a:lstStyle/>
          <a:p>
            <a:r>
              <a:rPr lang="en-US" b="1" dirty="0" smtClean="0"/>
              <a:t> </a:t>
            </a:r>
            <a:r>
              <a:rPr lang="en-US" sz="3400" b="1" dirty="0" smtClean="0">
                <a:solidFill>
                  <a:schemeClr val="tx1"/>
                </a:solidFill>
              </a:rPr>
              <a:t>For low-pressure </a:t>
            </a:r>
            <a:r>
              <a:rPr lang="en-US" sz="3400" b="1" dirty="0" smtClean="0">
                <a:solidFill>
                  <a:schemeClr val="tx1"/>
                </a:solidFill>
              </a:rPr>
              <a:t>CO</a:t>
            </a:r>
            <a:r>
              <a:rPr lang="en-US" sz="3400" b="1" baseline="-25000" dirty="0" smtClean="0">
                <a:solidFill>
                  <a:schemeClr val="tx1"/>
                </a:solidFill>
              </a:rPr>
              <a:t>2</a:t>
            </a:r>
            <a:r>
              <a:rPr lang="en-US" sz="3400" b="1" dirty="0" smtClean="0">
                <a:solidFill>
                  <a:schemeClr val="tx1"/>
                </a:solidFill>
              </a:rPr>
              <a:t> systems </a:t>
            </a:r>
            <a:r>
              <a:rPr lang="en-US" sz="3400" b="1" dirty="0" smtClean="0">
                <a:solidFill>
                  <a:schemeClr val="tx1"/>
                </a:solidFill>
              </a:rPr>
              <a:t>(up to 400 </a:t>
            </a:r>
            <a:r>
              <a:rPr lang="en-US" sz="3400" b="1" dirty="0" smtClean="0">
                <a:solidFill>
                  <a:schemeClr val="tx1"/>
                </a:solidFill>
              </a:rPr>
              <a:t>psig):</a:t>
            </a:r>
          </a:p>
          <a:p>
            <a:r>
              <a:rPr lang="en-US" sz="3400" b="1" dirty="0" smtClean="0">
                <a:solidFill>
                  <a:schemeClr val="tx1"/>
                </a:solidFill>
              </a:rPr>
              <a:t>Use schedule </a:t>
            </a:r>
            <a:r>
              <a:rPr lang="en-US" sz="3400" b="1" dirty="0" smtClean="0">
                <a:solidFill>
                  <a:schemeClr val="tx1"/>
                </a:solidFill>
              </a:rPr>
              <a:t>80 threaded pipe with forged steel fittings rated at 2,000 psi (13,790 </a:t>
            </a:r>
            <a:r>
              <a:rPr lang="en-US" sz="3400" b="1" dirty="0" err="1" smtClean="0">
                <a:solidFill>
                  <a:schemeClr val="tx1"/>
                </a:solidFill>
              </a:rPr>
              <a:t>kPa</a:t>
            </a:r>
            <a:r>
              <a:rPr lang="en-US" sz="3400" b="1" dirty="0" smtClean="0">
                <a:solidFill>
                  <a:schemeClr val="tx1"/>
                </a:solidFill>
              </a:rPr>
              <a:t>), OR </a:t>
            </a:r>
          </a:p>
          <a:p>
            <a:r>
              <a:rPr lang="en-US" sz="3400" b="1" dirty="0" smtClean="0">
                <a:solidFill>
                  <a:schemeClr val="tx1"/>
                </a:solidFill>
              </a:rPr>
              <a:t>Seamless schedule </a:t>
            </a:r>
            <a:r>
              <a:rPr lang="en-US" sz="3400" b="1" dirty="0" smtClean="0">
                <a:solidFill>
                  <a:schemeClr val="tx1"/>
                </a:solidFill>
              </a:rPr>
              <a:t>40 steel pipe with welded joints is recommended; </a:t>
            </a:r>
            <a:r>
              <a:rPr lang="en-US" sz="3400" b="1" dirty="0" smtClean="0">
                <a:solidFill>
                  <a:schemeClr val="tx1"/>
                </a:solidFill>
              </a:rPr>
              <a:t>OR</a:t>
            </a:r>
          </a:p>
          <a:p>
            <a:r>
              <a:rPr lang="en-US" sz="3400" b="1" dirty="0" smtClean="0">
                <a:solidFill>
                  <a:schemeClr val="tx1"/>
                </a:solidFill>
              </a:rPr>
              <a:t>Stainless </a:t>
            </a:r>
            <a:r>
              <a:rPr lang="en-US" sz="3400" b="1" dirty="0" smtClean="0">
                <a:solidFill>
                  <a:schemeClr val="tx1"/>
                </a:solidFill>
              </a:rPr>
              <a:t>steel, copper, or brass pipe and stainless steel or copper tubing.  </a:t>
            </a:r>
            <a:endParaRPr lang="en-US" sz="3400" b="1" dirty="0" smtClean="0">
              <a:solidFill>
                <a:schemeClr val="tx1"/>
              </a:solidFill>
            </a:endParaRP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886700" cy="1262061"/>
          </a:xfrm>
        </p:spPr>
        <p:txBody>
          <a:bodyPr>
            <a:normAutofit fontScale="90000"/>
          </a:bodyPr>
          <a:lstStyle/>
          <a:p>
            <a:r>
              <a:rPr lang="en-US" sz="4800" b="1" dirty="0" smtClean="0">
                <a:latin typeface="+mn-lt"/>
              </a:rPr>
              <a:t>Engineering and Process Controls </a:t>
            </a:r>
            <a:r>
              <a:rPr lang="en-US" sz="3300" b="1" dirty="0" smtClean="0">
                <a:latin typeface="+mn-lt"/>
              </a:rPr>
              <a:t>(cont.)</a:t>
            </a:r>
            <a:endParaRPr lang="en-US" sz="3300" b="1" dirty="0">
              <a:latin typeface="+mn-lt"/>
            </a:endParaRPr>
          </a:p>
        </p:txBody>
      </p:sp>
      <p:sp>
        <p:nvSpPr>
          <p:cNvPr id="3" name="Text Placeholder 2"/>
          <p:cNvSpPr>
            <a:spLocks noGrp="1"/>
          </p:cNvSpPr>
          <p:nvPr>
            <p:ph type="body" idx="1"/>
          </p:nvPr>
        </p:nvSpPr>
        <p:spPr>
          <a:xfrm>
            <a:off x="304800" y="2514600"/>
            <a:ext cx="8610600" cy="3429000"/>
          </a:xfrm>
        </p:spPr>
        <p:txBody>
          <a:bodyPr>
            <a:normAutofit lnSpcReduction="10000"/>
          </a:bodyPr>
          <a:lstStyle/>
          <a:p>
            <a:r>
              <a:rPr lang="en-US" sz="3600" b="1" dirty="0" smtClean="0">
                <a:solidFill>
                  <a:schemeClr val="tx1"/>
                </a:solidFill>
              </a:rPr>
              <a:t>Use </a:t>
            </a:r>
            <a:r>
              <a:rPr lang="en-US" sz="3600" b="1" dirty="0" smtClean="0">
                <a:solidFill>
                  <a:schemeClr val="tx1"/>
                </a:solidFill>
              </a:rPr>
              <a:t>acid-resistant </a:t>
            </a:r>
            <a:r>
              <a:rPr lang="en-US" sz="3600" b="1" dirty="0" smtClean="0">
                <a:solidFill>
                  <a:schemeClr val="tx1"/>
                </a:solidFill>
              </a:rPr>
              <a:t>materials: </a:t>
            </a:r>
          </a:p>
          <a:p>
            <a:r>
              <a:rPr lang="en-US" sz="3600" b="1" dirty="0" smtClean="0">
                <a:solidFill>
                  <a:schemeClr val="tx1"/>
                </a:solidFill>
              </a:rPr>
              <a:t>certain </a:t>
            </a:r>
            <a:r>
              <a:rPr lang="en-US" sz="3600" b="1" dirty="0" smtClean="0">
                <a:solidFill>
                  <a:schemeClr val="tx1"/>
                </a:solidFill>
              </a:rPr>
              <a:t>stainless steels, </a:t>
            </a:r>
            <a:endParaRPr lang="en-US" sz="3600" b="1" dirty="0" smtClean="0">
              <a:solidFill>
                <a:schemeClr val="tx1"/>
              </a:solidFill>
            </a:endParaRPr>
          </a:p>
          <a:p>
            <a:r>
              <a:rPr lang="en-US" sz="3600" b="1" dirty="0" err="1" smtClean="0">
                <a:solidFill>
                  <a:schemeClr val="tx1"/>
                </a:solidFill>
              </a:rPr>
              <a:t>Hastelloy</a:t>
            </a:r>
            <a:r>
              <a:rPr lang="en-US" sz="3600" b="1" dirty="0" smtClean="0">
                <a:solidFill>
                  <a:schemeClr val="tx1"/>
                </a:solidFill>
              </a:rPr>
              <a:t> </a:t>
            </a:r>
            <a:r>
              <a:rPr lang="en-US" sz="3600" b="1" dirty="0" smtClean="0">
                <a:solidFill>
                  <a:schemeClr val="tx1"/>
                </a:solidFill>
              </a:rPr>
              <a:t>metals, or </a:t>
            </a:r>
            <a:endParaRPr lang="en-US" sz="3600" b="1" dirty="0" smtClean="0">
              <a:solidFill>
                <a:schemeClr val="tx1"/>
              </a:solidFill>
            </a:endParaRPr>
          </a:p>
          <a:p>
            <a:r>
              <a:rPr lang="en-US" sz="3600" b="1" dirty="0" err="1" smtClean="0">
                <a:solidFill>
                  <a:schemeClr val="tx1"/>
                </a:solidFill>
              </a:rPr>
              <a:t>Monel</a:t>
            </a:r>
            <a:r>
              <a:rPr lang="en-US" sz="3600" b="1" dirty="0" smtClean="0">
                <a:solidFill>
                  <a:schemeClr val="tx1"/>
                </a:solidFill>
              </a:rPr>
              <a:t> </a:t>
            </a:r>
            <a:r>
              <a:rPr lang="en-US" sz="3600" b="1" dirty="0" smtClean="0">
                <a:solidFill>
                  <a:schemeClr val="tx1"/>
                </a:solidFill>
              </a:rPr>
              <a:t>metal </a:t>
            </a:r>
            <a:endParaRPr lang="en-US" sz="3600" b="1" dirty="0" smtClean="0">
              <a:solidFill>
                <a:schemeClr val="tx1"/>
              </a:solidFill>
            </a:endParaRPr>
          </a:p>
          <a:p>
            <a:r>
              <a:rPr lang="en-US" sz="3600" b="1" dirty="0" smtClean="0">
                <a:solidFill>
                  <a:schemeClr val="tx1"/>
                </a:solidFill>
              </a:rPr>
              <a:t>F</a:t>
            </a:r>
            <a:r>
              <a:rPr lang="en-US" sz="3600" b="1" dirty="0" smtClean="0">
                <a:solidFill>
                  <a:schemeClr val="tx1"/>
                </a:solidFill>
              </a:rPr>
              <a:t>or use in systems </a:t>
            </a:r>
            <a:r>
              <a:rPr lang="en-US" sz="3600" b="1" dirty="0" smtClean="0">
                <a:solidFill>
                  <a:schemeClr val="tx1"/>
                </a:solidFill>
              </a:rPr>
              <a:t>handling CO</a:t>
            </a:r>
            <a:r>
              <a:rPr lang="en-US" sz="3600" b="1" baseline="-25000" dirty="0" smtClean="0">
                <a:solidFill>
                  <a:schemeClr val="tx1"/>
                </a:solidFill>
              </a:rPr>
              <a:t>2</a:t>
            </a:r>
            <a:r>
              <a:rPr lang="en-US" sz="3600" b="1" dirty="0" smtClean="0">
                <a:solidFill>
                  <a:schemeClr val="tx1"/>
                </a:solidFill>
              </a:rPr>
              <a:t> </a:t>
            </a:r>
            <a:r>
              <a:rPr lang="en-US" sz="3600" b="1" dirty="0" smtClean="0">
                <a:solidFill>
                  <a:schemeClr val="tx1"/>
                </a:solidFill>
              </a:rPr>
              <a:t>in </a:t>
            </a:r>
            <a:r>
              <a:rPr lang="en-US" sz="3600" b="1" dirty="0" smtClean="0">
                <a:solidFill>
                  <a:schemeClr val="tx1"/>
                </a:solidFill>
              </a:rPr>
              <a:t>aqueous </a:t>
            </a:r>
            <a:r>
              <a:rPr lang="en-US" sz="3600" b="1" dirty="0" smtClean="0">
                <a:solidFill>
                  <a:schemeClr val="tx1"/>
                </a:solidFill>
              </a:rPr>
              <a:t>solutions</a:t>
            </a:r>
            <a:endParaRPr lang="en-US" sz="3400" b="1" dirty="0" smtClean="0">
              <a:solidFill>
                <a:schemeClr val="tx1"/>
              </a:solidFill>
            </a:endParaRPr>
          </a:p>
          <a:p>
            <a:endParaRPr lang="en-US"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048000"/>
            <a:ext cx="6858000" cy="1800493"/>
          </a:xfrm>
          <a:prstGeom prst="rect">
            <a:avLst/>
          </a:prstGeom>
        </p:spPr>
        <p:txBody>
          <a:bodyPr wrap="square">
            <a:spAutoFit/>
          </a:bodyPr>
          <a:lstStyle/>
          <a:p>
            <a:r>
              <a:rPr lang="en-US" sz="3700" b="1" dirty="0" smtClean="0"/>
              <a:t>Institute a documented routine inspection and testing program for all equipment</a:t>
            </a:r>
            <a:endParaRPr lang="en-US" sz="3700" b="1" dirty="0"/>
          </a:p>
        </p:txBody>
      </p:sp>
      <p:sp>
        <p:nvSpPr>
          <p:cNvPr id="3" name="Rectangle 2"/>
          <p:cNvSpPr/>
          <p:nvPr/>
        </p:nvSpPr>
        <p:spPr>
          <a:xfrm>
            <a:off x="457200" y="1371600"/>
            <a:ext cx="8063682" cy="1231106"/>
          </a:xfrm>
          <a:prstGeom prst="rect">
            <a:avLst/>
          </a:prstGeom>
        </p:spPr>
        <p:txBody>
          <a:bodyPr wrap="none">
            <a:spAutoFit/>
          </a:bodyPr>
          <a:lstStyle/>
          <a:p>
            <a:r>
              <a:rPr lang="en-US" sz="4400" b="1" dirty="0" smtClean="0"/>
              <a:t>Engineering and Process Controls </a:t>
            </a:r>
            <a:endParaRPr lang="en-US" sz="4400" b="1" dirty="0" smtClean="0"/>
          </a:p>
          <a:p>
            <a:r>
              <a:rPr lang="en-US" sz="3000" b="1" dirty="0" smtClean="0"/>
              <a:t>(</a:t>
            </a:r>
            <a:r>
              <a:rPr lang="en-US" sz="3000" b="1" dirty="0" smtClean="0"/>
              <a:t>cont.)</a:t>
            </a:r>
            <a:endParaRPr lang="en-US" sz="3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895600"/>
            <a:ext cx="8229600" cy="2862322"/>
          </a:xfrm>
          <a:prstGeom prst="rect">
            <a:avLst/>
          </a:prstGeom>
        </p:spPr>
        <p:txBody>
          <a:bodyPr wrap="square">
            <a:spAutoFit/>
          </a:bodyPr>
          <a:lstStyle/>
          <a:p>
            <a:r>
              <a:rPr lang="en-US" sz="3600" b="1" dirty="0" smtClean="0"/>
              <a:t>Evaluate the venting locations of all PRD’s/PRV’s, exhaust piping, and other sources of high CO</a:t>
            </a:r>
            <a:r>
              <a:rPr lang="en-US" sz="3600" b="1" baseline="-25000" dirty="0" smtClean="0"/>
              <a:t>2</a:t>
            </a:r>
            <a:r>
              <a:rPr lang="en-US" sz="3600" b="1" dirty="0" smtClean="0"/>
              <a:t> gas.  If possible, re-engineer these and vent emission sources outside and high (if permitting allows).  </a:t>
            </a:r>
            <a:endParaRPr lang="en-US" sz="3600" dirty="0"/>
          </a:p>
        </p:txBody>
      </p:sp>
      <p:sp>
        <p:nvSpPr>
          <p:cNvPr id="3" name="Rectangle 2"/>
          <p:cNvSpPr/>
          <p:nvPr/>
        </p:nvSpPr>
        <p:spPr>
          <a:xfrm>
            <a:off x="457200" y="1371600"/>
            <a:ext cx="8063682" cy="1231106"/>
          </a:xfrm>
          <a:prstGeom prst="rect">
            <a:avLst/>
          </a:prstGeom>
        </p:spPr>
        <p:txBody>
          <a:bodyPr wrap="none">
            <a:spAutoFit/>
          </a:bodyPr>
          <a:lstStyle/>
          <a:p>
            <a:r>
              <a:rPr lang="en-US" sz="4400" b="1" dirty="0" smtClean="0"/>
              <a:t>Engineering and Process Controls </a:t>
            </a:r>
            <a:endParaRPr lang="en-US" sz="4400" b="1" dirty="0" smtClean="0"/>
          </a:p>
          <a:p>
            <a:r>
              <a:rPr lang="en-US" sz="3000" b="1" dirty="0" smtClean="0"/>
              <a:t>(</a:t>
            </a:r>
            <a:r>
              <a:rPr lang="en-US" sz="3000" b="1" dirty="0" smtClean="0"/>
              <a:t>cont.)</a:t>
            </a:r>
            <a:endParaRPr lang="en-US" sz="3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457200" y="2438400"/>
            <a:ext cx="8305800"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37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Initiate a routine procedure for </a:t>
            </a:r>
            <a:r>
              <a:rPr kumimoji="0" lang="en-US" sz="37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reviewing new equipment installations,</a:t>
            </a:r>
            <a:r>
              <a:rPr kumimoji="0" lang="en-US" sz="3700" b="1" i="0" u="none" strike="noStrike" cap="none" normalizeH="0" dirty="0" smtClean="0">
                <a:ln>
                  <a:noFill/>
                </a:ln>
                <a:solidFill>
                  <a:schemeClr val="tx1"/>
                </a:solidFill>
                <a:effectLst/>
                <a:latin typeface="Calibri" pitchFamily="34" charset="0"/>
                <a:ea typeface="Times New Roman" pitchFamily="18" charset="0"/>
                <a:cs typeface="Arial" pitchFamily="34" charset="0"/>
              </a:rPr>
              <a:t> as well as</a:t>
            </a:r>
            <a:r>
              <a:rPr kumimoji="0" lang="en-US" sz="37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37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proposed </a:t>
            </a:r>
            <a:r>
              <a:rPr kumimoji="0" lang="en-US" sz="37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equipment process </a:t>
            </a:r>
            <a:r>
              <a:rPr kumimoji="0" lang="en-US" sz="37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and systems modifications </a:t>
            </a:r>
            <a:endParaRPr kumimoji="0" lang="en-US" sz="37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r>
              <a:rPr lang="en-US" sz="3700" b="1" dirty="0" smtClean="0">
                <a:latin typeface="Calibri" pitchFamily="34" charset="0"/>
                <a:ea typeface="Times New Roman" pitchFamily="18" charset="0"/>
                <a:cs typeface="Arial" pitchFamily="34" charset="0"/>
              </a:rPr>
              <a:t>I</a:t>
            </a:r>
            <a:r>
              <a:rPr kumimoji="0" lang="en-US" sz="37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ncluding </a:t>
            </a:r>
            <a:r>
              <a:rPr kumimoji="0" lang="en-US" sz="37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any time a piece of equipment is changed</a:t>
            </a:r>
            <a:r>
              <a:rPr kumimoji="0" lang="en-US" sz="3700" b="1" i="0" u="none" strike="noStrike" cap="none" normalizeH="0" dirty="0" smtClean="0">
                <a:ln>
                  <a:noFill/>
                </a:ln>
                <a:solidFill>
                  <a:schemeClr val="tx1"/>
                </a:solidFill>
                <a:effectLst/>
                <a:latin typeface="Calibri" pitchFamily="34" charset="0"/>
                <a:ea typeface="Times New Roman" pitchFamily="18" charset="0"/>
                <a:cs typeface="Arial" pitchFamily="34" charset="0"/>
              </a:rPr>
              <a:t> or added.</a:t>
            </a:r>
            <a:endParaRPr kumimoji="0" lang="en-US" sz="37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228600" y="1295400"/>
            <a:ext cx="8610600" cy="769441"/>
          </a:xfrm>
          <a:prstGeom prst="rect">
            <a:avLst/>
          </a:prstGeom>
          <a:noFill/>
        </p:spPr>
        <p:txBody>
          <a:bodyPr wrap="square" rtlCol="0">
            <a:spAutoFit/>
          </a:bodyPr>
          <a:lstStyle/>
          <a:p>
            <a:r>
              <a:rPr lang="en-US" sz="4400" b="1" dirty="0" smtClean="0"/>
              <a:t>System and Process Change Reviews</a:t>
            </a:r>
            <a:endParaRPr lang="en-US" sz="44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447800"/>
            <a:ext cx="6858000" cy="2387600"/>
          </a:xfrm>
        </p:spPr>
        <p:txBody>
          <a:bodyPr/>
          <a:lstStyle/>
          <a:p>
            <a:r>
              <a:rPr lang="en-US" b="1" dirty="0" smtClean="0"/>
              <a:t>Administrative Controls</a:t>
            </a:r>
            <a:endParaRPr lang="en-US"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0"/>
            <a:ext cx="7772400" cy="4308872"/>
          </a:xfrm>
          <a:prstGeom prst="rect">
            <a:avLst/>
          </a:prstGeom>
        </p:spPr>
        <p:txBody>
          <a:bodyPr wrap="square">
            <a:spAutoFit/>
          </a:bodyPr>
          <a:lstStyle/>
          <a:p>
            <a:r>
              <a:rPr lang="en-US" sz="3600" b="1" dirty="0" smtClean="0"/>
              <a:t>Train employees about these exposures areas, t</a:t>
            </a:r>
            <a:r>
              <a:rPr lang="en-US" sz="3600" b="1" dirty="0" smtClean="0"/>
              <a:t>he monitoring alarms where elevated levels of CO</a:t>
            </a:r>
            <a:r>
              <a:rPr lang="en-US" sz="3600" b="1" baseline="-25000" dirty="0" smtClean="0"/>
              <a:t>2 </a:t>
            </a:r>
            <a:r>
              <a:rPr lang="en-US" sz="3600" b="1" dirty="0" smtClean="0"/>
              <a:t>could occur, and precautions to take in these areas of elevated CO</a:t>
            </a:r>
            <a:r>
              <a:rPr lang="en-US" sz="3600" b="1" baseline="-25000" dirty="0" smtClean="0"/>
              <a:t>2</a:t>
            </a:r>
            <a:r>
              <a:rPr lang="en-US" sz="3600" b="1" dirty="0" smtClean="0"/>
              <a:t>.</a:t>
            </a:r>
          </a:p>
          <a:p>
            <a:endParaRPr lang="en-US" sz="1000" b="1" dirty="0" smtClean="0"/>
          </a:p>
          <a:p>
            <a:endParaRPr lang="en-US" sz="1000" b="1" dirty="0" smtClean="0"/>
          </a:p>
          <a:p>
            <a:r>
              <a:rPr lang="en-US" sz="3600" b="1" dirty="0" smtClean="0"/>
              <a:t>Require workers wear personal CO</a:t>
            </a:r>
            <a:r>
              <a:rPr lang="en-US" sz="3600" b="1" baseline="-25000" dirty="0" smtClean="0"/>
              <a:t>2</a:t>
            </a:r>
            <a:r>
              <a:rPr lang="en-US" sz="3600" b="1" dirty="0" smtClean="0"/>
              <a:t> monitors in those areas</a:t>
            </a:r>
          </a:p>
        </p:txBody>
      </p:sp>
      <p:sp>
        <p:nvSpPr>
          <p:cNvPr id="3" name="TextBox 2"/>
          <p:cNvSpPr txBox="1"/>
          <p:nvPr/>
        </p:nvSpPr>
        <p:spPr>
          <a:xfrm>
            <a:off x="533400" y="1371600"/>
            <a:ext cx="7239000" cy="769441"/>
          </a:xfrm>
          <a:prstGeom prst="rect">
            <a:avLst/>
          </a:prstGeom>
          <a:noFill/>
        </p:spPr>
        <p:txBody>
          <a:bodyPr wrap="square" rtlCol="0">
            <a:spAutoFit/>
          </a:bodyPr>
          <a:lstStyle/>
          <a:p>
            <a:r>
              <a:rPr lang="en-US" sz="4400" b="1" dirty="0" smtClean="0"/>
              <a:t>Administrative Controls</a:t>
            </a:r>
            <a:endParaRPr lang="en-US" sz="4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447800"/>
            <a:ext cx="8877300" cy="1143000"/>
          </a:xfrm>
        </p:spPr>
        <p:txBody>
          <a:bodyPr>
            <a:noAutofit/>
          </a:bodyPr>
          <a:lstStyle/>
          <a:p>
            <a:r>
              <a:rPr lang="en-GB" sz="5400" b="1" dirty="0">
                <a:latin typeface="+mn-lt"/>
              </a:rPr>
              <a:t>The RFA’s </a:t>
            </a:r>
            <a:r>
              <a:rPr lang="en-GB" sz="5400" b="1" i="1" dirty="0" smtClean="0">
                <a:latin typeface="+mn-lt"/>
              </a:rPr>
              <a:t>CO</a:t>
            </a:r>
            <a:r>
              <a:rPr lang="en-GB" sz="5400" b="1" i="1" baseline="-25000" dirty="0" smtClean="0">
                <a:latin typeface="+mn-lt"/>
              </a:rPr>
              <a:t>2</a:t>
            </a:r>
            <a:r>
              <a:rPr lang="en-GB" sz="5400" b="1" i="1" dirty="0" smtClean="0">
                <a:latin typeface="+mn-lt"/>
              </a:rPr>
              <a:t> Safety </a:t>
            </a:r>
            <a:r>
              <a:rPr lang="en-GB" sz="5400" b="1" i="1" dirty="0">
                <a:latin typeface="+mn-lt"/>
              </a:rPr>
              <a:t>Program</a:t>
            </a:r>
            <a:r>
              <a:rPr lang="en-GB" sz="5400" dirty="0" smtClean="0">
                <a:latin typeface="+mn-lt"/>
              </a:rPr>
              <a:t>: </a:t>
            </a:r>
            <a:r>
              <a:rPr lang="en-GB" sz="3000" dirty="0" smtClean="0"/>
              <a:t>(cont.)</a:t>
            </a:r>
            <a:endParaRPr lang="en-US" sz="3000" b="1" dirty="0">
              <a:latin typeface="+mn-lt"/>
            </a:endParaRPr>
          </a:p>
        </p:txBody>
      </p:sp>
      <p:sp>
        <p:nvSpPr>
          <p:cNvPr id="3" name="Content Placeholder 2"/>
          <p:cNvSpPr>
            <a:spLocks noGrp="1"/>
          </p:cNvSpPr>
          <p:nvPr>
            <p:ph idx="1"/>
          </p:nvPr>
        </p:nvSpPr>
        <p:spPr>
          <a:xfrm>
            <a:off x="457200" y="2743200"/>
            <a:ext cx="8270240" cy="3907406"/>
          </a:xfrm>
        </p:spPr>
        <p:txBody>
          <a:bodyPr>
            <a:noAutofit/>
          </a:bodyPr>
          <a:lstStyle/>
          <a:p>
            <a:pPr lvl="0"/>
            <a:r>
              <a:rPr lang="en-GB" sz="3600" b="1" dirty="0" smtClean="0"/>
              <a:t>Covers the health and physical hazards associated with carbon dioxide in all its forms,</a:t>
            </a:r>
          </a:p>
          <a:p>
            <a:pPr lvl="0"/>
            <a:r>
              <a:rPr lang="en-GB" sz="3600" b="1" dirty="0" smtClean="0"/>
              <a:t>Gives detailed procedures and methods for eliminating these exposures – or at least controlling them to an acceptable degree; </a:t>
            </a:r>
            <a:endParaRPr lang="en-US" sz="3600" b="1" dirty="0" smtClean="0"/>
          </a:p>
          <a:p>
            <a:pPr lvl="0"/>
            <a:endParaRPr lang="en-US" sz="3600" b="1"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7886700" cy="914400"/>
          </a:xfrm>
        </p:spPr>
        <p:txBody>
          <a:bodyPr>
            <a:normAutofit fontScale="90000"/>
          </a:bodyPr>
          <a:lstStyle/>
          <a:p>
            <a:r>
              <a:rPr lang="en-US" sz="4400" b="1" dirty="0" smtClean="0">
                <a:latin typeface="+mn-lt"/>
              </a:rPr>
              <a:t/>
            </a:r>
            <a:br>
              <a:rPr lang="en-US" sz="4400" b="1" dirty="0" smtClean="0">
                <a:latin typeface="+mn-lt"/>
              </a:rPr>
            </a:br>
            <a:r>
              <a:rPr lang="en-US" sz="4400" b="1" dirty="0" smtClean="0">
                <a:latin typeface="+mn-lt"/>
              </a:rPr>
              <a:t/>
            </a:r>
            <a:br>
              <a:rPr lang="en-US" sz="4400" b="1" dirty="0" smtClean="0">
                <a:latin typeface="+mn-lt"/>
              </a:rPr>
            </a:br>
            <a:r>
              <a:rPr lang="en-US" sz="4400" b="1" dirty="0" smtClean="0">
                <a:latin typeface="+mn-lt"/>
              </a:rPr>
              <a:t/>
            </a:r>
            <a:br>
              <a:rPr lang="en-US" sz="4400" b="1" dirty="0" smtClean="0">
                <a:latin typeface="+mn-lt"/>
              </a:rPr>
            </a:br>
            <a:r>
              <a:rPr lang="en-US" sz="4900" b="1" dirty="0" smtClean="0">
                <a:latin typeface="+mn-lt"/>
              </a:rPr>
              <a:t>Administrative Controls </a:t>
            </a:r>
            <a:r>
              <a:rPr lang="en-US" sz="3300" b="1" dirty="0" smtClean="0">
                <a:latin typeface="+mn-lt"/>
              </a:rPr>
              <a:t>(cont.)</a:t>
            </a:r>
            <a:endParaRPr lang="en-US" dirty="0"/>
          </a:p>
        </p:txBody>
      </p:sp>
      <p:sp>
        <p:nvSpPr>
          <p:cNvPr id="3" name="Text Placeholder 2"/>
          <p:cNvSpPr>
            <a:spLocks noGrp="1"/>
          </p:cNvSpPr>
          <p:nvPr>
            <p:ph type="body" idx="1"/>
          </p:nvPr>
        </p:nvSpPr>
        <p:spPr>
          <a:xfrm>
            <a:off x="381000" y="2667000"/>
            <a:ext cx="7886700" cy="3352800"/>
          </a:xfrm>
        </p:spPr>
        <p:txBody>
          <a:bodyPr>
            <a:normAutofit lnSpcReduction="10000"/>
          </a:bodyPr>
          <a:lstStyle/>
          <a:p>
            <a:pPr>
              <a:buFont typeface="Arial" pitchFamily="34" charset="0"/>
              <a:buChar char="•"/>
            </a:pPr>
            <a:r>
              <a:rPr lang="en-US" sz="3700" b="1" dirty="0" smtClean="0">
                <a:solidFill>
                  <a:schemeClr val="tx1"/>
                </a:solidFill>
              </a:rPr>
              <a:t> Evaluate </a:t>
            </a:r>
            <a:r>
              <a:rPr lang="en-US" sz="3700" b="1" dirty="0" smtClean="0">
                <a:solidFill>
                  <a:schemeClr val="tx1"/>
                </a:solidFill>
              </a:rPr>
              <a:t>and </a:t>
            </a:r>
            <a:r>
              <a:rPr lang="en-US" sz="3700" b="1" dirty="0" smtClean="0">
                <a:solidFill>
                  <a:schemeClr val="tx1"/>
                </a:solidFill>
              </a:rPr>
              <a:t>upgrade confined</a:t>
            </a:r>
            <a:r>
              <a:rPr lang="en-US" sz="3700" dirty="0" smtClean="0">
                <a:solidFill>
                  <a:schemeClr val="tx1"/>
                </a:solidFill>
              </a:rPr>
              <a:t> </a:t>
            </a:r>
            <a:r>
              <a:rPr lang="en-US" sz="3700" dirty="0" smtClean="0">
                <a:solidFill>
                  <a:schemeClr val="tx1"/>
                </a:solidFill>
              </a:rPr>
              <a:t>s</a:t>
            </a:r>
            <a:r>
              <a:rPr lang="en-US" sz="3700" b="1" dirty="0" smtClean="0">
                <a:solidFill>
                  <a:schemeClr val="tx1"/>
                </a:solidFill>
              </a:rPr>
              <a:t>pace entry procedures</a:t>
            </a:r>
          </a:p>
          <a:p>
            <a:pPr>
              <a:buFont typeface="Arial" pitchFamily="34" charset="0"/>
              <a:buChar char="•"/>
            </a:pPr>
            <a:r>
              <a:rPr lang="en-US" sz="3700" b="1" dirty="0" smtClean="0">
                <a:solidFill>
                  <a:schemeClr val="tx1"/>
                </a:solidFill>
              </a:rPr>
              <a:t> Review SOP’s </a:t>
            </a:r>
            <a:r>
              <a:rPr lang="en-US" sz="3700" b="1" dirty="0" smtClean="0">
                <a:solidFill>
                  <a:schemeClr val="tx1"/>
                </a:solidFill>
              </a:rPr>
              <a:t>and JHA’s (JSA’s</a:t>
            </a:r>
            <a:r>
              <a:rPr lang="en-US" sz="3700" b="1" dirty="0" smtClean="0">
                <a:solidFill>
                  <a:schemeClr val="tx1"/>
                </a:solidFill>
              </a:rPr>
              <a:t>)</a:t>
            </a:r>
          </a:p>
          <a:p>
            <a:pPr>
              <a:buFont typeface="Arial" pitchFamily="34" charset="0"/>
              <a:buChar char="•"/>
            </a:pPr>
            <a:r>
              <a:rPr lang="en-US" sz="3700" b="1" dirty="0" smtClean="0">
                <a:solidFill>
                  <a:schemeClr val="tx1"/>
                </a:solidFill>
              </a:rPr>
              <a:t>Provide additional education, information and resources, and</a:t>
            </a:r>
          </a:p>
          <a:p>
            <a:pPr>
              <a:buFont typeface="Arial" pitchFamily="34" charset="0"/>
              <a:buChar char="•"/>
            </a:pPr>
            <a:r>
              <a:rPr lang="en-US" sz="3700" b="1" dirty="0" smtClean="0">
                <a:solidFill>
                  <a:schemeClr val="tx1"/>
                </a:solidFill>
              </a:rPr>
              <a:t> Post warning signs</a:t>
            </a:r>
          </a:p>
          <a:p>
            <a:pPr>
              <a:buFont typeface="Arial" pitchFamily="34" charset="0"/>
              <a:buChar char="•"/>
            </a:pPr>
            <a:endParaRPr lang="en-US" sz="3700" dirty="0" smtClean="0">
              <a:solidFill>
                <a:schemeClr val="tx1"/>
              </a:solidFill>
            </a:endParaRPr>
          </a:p>
          <a:p>
            <a:endParaRPr lang="en-US" b="1" dirty="0" smtClean="0">
              <a:solidFill>
                <a:schemeClr val="tx1">
                  <a:lumMod val="75000"/>
                  <a:lumOff val="25000"/>
                </a:schemeClr>
              </a:solidFill>
            </a:endParaRPr>
          </a:p>
          <a:p>
            <a:endParaRPr lang="en-US" dirty="0" smtClean="0"/>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352800"/>
            <a:ext cx="7543800" cy="1938992"/>
          </a:xfrm>
          <a:prstGeom prst="rect">
            <a:avLst/>
          </a:prstGeom>
          <a:noFill/>
        </p:spPr>
        <p:txBody>
          <a:bodyPr wrap="square" rtlCol="0">
            <a:spAutoFit/>
          </a:bodyPr>
          <a:lstStyle/>
          <a:p>
            <a:r>
              <a:rPr lang="en-US" sz="4000" b="1" dirty="0" smtClean="0"/>
              <a:t>Confined Space Entry: </a:t>
            </a:r>
          </a:p>
          <a:p>
            <a:r>
              <a:rPr lang="en-US" sz="4000" b="1" dirty="0" smtClean="0"/>
              <a:t>the </a:t>
            </a:r>
            <a:r>
              <a:rPr lang="en-US" sz="4000" b="1" i="1" dirty="0" smtClean="0"/>
              <a:t>#1 cause of multiple fatalities in the workplace</a:t>
            </a:r>
            <a:r>
              <a:rPr lang="en-US" dirty="0" smtClean="0"/>
              <a:t> </a:t>
            </a:r>
            <a:endParaRPr lang="en-US" dirty="0"/>
          </a:p>
        </p:txBody>
      </p:sp>
      <p:sp>
        <p:nvSpPr>
          <p:cNvPr id="4" name="TextBox 3"/>
          <p:cNvSpPr txBox="1"/>
          <p:nvPr/>
        </p:nvSpPr>
        <p:spPr>
          <a:xfrm>
            <a:off x="0" y="1447801"/>
            <a:ext cx="8686800" cy="1723549"/>
          </a:xfrm>
          <a:prstGeom prst="rect">
            <a:avLst/>
          </a:prstGeom>
          <a:noFill/>
        </p:spPr>
        <p:txBody>
          <a:bodyPr wrap="square" rtlCol="0">
            <a:spAutoFit/>
          </a:bodyPr>
          <a:lstStyle/>
          <a:p>
            <a:r>
              <a:rPr lang="en-US" sz="4400" b="1" dirty="0" smtClean="0"/>
              <a:t>Evaluate and Upgrade Confined Space Entry Procedures</a:t>
            </a:r>
            <a:endParaRPr lang="en-US" sz="4400" b="1" dirty="0" smtClean="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514600"/>
            <a:ext cx="7391400" cy="3170099"/>
          </a:xfrm>
          <a:prstGeom prst="rect">
            <a:avLst/>
          </a:prstGeom>
          <a:noFill/>
        </p:spPr>
        <p:txBody>
          <a:bodyPr wrap="square" rtlCol="0">
            <a:spAutoFit/>
          </a:bodyPr>
          <a:lstStyle/>
          <a:p>
            <a:r>
              <a:rPr lang="en-US" sz="4000" b="1" dirty="0" smtClean="0"/>
              <a:t>Facts </a:t>
            </a:r>
            <a:r>
              <a:rPr lang="en-US" sz="4000" b="1" dirty="0" smtClean="0"/>
              <a:t>from the 10-year study of Nitrogen </a:t>
            </a:r>
            <a:r>
              <a:rPr lang="en-US" sz="4000" b="1" dirty="0" smtClean="0"/>
              <a:t>done for</a:t>
            </a:r>
            <a:r>
              <a:rPr lang="en-US" sz="4000" b="1" dirty="0" smtClean="0"/>
              <a:t> </a:t>
            </a:r>
            <a:r>
              <a:rPr lang="en-US" sz="4000" b="1" dirty="0" smtClean="0"/>
              <a:t>the National Chemical Safety &amp; Hazard Investigation Board </a:t>
            </a:r>
            <a:r>
              <a:rPr lang="en-US" sz="4000" b="1" dirty="0" smtClean="0"/>
              <a:t>that apply </a:t>
            </a:r>
            <a:r>
              <a:rPr lang="en-US" sz="4000" b="1" dirty="0" smtClean="0"/>
              <a:t>to CO</a:t>
            </a:r>
            <a:r>
              <a:rPr lang="en-US" sz="4000" b="1" baseline="-25000" dirty="0" smtClean="0"/>
              <a:t>2</a:t>
            </a:r>
            <a:r>
              <a:rPr lang="en-US" sz="4000" b="1" dirty="0" smtClean="0"/>
              <a:t> as </a:t>
            </a:r>
            <a:r>
              <a:rPr lang="en-US" sz="4000" b="1" dirty="0" smtClean="0"/>
              <a:t>well:</a:t>
            </a:r>
            <a:endParaRPr lang="en-US" sz="4000" b="1" dirty="0"/>
          </a:p>
        </p:txBody>
      </p:sp>
      <p:sp>
        <p:nvSpPr>
          <p:cNvPr id="4" name="TextBox 3"/>
          <p:cNvSpPr txBox="1"/>
          <p:nvPr/>
        </p:nvSpPr>
        <p:spPr>
          <a:xfrm>
            <a:off x="685800" y="1371600"/>
            <a:ext cx="7162800" cy="769441"/>
          </a:xfrm>
          <a:prstGeom prst="rect">
            <a:avLst/>
          </a:prstGeom>
          <a:noFill/>
        </p:spPr>
        <p:txBody>
          <a:bodyPr wrap="square" rtlCol="0">
            <a:spAutoFit/>
          </a:bodyPr>
          <a:lstStyle/>
          <a:p>
            <a:r>
              <a:rPr lang="en-US" sz="4400" b="1" dirty="0" smtClean="0"/>
              <a:t>Confined</a:t>
            </a:r>
            <a:r>
              <a:rPr lang="en-US" sz="4400" dirty="0" smtClean="0"/>
              <a:t> </a:t>
            </a:r>
            <a:r>
              <a:rPr lang="en-US" sz="4400" b="1" dirty="0" smtClean="0"/>
              <a:t>Space </a:t>
            </a:r>
            <a:r>
              <a:rPr lang="en-US" sz="4400" b="1" dirty="0" smtClean="0"/>
              <a:t>Entry </a:t>
            </a:r>
            <a:r>
              <a:rPr lang="en-US" sz="3000" b="1" dirty="0" smtClean="0"/>
              <a:t>(cont.)</a:t>
            </a:r>
            <a:endParaRPr lang="en-US" sz="3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685800" y="2286000"/>
            <a:ext cx="78486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1085850" algn="l"/>
              </a:tabLst>
            </a:pPr>
            <a:r>
              <a:rPr kumimoji="0" lang="en-US" sz="4000" b="1" i="0" u="none" strike="noStrike" cap="none" normalizeH="0" baseline="0" dirty="0" smtClean="0">
                <a:ln>
                  <a:noFill/>
                </a:ln>
                <a:solidFill>
                  <a:schemeClr val="tx1"/>
                </a:solidFill>
                <a:effectLst/>
                <a:ea typeface="Times New Roman" pitchFamily="18" charset="0"/>
                <a:cs typeface="Arial" pitchFamily="34" charset="0"/>
              </a:rPr>
              <a:t>In 80% of confined space fatalities, that exact confined space had been entered before without any problems </a:t>
            </a:r>
            <a:r>
              <a:rPr kumimoji="0" lang="en-US" sz="4000" b="1" i="1" u="none" strike="noStrike" cap="none" normalizeH="0" baseline="0" dirty="0" smtClean="0">
                <a:ln>
                  <a:noFill/>
                </a:ln>
                <a:solidFill>
                  <a:schemeClr val="tx1"/>
                </a:solidFill>
                <a:effectLst/>
                <a:ea typeface="Times New Roman" pitchFamily="18" charset="0"/>
                <a:cs typeface="Arial" pitchFamily="34" charset="0"/>
              </a:rPr>
              <a:t>by the same person who died.  </a:t>
            </a:r>
            <a:endParaRPr kumimoji="0" lang="en-US" sz="4000" b="1" i="0" u="none" strike="noStrike" cap="none" normalizeH="0" baseline="0" dirty="0" smtClean="0">
              <a:ln>
                <a:noFill/>
              </a:ln>
              <a:solidFill>
                <a:schemeClr val="tx1"/>
              </a:solidFill>
              <a:effectLst/>
              <a:cs typeface="Arial" pitchFamily="34" charset="0"/>
            </a:endParaRPr>
          </a:p>
        </p:txBody>
      </p:sp>
      <p:sp>
        <p:nvSpPr>
          <p:cNvPr id="5" name="TextBox 4"/>
          <p:cNvSpPr txBox="1"/>
          <p:nvPr/>
        </p:nvSpPr>
        <p:spPr>
          <a:xfrm>
            <a:off x="685800" y="1371600"/>
            <a:ext cx="7162800" cy="769441"/>
          </a:xfrm>
          <a:prstGeom prst="rect">
            <a:avLst/>
          </a:prstGeom>
          <a:noFill/>
        </p:spPr>
        <p:txBody>
          <a:bodyPr wrap="square" rtlCol="0">
            <a:spAutoFit/>
          </a:bodyPr>
          <a:lstStyle/>
          <a:p>
            <a:r>
              <a:rPr lang="en-US" sz="4400" b="1" dirty="0" smtClean="0"/>
              <a:t>Confined</a:t>
            </a:r>
            <a:r>
              <a:rPr lang="en-US" sz="4400" dirty="0" smtClean="0"/>
              <a:t> </a:t>
            </a:r>
            <a:r>
              <a:rPr lang="en-US" sz="4400" b="1" dirty="0" smtClean="0"/>
              <a:t>Space </a:t>
            </a:r>
            <a:r>
              <a:rPr lang="en-US" sz="4400" b="1" dirty="0" smtClean="0"/>
              <a:t>Entry </a:t>
            </a:r>
            <a:r>
              <a:rPr lang="en-US" sz="3000" b="1" dirty="0" smtClean="0"/>
              <a:t>(cont.)</a:t>
            </a:r>
            <a:endParaRPr lang="en-US" sz="3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838200" y="2514600"/>
            <a:ext cx="7848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tabLst>
                <a:tab pos="-1085850" algn="l"/>
              </a:tabLst>
            </a:pPr>
            <a:r>
              <a:rPr lang="en-US" sz="4000" b="1" dirty="0" smtClean="0">
                <a:ea typeface="Times New Roman" pitchFamily="18" charset="0"/>
                <a:cs typeface="Arial" pitchFamily="34" charset="0"/>
              </a:rPr>
              <a:t>Of fatal confined space accidents, only 7% had signs on them indicating that they were confined spaces.  </a:t>
            </a:r>
            <a:endParaRPr lang="en-US" sz="4000" b="1" dirty="0" smtClean="0">
              <a:cs typeface="Arial" pitchFamily="34" charset="0"/>
            </a:endParaRPr>
          </a:p>
        </p:txBody>
      </p:sp>
      <p:sp>
        <p:nvSpPr>
          <p:cNvPr id="5" name="TextBox 4"/>
          <p:cNvSpPr txBox="1"/>
          <p:nvPr/>
        </p:nvSpPr>
        <p:spPr>
          <a:xfrm>
            <a:off x="685800" y="1371600"/>
            <a:ext cx="7162800" cy="769441"/>
          </a:xfrm>
          <a:prstGeom prst="rect">
            <a:avLst/>
          </a:prstGeom>
          <a:noFill/>
        </p:spPr>
        <p:txBody>
          <a:bodyPr wrap="square" rtlCol="0">
            <a:spAutoFit/>
          </a:bodyPr>
          <a:lstStyle/>
          <a:p>
            <a:r>
              <a:rPr lang="en-US" sz="4400" b="1" dirty="0" smtClean="0"/>
              <a:t>Confined</a:t>
            </a:r>
            <a:r>
              <a:rPr lang="en-US" sz="4400" dirty="0" smtClean="0"/>
              <a:t> </a:t>
            </a:r>
            <a:r>
              <a:rPr lang="en-US" sz="4400" b="1" dirty="0" smtClean="0"/>
              <a:t>Space </a:t>
            </a:r>
            <a:r>
              <a:rPr lang="en-US" sz="4400" b="1" dirty="0" smtClean="0"/>
              <a:t>Entry </a:t>
            </a:r>
            <a:r>
              <a:rPr lang="en-US" sz="3000" b="1" dirty="0" smtClean="0"/>
              <a:t>(cont.)</a:t>
            </a:r>
            <a:endParaRPr lang="en-US" sz="3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914400" y="2667000"/>
            <a:ext cx="7696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tabLst>
                <a:tab pos="-1085850" algn="l"/>
              </a:tabLst>
            </a:pPr>
            <a:r>
              <a:rPr lang="en-US" sz="4000" b="1" dirty="0" smtClean="0">
                <a:ea typeface="Times New Roman" pitchFamily="18" charset="0"/>
                <a:cs typeface="Arial" pitchFamily="34" charset="0"/>
              </a:rPr>
              <a:t>In 40% of fatal atmosphere accidents, the hazard was not present at the time of initial entry.  </a:t>
            </a:r>
            <a:endParaRPr lang="en-US" sz="4000" b="1" dirty="0" smtClean="0">
              <a:cs typeface="Arial" pitchFamily="34" charset="0"/>
            </a:endParaRPr>
          </a:p>
        </p:txBody>
      </p:sp>
      <p:sp>
        <p:nvSpPr>
          <p:cNvPr id="5" name="TextBox 4"/>
          <p:cNvSpPr txBox="1"/>
          <p:nvPr/>
        </p:nvSpPr>
        <p:spPr>
          <a:xfrm>
            <a:off x="685800" y="1371600"/>
            <a:ext cx="7162800" cy="769441"/>
          </a:xfrm>
          <a:prstGeom prst="rect">
            <a:avLst/>
          </a:prstGeom>
          <a:noFill/>
        </p:spPr>
        <p:txBody>
          <a:bodyPr wrap="square" rtlCol="0">
            <a:spAutoFit/>
          </a:bodyPr>
          <a:lstStyle/>
          <a:p>
            <a:r>
              <a:rPr lang="en-US" sz="4400" b="1" dirty="0" smtClean="0"/>
              <a:t>Confined</a:t>
            </a:r>
            <a:r>
              <a:rPr lang="en-US" sz="4400" dirty="0" smtClean="0"/>
              <a:t> </a:t>
            </a:r>
            <a:r>
              <a:rPr lang="en-US" sz="4400" b="1" dirty="0" smtClean="0"/>
              <a:t>Space </a:t>
            </a:r>
            <a:r>
              <a:rPr lang="en-US" sz="4400" b="1" dirty="0" smtClean="0"/>
              <a:t>Entry </a:t>
            </a:r>
            <a:r>
              <a:rPr lang="en-US" sz="3000" b="1" dirty="0" smtClean="0"/>
              <a:t>(cont.)</a:t>
            </a:r>
            <a:endParaRPr lang="en-US" sz="3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685800" y="2438400"/>
            <a:ext cx="78486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tabLst>
                <a:tab pos="-1085850" algn="l"/>
              </a:tabLst>
            </a:pPr>
            <a:r>
              <a:rPr lang="en-US" sz="4000" b="1" dirty="0" smtClean="0">
                <a:ea typeface="Times New Roman" pitchFamily="18" charset="0"/>
                <a:cs typeface="Arial" pitchFamily="34" charset="0"/>
              </a:rPr>
              <a:t>89% of confined space fatalities were jobs authorized by supervisors</a:t>
            </a:r>
            <a:endParaRPr lang="en-US" sz="4000" b="1" dirty="0" smtClean="0">
              <a:ea typeface="Times New Roman" pitchFamily="18" charset="0"/>
              <a:cs typeface="Times New Roman" pitchFamily="18" charset="0"/>
            </a:endParaRPr>
          </a:p>
        </p:txBody>
      </p:sp>
      <p:sp>
        <p:nvSpPr>
          <p:cNvPr id="5" name="TextBox 4"/>
          <p:cNvSpPr txBox="1"/>
          <p:nvPr/>
        </p:nvSpPr>
        <p:spPr>
          <a:xfrm>
            <a:off x="685800" y="1371600"/>
            <a:ext cx="7162800" cy="769441"/>
          </a:xfrm>
          <a:prstGeom prst="rect">
            <a:avLst/>
          </a:prstGeom>
          <a:noFill/>
        </p:spPr>
        <p:txBody>
          <a:bodyPr wrap="square" rtlCol="0">
            <a:spAutoFit/>
          </a:bodyPr>
          <a:lstStyle/>
          <a:p>
            <a:r>
              <a:rPr lang="en-US" sz="4400" b="1" dirty="0" smtClean="0"/>
              <a:t>Confined</a:t>
            </a:r>
            <a:r>
              <a:rPr lang="en-US" sz="4400" dirty="0" smtClean="0"/>
              <a:t> </a:t>
            </a:r>
            <a:r>
              <a:rPr lang="en-US" sz="4400" b="1" dirty="0" smtClean="0"/>
              <a:t>Space </a:t>
            </a:r>
            <a:r>
              <a:rPr lang="en-US" sz="4400" b="1" dirty="0" smtClean="0"/>
              <a:t>Entry </a:t>
            </a:r>
            <a:r>
              <a:rPr lang="en-US" sz="3000" b="1" dirty="0" smtClean="0"/>
              <a:t>(cont.)</a:t>
            </a:r>
            <a:endParaRPr lang="en-US" sz="3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762000" y="2438400"/>
            <a:ext cx="78486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tabLst>
                <a:tab pos="-1085850" algn="l"/>
              </a:tabLst>
            </a:pPr>
            <a:r>
              <a:rPr lang="en-US" sz="4000" b="1" dirty="0" smtClean="0">
                <a:ea typeface="Times New Roman" pitchFamily="18" charset="0"/>
                <a:cs typeface="Times New Roman" pitchFamily="18" charset="0"/>
              </a:rPr>
              <a:t>35% of the fatalities were the supervisors</a:t>
            </a:r>
            <a:endParaRPr lang="en-US" sz="4000" b="1" dirty="0" smtClean="0">
              <a:cs typeface="Arial" pitchFamily="34" charset="0"/>
            </a:endParaRPr>
          </a:p>
        </p:txBody>
      </p:sp>
      <p:sp>
        <p:nvSpPr>
          <p:cNvPr id="5" name="TextBox 4"/>
          <p:cNvSpPr txBox="1"/>
          <p:nvPr/>
        </p:nvSpPr>
        <p:spPr>
          <a:xfrm>
            <a:off x="685800" y="1371600"/>
            <a:ext cx="7162800" cy="769441"/>
          </a:xfrm>
          <a:prstGeom prst="rect">
            <a:avLst/>
          </a:prstGeom>
          <a:noFill/>
        </p:spPr>
        <p:txBody>
          <a:bodyPr wrap="square" rtlCol="0">
            <a:spAutoFit/>
          </a:bodyPr>
          <a:lstStyle/>
          <a:p>
            <a:r>
              <a:rPr lang="en-US" sz="4400" b="1" dirty="0" smtClean="0"/>
              <a:t>Confined</a:t>
            </a:r>
            <a:r>
              <a:rPr lang="en-US" sz="4400" dirty="0" smtClean="0"/>
              <a:t> </a:t>
            </a:r>
            <a:r>
              <a:rPr lang="en-US" sz="4400" b="1" dirty="0" smtClean="0"/>
              <a:t>Space </a:t>
            </a:r>
            <a:r>
              <a:rPr lang="en-US" sz="4400" b="1" dirty="0" smtClean="0"/>
              <a:t>Entry </a:t>
            </a:r>
            <a:r>
              <a:rPr lang="en-US" sz="3000" b="1" dirty="0" smtClean="0"/>
              <a:t>(cont.)</a:t>
            </a:r>
            <a:endParaRPr lang="en-US" sz="3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362200"/>
            <a:ext cx="7315200" cy="3016210"/>
          </a:xfrm>
          <a:prstGeom prst="rect">
            <a:avLst/>
          </a:prstGeom>
        </p:spPr>
        <p:txBody>
          <a:bodyPr wrap="square">
            <a:spAutoFit/>
          </a:bodyPr>
          <a:lstStyle/>
          <a:p>
            <a:r>
              <a:rPr lang="en-US" sz="3800" b="1" dirty="0" smtClean="0"/>
              <a:t>In this industry, carbon dioxide accumulation is the biggest atmospheric hazard, especially in confined spaces.  Protect workers and train them on its hazards.</a:t>
            </a:r>
            <a:endParaRPr lang="en-US" sz="3800" b="1" dirty="0"/>
          </a:p>
        </p:txBody>
      </p:sp>
      <p:sp>
        <p:nvSpPr>
          <p:cNvPr id="5" name="TextBox 4"/>
          <p:cNvSpPr txBox="1"/>
          <p:nvPr/>
        </p:nvSpPr>
        <p:spPr>
          <a:xfrm>
            <a:off x="685800" y="1371600"/>
            <a:ext cx="7162800" cy="769441"/>
          </a:xfrm>
          <a:prstGeom prst="rect">
            <a:avLst/>
          </a:prstGeom>
          <a:noFill/>
        </p:spPr>
        <p:txBody>
          <a:bodyPr wrap="square" rtlCol="0">
            <a:spAutoFit/>
          </a:bodyPr>
          <a:lstStyle/>
          <a:p>
            <a:r>
              <a:rPr lang="en-US" sz="4400" b="1" dirty="0" smtClean="0"/>
              <a:t>Confined</a:t>
            </a:r>
            <a:r>
              <a:rPr lang="en-US" sz="4400" dirty="0" smtClean="0"/>
              <a:t> </a:t>
            </a:r>
            <a:r>
              <a:rPr lang="en-US" sz="4400" b="1" dirty="0" smtClean="0"/>
              <a:t>Space </a:t>
            </a:r>
            <a:r>
              <a:rPr lang="en-US" sz="4400" b="1" dirty="0" smtClean="0"/>
              <a:t>Entry </a:t>
            </a:r>
            <a:r>
              <a:rPr lang="en-US" sz="3000" b="1" dirty="0" smtClean="0"/>
              <a:t>(cont.)</a:t>
            </a:r>
            <a:endParaRPr lang="en-US" sz="30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838200" y="2652355"/>
            <a:ext cx="7620000"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3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If confined spaces are to entered, include carbon dioxide as one of the measured gases on the multi-gas monitors  </a:t>
            </a:r>
            <a:endParaRPr kumimoji="0" lang="en-US" sz="38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685800" y="1371600"/>
            <a:ext cx="7162800" cy="769441"/>
          </a:xfrm>
          <a:prstGeom prst="rect">
            <a:avLst/>
          </a:prstGeom>
          <a:noFill/>
        </p:spPr>
        <p:txBody>
          <a:bodyPr wrap="square" rtlCol="0">
            <a:spAutoFit/>
          </a:bodyPr>
          <a:lstStyle/>
          <a:p>
            <a:r>
              <a:rPr lang="en-US" sz="4400" b="1" dirty="0" smtClean="0"/>
              <a:t>Confined</a:t>
            </a:r>
            <a:r>
              <a:rPr lang="en-US" sz="4400" dirty="0" smtClean="0"/>
              <a:t> </a:t>
            </a:r>
            <a:r>
              <a:rPr lang="en-US" sz="4400" b="1" dirty="0" smtClean="0"/>
              <a:t>Space </a:t>
            </a:r>
            <a:r>
              <a:rPr lang="en-US" sz="4400" b="1" dirty="0" smtClean="0"/>
              <a:t>Entry </a:t>
            </a:r>
            <a:r>
              <a:rPr lang="en-US" sz="3000" b="1" dirty="0" smtClean="0"/>
              <a:t>(cont.)</a:t>
            </a:r>
            <a:endParaRPr lang="en-US"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371600"/>
            <a:ext cx="8877300" cy="1295400"/>
          </a:xfrm>
        </p:spPr>
        <p:txBody>
          <a:bodyPr>
            <a:noAutofit/>
          </a:bodyPr>
          <a:lstStyle/>
          <a:p>
            <a:r>
              <a:rPr lang="en-GB" sz="5400" b="1" dirty="0">
                <a:latin typeface="+mn-lt"/>
              </a:rPr>
              <a:t>The RFA’s </a:t>
            </a:r>
            <a:r>
              <a:rPr lang="en-GB" sz="5400" b="1" i="1" dirty="0" smtClean="0">
                <a:latin typeface="+mn-lt"/>
              </a:rPr>
              <a:t>CO</a:t>
            </a:r>
            <a:r>
              <a:rPr lang="en-GB" sz="5400" b="1" i="1" baseline="-25000" dirty="0" smtClean="0">
                <a:latin typeface="+mn-lt"/>
              </a:rPr>
              <a:t>2</a:t>
            </a:r>
            <a:r>
              <a:rPr lang="en-GB" sz="5400" b="1" i="1" dirty="0" smtClean="0">
                <a:latin typeface="+mn-lt"/>
              </a:rPr>
              <a:t> Safety </a:t>
            </a:r>
            <a:r>
              <a:rPr lang="en-GB" sz="5400" b="1" i="1" dirty="0">
                <a:latin typeface="+mn-lt"/>
              </a:rPr>
              <a:t>Program</a:t>
            </a:r>
            <a:r>
              <a:rPr lang="en-GB" sz="5400" dirty="0" smtClean="0">
                <a:latin typeface="+mn-lt"/>
              </a:rPr>
              <a:t>: </a:t>
            </a:r>
            <a:r>
              <a:rPr lang="en-GB" sz="3000" dirty="0" smtClean="0"/>
              <a:t>(cont.)</a:t>
            </a:r>
            <a:endParaRPr lang="en-US" sz="3000" b="1" dirty="0">
              <a:latin typeface="+mn-lt"/>
            </a:endParaRPr>
          </a:p>
        </p:txBody>
      </p:sp>
      <p:sp>
        <p:nvSpPr>
          <p:cNvPr id="3" name="Content Placeholder 2"/>
          <p:cNvSpPr>
            <a:spLocks noGrp="1"/>
          </p:cNvSpPr>
          <p:nvPr>
            <p:ph idx="1"/>
          </p:nvPr>
        </p:nvSpPr>
        <p:spPr>
          <a:xfrm>
            <a:off x="381000" y="2819400"/>
            <a:ext cx="8270240" cy="3048000"/>
          </a:xfrm>
        </p:spPr>
        <p:txBody>
          <a:bodyPr>
            <a:noAutofit/>
          </a:bodyPr>
          <a:lstStyle/>
          <a:p>
            <a:r>
              <a:rPr lang="en-US" sz="3600" b="1" dirty="0" smtClean="0"/>
              <a:t>Gives specific safety awareness information,  and</a:t>
            </a:r>
          </a:p>
          <a:p>
            <a:r>
              <a:rPr lang="en-US" sz="3600" b="1" dirty="0" smtClean="0"/>
              <a:t>Explains in detail safe handling procedures and specific methods for hazard minimization</a:t>
            </a:r>
          </a:p>
          <a:p>
            <a:pPr lvl="0"/>
            <a:endParaRPr lang="en-US" sz="3600" b="1"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590800"/>
            <a:ext cx="7391400" cy="1938992"/>
          </a:xfrm>
          <a:prstGeom prst="rect">
            <a:avLst/>
          </a:prstGeom>
        </p:spPr>
        <p:txBody>
          <a:bodyPr wrap="square">
            <a:spAutoFit/>
          </a:bodyPr>
          <a:lstStyle/>
          <a:p>
            <a:r>
              <a:rPr lang="en-US" sz="4000" b="1" dirty="0" smtClean="0"/>
              <a:t>Evaluate and Upgrade Confined</a:t>
            </a:r>
            <a:r>
              <a:rPr lang="en-US" sz="4000" dirty="0" smtClean="0"/>
              <a:t> </a:t>
            </a:r>
            <a:r>
              <a:rPr lang="en-US" sz="4000" b="1" dirty="0" smtClean="0"/>
              <a:t>Space Entry Procedures </a:t>
            </a:r>
            <a:r>
              <a:rPr lang="en-US" sz="4000" b="1" i="1" dirty="0" smtClean="0"/>
              <a:t>Annually</a:t>
            </a:r>
            <a:endParaRPr lang="en-US" sz="4000" i="1" dirty="0" smtClean="0"/>
          </a:p>
        </p:txBody>
      </p:sp>
      <p:sp>
        <p:nvSpPr>
          <p:cNvPr id="5" name="TextBox 4"/>
          <p:cNvSpPr txBox="1"/>
          <p:nvPr/>
        </p:nvSpPr>
        <p:spPr>
          <a:xfrm>
            <a:off x="685800" y="1371600"/>
            <a:ext cx="7162800" cy="769441"/>
          </a:xfrm>
          <a:prstGeom prst="rect">
            <a:avLst/>
          </a:prstGeom>
          <a:noFill/>
        </p:spPr>
        <p:txBody>
          <a:bodyPr wrap="square" rtlCol="0">
            <a:spAutoFit/>
          </a:bodyPr>
          <a:lstStyle/>
          <a:p>
            <a:r>
              <a:rPr lang="en-US" sz="4400" b="1" dirty="0" smtClean="0"/>
              <a:t>Confined</a:t>
            </a:r>
            <a:r>
              <a:rPr lang="en-US" sz="4400" dirty="0" smtClean="0"/>
              <a:t> </a:t>
            </a:r>
            <a:r>
              <a:rPr lang="en-US" sz="4400" b="1" dirty="0" smtClean="0"/>
              <a:t>Space </a:t>
            </a:r>
            <a:r>
              <a:rPr lang="en-US" sz="4400" b="1" dirty="0" smtClean="0"/>
              <a:t>Entry </a:t>
            </a:r>
            <a:r>
              <a:rPr lang="en-US" sz="3000" b="1" dirty="0" smtClean="0"/>
              <a:t>(cont.)</a:t>
            </a:r>
            <a:endParaRPr lang="en-US" sz="30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514600"/>
            <a:ext cx="7924800" cy="3600986"/>
          </a:xfrm>
          <a:prstGeom prst="rect">
            <a:avLst/>
          </a:prstGeom>
        </p:spPr>
        <p:txBody>
          <a:bodyPr wrap="square">
            <a:spAutoFit/>
          </a:bodyPr>
          <a:lstStyle/>
          <a:p>
            <a:r>
              <a:rPr lang="en-US" sz="3800" b="1" dirty="0" smtClean="0"/>
              <a:t>Remember: OSHA minimum compliance mandates annual refresher training for all confined space entry workers in addition to the </a:t>
            </a:r>
            <a:r>
              <a:rPr lang="en-US" sz="3800" b="1" dirty="0" smtClean="0"/>
              <a:t>annual audits </a:t>
            </a:r>
            <a:r>
              <a:rPr lang="en-US" sz="3800" b="1" dirty="0" smtClean="0"/>
              <a:t>and necessary updates to your program</a:t>
            </a:r>
            <a:endParaRPr lang="en-US" sz="3800" dirty="0"/>
          </a:p>
        </p:txBody>
      </p:sp>
      <p:sp>
        <p:nvSpPr>
          <p:cNvPr id="5" name="TextBox 4"/>
          <p:cNvSpPr txBox="1"/>
          <p:nvPr/>
        </p:nvSpPr>
        <p:spPr>
          <a:xfrm>
            <a:off x="685800" y="1371600"/>
            <a:ext cx="7162800" cy="769441"/>
          </a:xfrm>
          <a:prstGeom prst="rect">
            <a:avLst/>
          </a:prstGeom>
          <a:noFill/>
        </p:spPr>
        <p:txBody>
          <a:bodyPr wrap="square" rtlCol="0">
            <a:spAutoFit/>
          </a:bodyPr>
          <a:lstStyle/>
          <a:p>
            <a:r>
              <a:rPr lang="en-US" sz="4400" b="1" dirty="0" smtClean="0"/>
              <a:t>Confined</a:t>
            </a:r>
            <a:r>
              <a:rPr lang="en-US" sz="4400" dirty="0" smtClean="0"/>
              <a:t> </a:t>
            </a:r>
            <a:r>
              <a:rPr lang="en-US" sz="4400" b="1" dirty="0" smtClean="0"/>
              <a:t>Space </a:t>
            </a:r>
            <a:r>
              <a:rPr lang="en-US" sz="4400" b="1" dirty="0" smtClean="0"/>
              <a:t>Entry </a:t>
            </a:r>
            <a:r>
              <a:rPr lang="en-US" sz="3000" b="1" dirty="0" smtClean="0"/>
              <a:t>(cont.)</a:t>
            </a:r>
            <a:endParaRPr lang="en-US" sz="3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514600"/>
            <a:ext cx="7772400" cy="3600986"/>
          </a:xfrm>
          <a:prstGeom prst="rect">
            <a:avLst/>
          </a:prstGeom>
        </p:spPr>
        <p:txBody>
          <a:bodyPr wrap="square">
            <a:spAutoFit/>
          </a:bodyPr>
          <a:lstStyle/>
          <a:p>
            <a:r>
              <a:rPr lang="en-US" sz="3800" b="1" dirty="0" smtClean="0"/>
              <a:t>All contractors working on your site that are working in confined spaces or in support of confined space entry operations, must comply with the federal Construction confined space entry rules as well.</a:t>
            </a:r>
            <a:endParaRPr lang="en-US" sz="3800" b="1" dirty="0"/>
          </a:p>
        </p:txBody>
      </p:sp>
      <p:sp>
        <p:nvSpPr>
          <p:cNvPr id="5" name="TextBox 4"/>
          <p:cNvSpPr txBox="1"/>
          <p:nvPr/>
        </p:nvSpPr>
        <p:spPr>
          <a:xfrm>
            <a:off x="685800" y="1371600"/>
            <a:ext cx="7162800" cy="769441"/>
          </a:xfrm>
          <a:prstGeom prst="rect">
            <a:avLst/>
          </a:prstGeom>
          <a:noFill/>
        </p:spPr>
        <p:txBody>
          <a:bodyPr wrap="square" rtlCol="0">
            <a:spAutoFit/>
          </a:bodyPr>
          <a:lstStyle/>
          <a:p>
            <a:r>
              <a:rPr lang="en-US" sz="4400" b="1" dirty="0" smtClean="0"/>
              <a:t>Confined</a:t>
            </a:r>
            <a:r>
              <a:rPr lang="en-US" sz="4400" dirty="0" smtClean="0"/>
              <a:t> </a:t>
            </a:r>
            <a:r>
              <a:rPr lang="en-US" sz="4400" b="1" dirty="0" smtClean="0"/>
              <a:t>Space </a:t>
            </a:r>
            <a:r>
              <a:rPr lang="en-US" sz="4400" b="1" dirty="0" smtClean="0"/>
              <a:t>Entry </a:t>
            </a:r>
            <a:r>
              <a:rPr lang="en-US" sz="3000" b="1" dirty="0" smtClean="0"/>
              <a:t>(cont.)</a:t>
            </a:r>
            <a:endParaRPr lang="en-US" sz="3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8077200" cy="2852737"/>
          </a:xfrm>
        </p:spPr>
        <p:txBody>
          <a:bodyPr>
            <a:normAutofit fontScale="90000"/>
          </a:bodyPr>
          <a:lstStyle/>
          <a:p>
            <a:r>
              <a:rPr lang="en-US" sz="4200" b="1" dirty="0" smtClean="0">
                <a:latin typeface="+mn-lt"/>
              </a:rPr>
              <a:t>Take a fresh look at Standard Operating Procedures (SOP’s) and Job Hazard Analyses (JHA’s)/Job Safety Analyses (</a:t>
            </a:r>
            <a:r>
              <a:rPr lang="en-US" sz="4200" b="1" dirty="0" smtClean="0">
                <a:latin typeface="+mn-lt"/>
              </a:rPr>
              <a:t>JSA’s</a:t>
            </a:r>
            <a:r>
              <a:rPr lang="en-US" sz="4200" b="1" dirty="0" smtClean="0">
                <a:latin typeface="+mn-lt"/>
              </a:rPr>
              <a:t>)</a:t>
            </a:r>
            <a:r>
              <a:rPr lang="en-US" sz="4400" dirty="0" smtClean="0"/>
              <a:t/>
            </a:r>
            <a:br>
              <a:rPr lang="en-US" sz="4400" dirty="0" smtClean="0"/>
            </a:br>
            <a:endParaRPr lang="en-US" sz="4400" dirty="0"/>
          </a:p>
        </p:txBody>
      </p:sp>
      <p:sp>
        <p:nvSpPr>
          <p:cNvPr id="5" name="TextBox 4"/>
          <p:cNvSpPr txBox="1"/>
          <p:nvPr/>
        </p:nvSpPr>
        <p:spPr>
          <a:xfrm>
            <a:off x="762000" y="1600200"/>
            <a:ext cx="6172200" cy="769441"/>
          </a:xfrm>
          <a:prstGeom prst="rect">
            <a:avLst/>
          </a:prstGeom>
          <a:noFill/>
        </p:spPr>
        <p:txBody>
          <a:bodyPr wrap="square" rtlCol="0">
            <a:spAutoFit/>
          </a:bodyPr>
          <a:lstStyle/>
          <a:p>
            <a:r>
              <a:rPr lang="en-US" sz="4400" b="1" dirty="0" smtClean="0">
                <a:solidFill>
                  <a:schemeClr val="tx1">
                    <a:lumMod val="75000"/>
                    <a:lumOff val="25000"/>
                  </a:schemeClr>
                </a:solidFill>
              </a:rPr>
              <a:t>SOP’s and JHA’s (JSA’s</a:t>
            </a:r>
            <a:r>
              <a:rPr lang="en-US" sz="4400" b="1" dirty="0" smtClean="0">
                <a:solidFill>
                  <a:schemeClr val="tx1">
                    <a:lumMod val="75000"/>
                    <a:lumOff val="25000"/>
                  </a:schemeClr>
                </a:solidFill>
              </a:rPr>
              <a:t>)</a:t>
            </a:r>
            <a:endParaRPr lang="en-US" sz="4400" b="1" dirty="0" smtClean="0">
              <a:solidFill>
                <a:schemeClr val="tx1">
                  <a:lumMod val="75000"/>
                  <a:lumOff val="25000"/>
                </a:schemeClr>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685800" y="2819400"/>
            <a:ext cx="77724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3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Include risks of unsafe levels of carbon dioxide as possible hazards in </a:t>
            </a:r>
            <a:r>
              <a:rPr kumimoji="0" lang="en-US" sz="3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SOP’s and JHA/JSA procedures</a:t>
            </a:r>
            <a:endParaRPr kumimoji="0" lang="en-US" sz="3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762000" y="1600200"/>
            <a:ext cx="7010400" cy="769441"/>
          </a:xfrm>
          <a:prstGeom prst="rect">
            <a:avLst/>
          </a:prstGeom>
          <a:noFill/>
        </p:spPr>
        <p:txBody>
          <a:bodyPr wrap="square" rtlCol="0">
            <a:spAutoFit/>
          </a:bodyPr>
          <a:lstStyle/>
          <a:p>
            <a:r>
              <a:rPr lang="en-US" sz="4400" b="1" dirty="0" smtClean="0">
                <a:solidFill>
                  <a:schemeClr val="tx1">
                    <a:lumMod val="75000"/>
                    <a:lumOff val="25000"/>
                  </a:schemeClr>
                </a:solidFill>
              </a:rPr>
              <a:t>SOP’s and JHA’s (JSA’s</a:t>
            </a:r>
            <a:r>
              <a:rPr lang="en-US" sz="4400" b="1" dirty="0" smtClean="0">
                <a:solidFill>
                  <a:schemeClr val="tx1">
                    <a:lumMod val="75000"/>
                    <a:lumOff val="25000"/>
                  </a:schemeClr>
                </a:solidFill>
              </a:rPr>
              <a:t>) </a:t>
            </a:r>
            <a:r>
              <a:rPr lang="en-US" sz="3000" b="1" dirty="0" smtClean="0">
                <a:solidFill>
                  <a:schemeClr val="tx1">
                    <a:lumMod val="75000"/>
                    <a:lumOff val="25000"/>
                  </a:schemeClr>
                </a:solidFill>
              </a:rPr>
              <a:t>(cont.)</a:t>
            </a:r>
            <a:endParaRPr lang="en-US" sz="3000" b="1" dirty="0" smtClean="0">
              <a:solidFill>
                <a:schemeClr val="tx1">
                  <a:lumMod val="75000"/>
                  <a:lumOff val="25000"/>
                </a:schemeClr>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514600"/>
            <a:ext cx="7886700" cy="3194051"/>
          </a:xfrm>
        </p:spPr>
        <p:txBody>
          <a:bodyPr>
            <a:noAutofit/>
          </a:bodyPr>
          <a:lstStyle/>
          <a:p>
            <a:r>
              <a:rPr lang="en-US" sz="3800" b="1" dirty="0" smtClean="0">
                <a:solidFill>
                  <a:schemeClr val="tx1"/>
                </a:solidFill>
              </a:rPr>
              <a:t>Evaluate standard operating procedures that allow employees to be routinely exposed to carbon dioxide and design new ways to eliminate or at least reduce these exposures. </a:t>
            </a:r>
            <a:endParaRPr lang="en-US" sz="3800" b="1" dirty="0">
              <a:solidFill>
                <a:schemeClr val="tx1"/>
              </a:solidFill>
            </a:endParaRPr>
          </a:p>
        </p:txBody>
      </p:sp>
      <p:sp>
        <p:nvSpPr>
          <p:cNvPr id="4" name="TextBox 3"/>
          <p:cNvSpPr txBox="1"/>
          <p:nvPr/>
        </p:nvSpPr>
        <p:spPr>
          <a:xfrm>
            <a:off x="685800" y="1447800"/>
            <a:ext cx="7010400" cy="769441"/>
          </a:xfrm>
          <a:prstGeom prst="rect">
            <a:avLst/>
          </a:prstGeom>
          <a:noFill/>
        </p:spPr>
        <p:txBody>
          <a:bodyPr wrap="square" rtlCol="0">
            <a:spAutoFit/>
          </a:bodyPr>
          <a:lstStyle/>
          <a:p>
            <a:r>
              <a:rPr lang="en-US" sz="4400" b="1" dirty="0" smtClean="0">
                <a:solidFill>
                  <a:schemeClr val="tx1">
                    <a:lumMod val="75000"/>
                    <a:lumOff val="25000"/>
                  </a:schemeClr>
                </a:solidFill>
              </a:rPr>
              <a:t>SOP’s and JHA’s (JSA’s</a:t>
            </a:r>
            <a:r>
              <a:rPr lang="en-US" sz="4400" b="1" dirty="0" smtClean="0">
                <a:solidFill>
                  <a:schemeClr val="tx1">
                    <a:lumMod val="75000"/>
                    <a:lumOff val="25000"/>
                  </a:schemeClr>
                </a:solidFill>
              </a:rPr>
              <a:t>) </a:t>
            </a:r>
            <a:r>
              <a:rPr lang="en-US" sz="3000" b="1" dirty="0" smtClean="0">
                <a:solidFill>
                  <a:schemeClr val="tx1">
                    <a:lumMod val="75000"/>
                    <a:lumOff val="25000"/>
                  </a:schemeClr>
                </a:solidFill>
              </a:rPr>
              <a:t>(cont.)</a:t>
            </a:r>
            <a:endParaRPr lang="en-US" sz="3000" b="1" dirty="0" smtClean="0">
              <a:solidFill>
                <a:schemeClr val="tx1">
                  <a:lumMod val="75000"/>
                  <a:lumOff val="2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667000"/>
            <a:ext cx="7886700" cy="3657600"/>
          </a:xfrm>
        </p:spPr>
        <p:txBody>
          <a:bodyPr>
            <a:normAutofit/>
          </a:bodyPr>
          <a:lstStyle/>
          <a:p>
            <a:r>
              <a:rPr lang="en-US" sz="4000" b="1" i="1" dirty="0" smtClean="0">
                <a:solidFill>
                  <a:schemeClr val="tx1"/>
                </a:solidFill>
              </a:rPr>
              <a:t>Resist complacency in workers and </a:t>
            </a:r>
            <a:r>
              <a:rPr lang="en-US" sz="4000" b="1" i="1" dirty="0" smtClean="0">
                <a:solidFill>
                  <a:schemeClr val="tx1"/>
                </a:solidFill>
              </a:rPr>
              <a:t>supervisors that push against change.</a:t>
            </a:r>
            <a:r>
              <a:rPr lang="en-US" sz="4000" b="1" dirty="0" smtClean="0">
                <a:solidFill>
                  <a:schemeClr val="tx1"/>
                </a:solidFill>
              </a:rPr>
              <a:t>  </a:t>
            </a:r>
          </a:p>
          <a:p>
            <a:r>
              <a:rPr lang="en-US" sz="3800" b="1" dirty="0" smtClean="0">
                <a:solidFill>
                  <a:schemeClr val="tx1"/>
                </a:solidFill>
              </a:rPr>
              <a:t>Just because it has never happened, doesn’t mean it can’t!</a:t>
            </a:r>
            <a:endParaRPr lang="en-US" sz="3800" b="1" dirty="0" smtClean="0">
              <a:solidFill>
                <a:schemeClr val="tx1"/>
              </a:solidFill>
            </a:endParaRPr>
          </a:p>
        </p:txBody>
      </p:sp>
      <p:sp>
        <p:nvSpPr>
          <p:cNvPr id="4" name="TextBox 3"/>
          <p:cNvSpPr txBox="1"/>
          <p:nvPr/>
        </p:nvSpPr>
        <p:spPr>
          <a:xfrm>
            <a:off x="685800" y="1447800"/>
            <a:ext cx="7010400" cy="769441"/>
          </a:xfrm>
          <a:prstGeom prst="rect">
            <a:avLst/>
          </a:prstGeom>
          <a:noFill/>
        </p:spPr>
        <p:txBody>
          <a:bodyPr wrap="square" rtlCol="0">
            <a:spAutoFit/>
          </a:bodyPr>
          <a:lstStyle/>
          <a:p>
            <a:r>
              <a:rPr lang="en-US" sz="4400" b="1" dirty="0" smtClean="0">
                <a:solidFill>
                  <a:schemeClr val="tx1">
                    <a:lumMod val="75000"/>
                    <a:lumOff val="25000"/>
                  </a:schemeClr>
                </a:solidFill>
              </a:rPr>
              <a:t>SOP’s and JHA’s (JSA’s</a:t>
            </a:r>
            <a:r>
              <a:rPr lang="en-US" sz="4400" b="1" dirty="0" smtClean="0">
                <a:solidFill>
                  <a:schemeClr val="tx1">
                    <a:lumMod val="75000"/>
                    <a:lumOff val="25000"/>
                  </a:schemeClr>
                </a:solidFill>
              </a:rPr>
              <a:t>) </a:t>
            </a:r>
            <a:r>
              <a:rPr lang="en-US" sz="3000" b="1" dirty="0" smtClean="0">
                <a:solidFill>
                  <a:schemeClr val="tx1">
                    <a:lumMod val="75000"/>
                    <a:lumOff val="25000"/>
                  </a:schemeClr>
                </a:solidFill>
              </a:rPr>
              <a:t>(cont.)</a:t>
            </a:r>
            <a:endParaRPr lang="en-US" sz="3000" b="1" dirty="0" smtClean="0">
              <a:solidFill>
                <a:schemeClr val="tx1">
                  <a:lumMod val="75000"/>
                  <a:lumOff val="25000"/>
                </a:schemeClr>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743200"/>
            <a:ext cx="7467600" cy="2431435"/>
          </a:xfrm>
          <a:prstGeom prst="rect">
            <a:avLst/>
          </a:prstGeom>
        </p:spPr>
        <p:txBody>
          <a:bodyPr wrap="square">
            <a:spAutoFit/>
          </a:bodyPr>
          <a:lstStyle/>
          <a:p>
            <a:r>
              <a:rPr lang="en-US" sz="3800" b="1" dirty="0" smtClean="0"/>
              <a:t>Resist being proud of what has already been done and be open to additional suggestions for ways to improve protections.</a:t>
            </a:r>
            <a:endParaRPr lang="en-US" sz="3800" b="1" dirty="0"/>
          </a:p>
        </p:txBody>
      </p:sp>
      <p:sp>
        <p:nvSpPr>
          <p:cNvPr id="5" name="TextBox 4"/>
          <p:cNvSpPr txBox="1"/>
          <p:nvPr/>
        </p:nvSpPr>
        <p:spPr>
          <a:xfrm>
            <a:off x="685800" y="1447800"/>
            <a:ext cx="7010400" cy="769441"/>
          </a:xfrm>
          <a:prstGeom prst="rect">
            <a:avLst/>
          </a:prstGeom>
          <a:noFill/>
        </p:spPr>
        <p:txBody>
          <a:bodyPr wrap="square" rtlCol="0">
            <a:spAutoFit/>
          </a:bodyPr>
          <a:lstStyle/>
          <a:p>
            <a:r>
              <a:rPr lang="en-US" sz="4400" b="1" dirty="0" smtClean="0">
                <a:solidFill>
                  <a:schemeClr val="tx1">
                    <a:lumMod val="75000"/>
                    <a:lumOff val="25000"/>
                  </a:schemeClr>
                </a:solidFill>
              </a:rPr>
              <a:t>SOP’s and JHA’s (JSA’s</a:t>
            </a:r>
            <a:r>
              <a:rPr lang="en-US" sz="4400" b="1" dirty="0" smtClean="0">
                <a:solidFill>
                  <a:schemeClr val="tx1">
                    <a:lumMod val="75000"/>
                    <a:lumOff val="25000"/>
                  </a:schemeClr>
                </a:solidFill>
              </a:rPr>
              <a:t>) </a:t>
            </a:r>
            <a:r>
              <a:rPr lang="en-US" sz="3000" b="1" dirty="0" smtClean="0">
                <a:solidFill>
                  <a:schemeClr val="tx1">
                    <a:lumMod val="75000"/>
                    <a:lumOff val="25000"/>
                  </a:schemeClr>
                </a:solidFill>
              </a:rPr>
              <a:t>(cont.)</a:t>
            </a:r>
            <a:endParaRPr lang="en-US" sz="3000" b="1" dirty="0" smtClean="0">
              <a:solidFill>
                <a:schemeClr val="tx1">
                  <a:lumMod val="75000"/>
                  <a:lumOff val="25000"/>
                </a:schemeClr>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590800"/>
            <a:ext cx="7620000" cy="2123658"/>
          </a:xfrm>
          <a:prstGeom prst="rect">
            <a:avLst/>
          </a:prstGeom>
          <a:noFill/>
        </p:spPr>
        <p:txBody>
          <a:bodyPr wrap="square" rtlCol="0">
            <a:spAutoFit/>
          </a:bodyPr>
          <a:lstStyle/>
          <a:p>
            <a:pPr lvl="0"/>
            <a:r>
              <a:rPr lang="en-US" sz="3800" b="1" dirty="0" smtClean="0"/>
              <a:t>Rethink jobs and job tasks that are hazardous but “have always been done that way.”</a:t>
            </a:r>
          </a:p>
          <a:p>
            <a:endParaRPr lang="en-US" dirty="0"/>
          </a:p>
        </p:txBody>
      </p:sp>
      <p:sp>
        <p:nvSpPr>
          <p:cNvPr id="5" name="TextBox 4"/>
          <p:cNvSpPr txBox="1"/>
          <p:nvPr/>
        </p:nvSpPr>
        <p:spPr>
          <a:xfrm>
            <a:off x="685800" y="1447800"/>
            <a:ext cx="7010400" cy="769441"/>
          </a:xfrm>
          <a:prstGeom prst="rect">
            <a:avLst/>
          </a:prstGeom>
          <a:noFill/>
        </p:spPr>
        <p:txBody>
          <a:bodyPr wrap="square" rtlCol="0">
            <a:spAutoFit/>
          </a:bodyPr>
          <a:lstStyle/>
          <a:p>
            <a:r>
              <a:rPr lang="en-US" sz="4400" b="1" dirty="0" smtClean="0">
                <a:solidFill>
                  <a:schemeClr val="tx1">
                    <a:lumMod val="75000"/>
                    <a:lumOff val="25000"/>
                  </a:schemeClr>
                </a:solidFill>
              </a:rPr>
              <a:t>SOP’s and JHA’s (JSA’s</a:t>
            </a:r>
            <a:r>
              <a:rPr lang="en-US" sz="4400" b="1" dirty="0" smtClean="0">
                <a:solidFill>
                  <a:schemeClr val="tx1">
                    <a:lumMod val="75000"/>
                    <a:lumOff val="25000"/>
                  </a:schemeClr>
                </a:solidFill>
              </a:rPr>
              <a:t>) </a:t>
            </a:r>
            <a:r>
              <a:rPr lang="en-US" sz="3000" b="1" dirty="0" smtClean="0">
                <a:solidFill>
                  <a:schemeClr val="tx1">
                    <a:lumMod val="75000"/>
                    <a:lumOff val="25000"/>
                  </a:schemeClr>
                </a:solidFill>
              </a:rPr>
              <a:t>(cont.)</a:t>
            </a:r>
            <a:endParaRPr lang="en-US" sz="3000" b="1" dirty="0" smtClean="0">
              <a:solidFill>
                <a:schemeClr val="tx1">
                  <a:lumMod val="75000"/>
                  <a:lumOff val="25000"/>
                </a:schemeClr>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590800"/>
            <a:ext cx="8001000" cy="3293209"/>
          </a:xfrm>
          <a:prstGeom prst="rect">
            <a:avLst/>
          </a:prstGeom>
          <a:noFill/>
        </p:spPr>
        <p:txBody>
          <a:bodyPr wrap="square" rtlCol="0">
            <a:spAutoFit/>
          </a:bodyPr>
          <a:lstStyle/>
          <a:p>
            <a:pPr lvl="0"/>
            <a:r>
              <a:rPr lang="en-US" sz="3800" b="1" dirty="0" smtClean="0"/>
              <a:t>For example, </a:t>
            </a:r>
            <a:r>
              <a:rPr lang="en-US" sz="3800" b="1" dirty="0" smtClean="0"/>
              <a:t>consider </a:t>
            </a:r>
            <a:r>
              <a:rPr lang="en-US" sz="3800" b="1" dirty="0" smtClean="0"/>
              <a:t>the worker who has to open the top hatch (manway) to pour yeast into a </a:t>
            </a:r>
            <a:r>
              <a:rPr lang="en-US" sz="3800" b="1" dirty="0" smtClean="0"/>
              <a:t>propagator.  He/she can </a:t>
            </a:r>
            <a:r>
              <a:rPr lang="en-US" sz="3800" b="1" dirty="0" smtClean="0"/>
              <a:t>be exposed to high levels of CO</a:t>
            </a:r>
            <a:r>
              <a:rPr lang="en-US" sz="3800" b="1" baseline="-25000" dirty="0" smtClean="0"/>
              <a:t>2 </a:t>
            </a:r>
            <a:r>
              <a:rPr lang="en-US" sz="3800" b="1" dirty="0" smtClean="0"/>
              <a:t>whenever doing this job</a:t>
            </a:r>
            <a:r>
              <a:rPr lang="en-US" sz="3800" dirty="0" smtClean="0"/>
              <a:t>.  </a:t>
            </a:r>
          </a:p>
          <a:p>
            <a:endParaRPr lang="en-US" dirty="0"/>
          </a:p>
        </p:txBody>
      </p:sp>
      <p:sp>
        <p:nvSpPr>
          <p:cNvPr id="6" name="TextBox 5"/>
          <p:cNvSpPr txBox="1"/>
          <p:nvPr/>
        </p:nvSpPr>
        <p:spPr>
          <a:xfrm>
            <a:off x="685800" y="1447800"/>
            <a:ext cx="7010400" cy="769441"/>
          </a:xfrm>
          <a:prstGeom prst="rect">
            <a:avLst/>
          </a:prstGeom>
          <a:noFill/>
        </p:spPr>
        <p:txBody>
          <a:bodyPr wrap="square" rtlCol="0">
            <a:spAutoFit/>
          </a:bodyPr>
          <a:lstStyle/>
          <a:p>
            <a:r>
              <a:rPr lang="en-US" sz="4400" b="1" dirty="0" smtClean="0">
                <a:solidFill>
                  <a:schemeClr val="tx1">
                    <a:lumMod val="75000"/>
                    <a:lumOff val="25000"/>
                  </a:schemeClr>
                </a:solidFill>
              </a:rPr>
              <a:t>SOP’s and JHA’s (JSA’s</a:t>
            </a:r>
            <a:r>
              <a:rPr lang="en-US" sz="4400" b="1" dirty="0" smtClean="0">
                <a:solidFill>
                  <a:schemeClr val="tx1">
                    <a:lumMod val="75000"/>
                    <a:lumOff val="25000"/>
                  </a:schemeClr>
                </a:solidFill>
              </a:rPr>
              <a:t>) </a:t>
            </a:r>
            <a:r>
              <a:rPr lang="en-US" sz="3000" b="1" dirty="0" smtClean="0">
                <a:solidFill>
                  <a:schemeClr val="tx1">
                    <a:lumMod val="75000"/>
                    <a:lumOff val="25000"/>
                  </a:schemeClr>
                </a:solidFill>
              </a:rPr>
              <a:t>(cont.)</a:t>
            </a:r>
            <a:endParaRPr lang="en-US" sz="3000" b="1" dirty="0" smtClean="0">
              <a:solidFill>
                <a:schemeClr val="tx1">
                  <a:lumMod val="75000"/>
                  <a:lumOff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371600"/>
            <a:ext cx="8877300" cy="1295400"/>
          </a:xfrm>
        </p:spPr>
        <p:txBody>
          <a:bodyPr>
            <a:noAutofit/>
          </a:bodyPr>
          <a:lstStyle/>
          <a:p>
            <a:r>
              <a:rPr lang="en-GB" sz="5400" b="1" dirty="0">
                <a:latin typeface="+mn-lt"/>
              </a:rPr>
              <a:t>The RFA’s </a:t>
            </a:r>
            <a:r>
              <a:rPr lang="en-GB" sz="5400" b="1" i="1" dirty="0" smtClean="0">
                <a:latin typeface="+mn-lt"/>
              </a:rPr>
              <a:t>CO</a:t>
            </a:r>
            <a:r>
              <a:rPr lang="en-GB" sz="5400" b="1" i="1" baseline="-25000" dirty="0" smtClean="0">
                <a:latin typeface="+mn-lt"/>
              </a:rPr>
              <a:t>2</a:t>
            </a:r>
            <a:r>
              <a:rPr lang="en-GB" sz="5400" b="1" i="1" dirty="0" smtClean="0">
                <a:latin typeface="+mn-lt"/>
              </a:rPr>
              <a:t> Safety </a:t>
            </a:r>
            <a:r>
              <a:rPr lang="en-GB" sz="5400" b="1" i="1" dirty="0">
                <a:latin typeface="+mn-lt"/>
              </a:rPr>
              <a:t>Program</a:t>
            </a:r>
            <a:r>
              <a:rPr lang="en-GB" sz="5400" dirty="0" smtClean="0">
                <a:latin typeface="+mn-lt"/>
              </a:rPr>
              <a:t>: </a:t>
            </a:r>
            <a:r>
              <a:rPr lang="en-GB" sz="3000" dirty="0" smtClean="0"/>
              <a:t>(cont.)</a:t>
            </a:r>
            <a:endParaRPr lang="en-US" sz="3000" b="1" dirty="0">
              <a:latin typeface="+mn-lt"/>
            </a:endParaRPr>
          </a:p>
        </p:txBody>
      </p:sp>
      <p:sp>
        <p:nvSpPr>
          <p:cNvPr id="3" name="Content Placeholder 2"/>
          <p:cNvSpPr>
            <a:spLocks noGrp="1"/>
          </p:cNvSpPr>
          <p:nvPr>
            <p:ph idx="1"/>
          </p:nvPr>
        </p:nvSpPr>
        <p:spPr>
          <a:xfrm>
            <a:off x="381000" y="2819400"/>
            <a:ext cx="8270240" cy="3048000"/>
          </a:xfrm>
        </p:spPr>
        <p:txBody>
          <a:bodyPr>
            <a:noAutofit/>
          </a:bodyPr>
          <a:lstStyle/>
          <a:p>
            <a:r>
              <a:rPr lang="en-US" sz="3600" b="1" dirty="0" smtClean="0"/>
              <a:t>This </a:t>
            </a:r>
            <a:r>
              <a:rPr lang="en-US" sz="3600" b="1" u="sng" dirty="0" smtClean="0"/>
              <a:t>Carbon Dioxide Safety Program</a:t>
            </a:r>
            <a:r>
              <a:rPr lang="en-US" sz="3600" b="1" dirty="0" smtClean="0"/>
              <a:t> also has 4 training programs </a:t>
            </a:r>
            <a:endParaRPr lang="en-US" sz="3600" b="1" dirty="0" smtClean="0"/>
          </a:p>
          <a:p>
            <a:r>
              <a:rPr lang="en-US" sz="3600" b="1" dirty="0" smtClean="0"/>
              <a:t>Training modules </a:t>
            </a:r>
            <a:r>
              <a:rPr lang="en-US" sz="3600" b="1" dirty="0" smtClean="0"/>
              <a:t>are independent of each other and can be given in any order</a:t>
            </a:r>
            <a:endParaRPr lang="en-US" sz="3600" b="1" dirty="0"/>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590800"/>
            <a:ext cx="7924800" cy="3600986"/>
          </a:xfrm>
          <a:prstGeom prst="rect">
            <a:avLst/>
          </a:prstGeom>
          <a:noFill/>
        </p:spPr>
        <p:txBody>
          <a:bodyPr wrap="square" rtlCol="0">
            <a:spAutoFit/>
          </a:bodyPr>
          <a:lstStyle/>
          <a:p>
            <a:pPr lvl="0"/>
            <a:r>
              <a:rPr lang="en-US" sz="3800" b="1" dirty="0" smtClean="0"/>
              <a:t>Consider installing an </a:t>
            </a:r>
            <a:r>
              <a:rPr lang="en-US" sz="3800" b="1" dirty="0" err="1" smtClean="0"/>
              <a:t>eductor</a:t>
            </a:r>
            <a:r>
              <a:rPr lang="en-US" sz="3800" b="1" dirty="0" smtClean="0"/>
              <a:t> </a:t>
            </a:r>
            <a:r>
              <a:rPr lang="en-US" sz="3800" b="1" dirty="0" smtClean="0"/>
              <a:t>system to eliminate this injury risk and exposure.  Also consider that </a:t>
            </a:r>
            <a:r>
              <a:rPr lang="en-US" sz="3800" b="1" dirty="0" smtClean="0"/>
              <a:t>this worker risks </a:t>
            </a:r>
            <a:r>
              <a:rPr lang="en-US" sz="3800" b="1" dirty="0" smtClean="0"/>
              <a:t>other injuries carrying the </a:t>
            </a:r>
            <a:r>
              <a:rPr lang="en-US" sz="3800" b="1" dirty="0" smtClean="0"/>
              <a:t>heavy containers of yeast </a:t>
            </a:r>
            <a:r>
              <a:rPr lang="en-US" sz="3800" b="1" dirty="0" smtClean="0"/>
              <a:t>up many flights of stairs.</a:t>
            </a:r>
            <a:endParaRPr lang="en-US" sz="3800" b="1" dirty="0"/>
          </a:p>
        </p:txBody>
      </p:sp>
      <p:sp>
        <p:nvSpPr>
          <p:cNvPr id="6" name="TextBox 5"/>
          <p:cNvSpPr txBox="1"/>
          <p:nvPr/>
        </p:nvSpPr>
        <p:spPr>
          <a:xfrm>
            <a:off x="685800" y="1447800"/>
            <a:ext cx="7010400" cy="769441"/>
          </a:xfrm>
          <a:prstGeom prst="rect">
            <a:avLst/>
          </a:prstGeom>
          <a:noFill/>
        </p:spPr>
        <p:txBody>
          <a:bodyPr wrap="square" rtlCol="0">
            <a:spAutoFit/>
          </a:bodyPr>
          <a:lstStyle/>
          <a:p>
            <a:r>
              <a:rPr lang="en-US" sz="4400" b="1" dirty="0" smtClean="0">
                <a:solidFill>
                  <a:schemeClr val="tx1">
                    <a:lumMod val="75000"/>
                    <a:lumOff val="25000"/>
                  </a:schemeClr>
                </a:solidFill>
              </a:rPr>
              <a:t>SOP’s and JHA’s (JSA’s</a:t>
            </a:r>
            <a:r>
              <a:rPr lang="en-US" sz="4400" b="1" dirty="0" smtClean="0">
                <a:solidFill>
                  <a:schemeClr val="tx1">
                    <a:lumMod val="75000"/>
                    <a:lumOff val="25000"/>
                  </a:schemeClr>
                </a:solidFill>
              </a:rPr>
              <a:t>) </a:t>
            </a:r>
            <a:r>
              <a:rPr lang="en-US" sz="3000" b="1" dirty="0" smtClean="0">
                <a:solidFill>
                  <a:schemeClr val="tx1">
                    <a:lumMod val="75000"/>
                    <a:lumOff val="25000"/>
                  </a:schemeClr>
                </a:solidFill>
              </a:rPr>
              <a:t>(cont.)</a:t>
            </a:r>
            <a:endParaRPr lang="en-US" sz="3000" b="1" dirty="0" smtClean="0">
              <a:solidFill>
                <a:schemeClr val="tx1">
                  <a:lumMod val="75000"/>
                  <a:lumOff val="25000"/>
                </a:schemeClr>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438400"/>
            <a:ext cx="7886700" cy="3657600"/>
          </a:xfrm>
        </p:spPr>
        <p:txBody>
          <a:bodyPr>
            <a:normAutofit/>
          </a:bodyPr>
          <a:lstStyle/>
          <a:p>
            <a:r>
              <a:rPr lang="en-US" sz="3800" b="1" dirty="0" smtClean="0">
                <a:solidFill>
                  <a:schemeClr val="tx1"/>
                </a:solidFill>
              </a:rPr>
              <a:t>When evaluating job tasks and plant areas for ventilation, design ventilation systems to exhaust from the lowest level and allow make-up air to enter at a higher point.</a:t>
            </a:r>
          </a:p>
          <a:p>
            <a:endParaRPr lang="en-US" sz="4000" dirty="0"/>
          </a:p>
        </p:txBody>
      </p:sp>
      <p:sp>
        <p:nvSpPr>
          <p:cNvPr id="4" name="TextBox 3"/>
          <p:cNvSpPr txBox="1"/>
          <p:nvPr/>
        </p:nvSpPr>
        <p:spPr>
          <a:xfrm>
            <a:off x="685800" y="1447800"/>
            <a:ext cx="7010400" cy="769441"/>
          </a:xfrm>
          <a:prstGeom prst="rect">
            <a:avLst/>
          </a:prstGeom>
          <a:noFill/>
        </p:spPr>
        <p:txBody>
          <a:bodyPr wrap="square" rtlCol="0">
            <a:spAutoFit/>
          </a:bodyPr>
          <a:lstStyle/>
          <a:p>
            <a:r>
              <a:rPr lang="en-US" sz="4400" b="1" dirty="0" smtClean="0">
                <a:solidFill>
                  <a:schemeClr val="tx1">
                    <a:lumMod val="75000"/>
                    <a:lumOff val="25000"/>
                  </a:schemeClr>
                </a:solidFill>
              </a:rPr>
              <a:t>SOP’s and JHA’s (JSA’s</a:t>
            </a:r>
            <a:r>
              <a:rPr lang="en-US" sz="4400" b="1" dirty="0" smtClean="0">
                <a:solidFill>
                  <a:schemeClr val="tx1">
                    <a:lumMod val="75000"/>
                    <a:lumOff val="25000"/>
                  </a:schemeClr>
                </a:solidFill>
              </a:rPr>
              <a:t>) </a:t>
            </a:r>
            <a:r>
              <a:rPr lang="en-US" sz="3000" b="1" dirty="0" smtClean="0">
                <a:solidFill>
                  <a:schemeClr val="tx1">
                    <a:lumMod val="75000"/>
                    <a:lumOff val="25000"/>
                  </a:schemeClr>
                </a:solidFill>
              </a:rPr>
              <a:t>(cont.)</a:t>
            </a:r>
            <a:endParaRPr lang="en-US" sz="3000" b="1" dirty="0" smtClean="0">
              <a:solidFill>
                <a:schemeClr val="tx1">
                  <a:lumMod val="75000"/>
                  <a:lumOff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438400"/>
            <a:ext cx="7886700" cy="3657600"/>
          </a:xfrm>
        </p:spPr>
        <p:txBody>
          <a:bodyPr>
            <a:normAutofit/>
          </a:bodyPr>
          <a:lstStyle/>
          <a:p>
            <a:r>
              <a:rPr lang="en-US" sz="3800" b="1" dirty="0" smtClean="0">
                <a:solidFill>
                  <a:schemeClr val="tx1"/>
                </a:solidFill>
              </a:rPr>
              <a:t>When evaluating job tasks and plant areas for ventilation, install local exhaust ventilation where the levels may exceed </a:t>
            </a:r>
            <a:r>
              <a:rPr lang="en-US" sz="3800" b="1" dirty="0" smtClean="0">
                <a:solidFill>
                  <a:schemeClr val="tx1"/>
                </a:solidFill>
              </a:rPr>
              <a:t>2,500 ppm.  </a:t>
            </a:r>
            <a:r>
              <a:rPr lang="en-US" sz="3800" b="1" dirty="0" smtClean="0">
                <a:solidFill>
                  <a:schemeClr val="tx1"/>
                </a:solidFill>
              </a:rPr>
              <a:t>Levels below this must be maintained to ensure normal cognitive (thinking) skills.</a:t>
            </a:r>
          </a:p>
          <a:p>
            <a:endParaRPr lang="en-US" sz="4000" dirty="0"/>
          </a:p>
        </p:txBody>
      </p:sp>
      <p:sp>
        <p:nvSpPr>
          <p:cNvPr id="4" name="TextBox 3"/>
          <p:cNvSpPr txBox="1"/>
          <p:nvPr/>
        </p:nvSpPr>
        <p:spPr>
          <a:xfrm>
            <a:off x="685800" y="1447800"/>
            <a:ext cx="7010400" cy="769441"/>
          </a:xfrm>
          <a:prstGeom prst="rect">
            <a:avLst/>
          </a:prstGeom>
          <a:noFill/>
        </p:spPr>
        <p:txBody>
          <a:bodyPr wrap="square" rtlCol="0">
            <a:spAutoFit/>
          </a:bodyPr>
          <a:lstStyle/>
          <a:p>
            <a:r>
              <a:rPr lang="en-US" sz="4400" b="1" dirty="0" smtClean="0">
                <a:solidFill>
                  <a:schemeClr val="tx1">
                    <a:lumMod val="75000"/>
                    <a:lumOff val="25000"/>
                  </a:schemeClr>
                </a:solidFill>
              </a:rPr>
              <a:t>SOP’s and JHA’s (JSA’s</a:t>
            </a:r>
            <a:r>
              <a:rPr lang="en-US" sz="4400" b="1" dirty="0" smtClean="0">
                <a:solidFill>
                  <a:schemeClr val="tx1">
                    <a:lumMod val="75000"/>
                    <a:lumOff val="25000"/>
                  </a:schemeClr>
                </a:solidFill>
              </a:rPr>
              <a:t>) </a:t>
            </a:r>
            <a:r>
              <a:rPr lang="en-US" sz="3000" b="1" dirty="0" smtClean="0">
                <a:solidFill>
                  <a:schemeClr val="tx1">
                    <a:lumMod val="75000"/>
                    <a:lumOff val="25000"/>
                  </a:schemeClr>
                </a:solidFill>
              </a:rPr>
              <a:t>(cont.)</a:t>
            </a:r>
            <a:endParaRPr lang="en-US" sz="3000" b="1" dirty="0" smtClean="0">
              <a:solidFill>
                <a:schemeClr val="tx1">
                  <a:lumMod val="75000"/>
                  <a:lumOff val="25000"/>
                </a:schemeClr>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514600"/>
            <a:ext cx="7924800" cy="3877985"/>
          </a:xfrm>
          <a:prstGeom prst="rect">
            <a:avLst/>
          </a:prstGeom>
          <a:noFill/>
        </p:spPr>
        <p:txBody>
          <a:bodyPr wrap="square" rtlCol="0">
            <a:spAutoFit/>
          </a:bodyPr>
          <a:lstStyle/>
          <a:p>
            <a:pPr lvl="0"/>
            <a:r>
              <a:rPr lang="en-US" sz="3800" b="1" dirty="0" smtClean="0"/>
              <a:t>Establish a procedure, with equipment, to ensure continuous voice, visual or signal monitoring </a:t>
            </a:r>
            <a:r>
              <a:rPr lang="en-US" sz="3800" b="1" dirty="0" smtClean="0"/>
              <a:t>whenever workers are in areas </a:t>
            </a:r>
            <a:r>
              <a:rPr lang="en-US" sz="3800" b="1" dirty="0" smtClean="0"/>
              <a:t>where the possibility, however remote, of CO</a:t>
            </a:r>
            <a:r>
              <a:rPr lang="en-US" sz="3800" b="1" baseline="-25000" dirty="0" smtClean="0"/>
              <a:t>2</a:t>
            </a:r>
            <a:r>
              <a:rPr lang="en-US" sz="3800" b="1" dirty="0" smtClean="0"/>
              <a:t> collecting can occur.</a:t>
            </a:r>
          </a:p>
          <a:p>
            <a:endParaRPr lang="en-US" dirty="0"/>
          </a:p>
        </p:txBody>
      </p:sp>
      <p:sp>
        <p:nvSpPr>
          <p:cNvPr id="6" name="TextBox 5"/>
          <p:cNvSpPr txBox="1"/>
          <p:nvPr/>
        </p:nvSpPr>
        <p:spPr>
          <a:xfrm>
            <a:off x="685800" y="1447800"/>
            <a:ext cx="7010400" cy="769441"/>
          </a:xfrm>
          <a:prstGeom prst="rect">
            <a:avLst/>
          </a:prstGeom>
          <a:noFill/>
        </p:spPr>
        <p:txBody>
          <a:bodyPr wrap="square" rtlCol="0">
            <a:spAutoFit/>
          </a:bodyPr>
          <a:lstStyle/>
          <a:p>
            <a:r>
              <a:rPr lang="en-US" sz="4400" b="1" dirty="0" smtClean="0">
                <a:solidFill>
                  <a:schemeClr val="tx1">
                    <a:lumMod val="75000"/>
                    <a:lumOff val="25000"/>
                  </a:schemeClr>
                </a:solidFill>
              </a:rPr>
              <a:t>SOP’s and JHA’s (JSA’s</a:t>
            </a:r>
            <a:r>
              <a:rPr lang="en-US" sz="4400" b="1" dirty="0" smtClean="0">
                <a:solidFill>
                  <a:schemeClr val="tx1">
                    <a:lumMod val="75000"/>
                    <a:lumOff val="25000"/>
                  </a:schemeClr>
                </a:solidFill>
              </a:rPr>
              <a:t>) </a:t>
            </a:r>
            <a:r>
              <a:rPr lang="en-US" sz="3000" b="1" dirty="0" smtClean="0">
                <a:solidFill>
                  <a:schemeClr val="tx1">
                    <a:lumMod val="75000"/>
                    <a:lumOff val="25000"/>
                  </a:schemeClr>
                </a:solidFill>
              </a:rPr>
              <a:t>(cont.)</a:t>
            </a:r>
            <a:endParaRPr lang="en-US" sz="3000" b="1" dirty="0" smtClean="0">
              <a:solidFill>
                <a:schemeClr val="tx1">
                  <a:lumMod val="75000"/>
                  <a:lumOff val="25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590800"/>
            <a:ext cx="7620000" cy="3016210"/>
          </a:xfrm>
          <a:prstGeom prst="rect">
            <a:avLst/>
          </a:prstGeom>
          <a:noFill/>
        </p:spPr>
        <p:txBody>
          <a:bodyPr wrap="square" rtlCol="0">
            <a:spAutoFit/>
          </a:bodyPr>
          <a:lstStyle/>
          <a:p>
            <a:pPr lvl="0"/>
            <a:r>
              <a:rPr lang="en-US" sz="3800" b="1" dirty="0" smtClean="0"/>
              <a:t>Identify work areas and job tasks that may not be routine, that could present great exposures to CO</a:t>
            </a:r>
            <a:r>
              <a:rPr lang="en-US" sz="3800" b="1" baseline="-25000" dirty="0" smtClean="0"/>
              <a:t>2</a:t>
            </a:r>
            <a:r>
              <a:rPr lang="en-US" sz="3800" b="1" dirty="0" smtClean="0"/>
              <a:t>, or that present a higher risk of hazard exposures to workers.</a:t>
            </a:r>
            <a:endParaRPr lang="en-US" sz="3800" b="1" dirty="0"/>
          </a:p>
        </p:txBody>
      </p:sp>
      <p:sp>
        <p:nvSpPr>
          <p:cNvPr id="6" name="TextBox 5"/>
          <p:cNvSpPr txBox="1"/>
          <p:nvPr/>
        </p:nvSpPr>
        <p:spPr>
          <a:xfrm>
            <a:off x="685800" y="1447800"/>
            <a:ext cx="7010400" cy="769441"/>
          </a:xfrm>
          <a:prstGeom prst="rect">
            <a:avLst/>
          </a:prstGeom>
          <a:noFill/>
        </p:spPr>
        <p:txBody>
          <a:bodyPr wrap="square" rtlCol="0">
            <a:spAutoFit/>
          </a:bodyPr>
          <a:lstStyle/>
          <a:p>
            <a:r>
              <a:rPr lang="en-US" sz="4400" b="1" dirty="0" smtClean="0">
                <a:solidFill>
                  <a:schemeClr val="tx1">
                    <a:lumMod val="75000"/>
                    <a:lumOff val="25000"/>
                  </a:schemeClr>
                </a:solidFill>
              </a:rPr>
              <a:t>SOP’s and JHA’s (JSA’s</a:t>
            </a:r>
            <a:r>
              <a:rPr lang="en-US" sz="4400" b="1" dirty="0" smtClean="0">
                <a:solidFill>
                  <a:schemeClr val="tx1">
                    <a:lumMod val="75000"/>
                    <a:lumOff val="25000"/>
                  </a:schemeClr>
                </a:solidFill>
              </a:rPr>
              <a:t>) </a:t>
            </a:r>
            <a:r>
              <a:rPr lang="en-US" sz="3000" b="1" dirty="0" smtClean="0">
                <a:solidFill>
                  <a:schemeClr val="tx1">
                    <a:lumMod val="75000"/>
                    <a:lumOff val="25000"/>
                  </a:schemeClr>
                </a:solidFill>
              </a:rPr>
              <a:t>(cont.)</a:t>
            </a:r>
            <a:endParaRPr lang="en-US" sz="3000" b="1" dirty="0" smtClean="0">
              <a:solidFill>
                <a:schemeClr val="tx1">
                  <a:lumMod val="75000"/>
                  <a:lumOff val="25000"/>
                </a:schemeClr>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971800"/>
            <a:ext cx="7620000" cy="1846659"/>
          </a:xfrm>
          <a:prstGeom prst="rect">
            <a:avLst/>
          </a:prstGeom>
          <a:noFill/>
        </p:spPr>
        <p:txBody>
          <a:bodyPr wrap="square" rtlCol="0">
            <a:spAutoFit/>
          </a:bodyPr>
          <a:lstStyle/>
          <a:p>
            <a:pPr lvl="0"/>
            <a:r>
              <a:rPr lang="en-US" sz="3800" b="1" dirty="0" smtClean="0"/>
              <a:t>Cover personal protective equipment (PPE) in these safety reviews and training.</a:t>
            </a:r>
            <a:endParaRPr lang="en-US" sz="3800" b="1" dirty="0"/>
          </a:p>
        </p:txBody>
      </p:sp>
      <p:sp>
        <p:nvSpPr>
          <p:cNvPr id="6" name="TextBox 5"/>
          <p:cNvSpPr txBox="1"/>
          <p:nvPr/>
        </p:nvSpPr>
        <p:spPr>
          <a:xfrm>
            <a:off x="685800" y="1447800"/>
            <a:ext cx="7010400" cy="769441"/>
          </a:xfrm>
          <a:prstGeom prst="rect">
            <a:avLst/>
          </a:prstGeom>
          <a:noFill/>
        </p:spPr>
        <p:txBody>
          <a:bodyPr wrap="square" rtlCol="0">
            <a:spAutoFit/>
          </a:bodyPr>
          <a:lstStyle/>
          <a:p>
            <a:r>
              <a:rPr lang="en-US" sz="4400" b="1" dirty="0" smtClean="0">
                <a:solidFill>
                  <a:schemeClr val="tx1">
                    <a:lumMod val="75000"/>
                    <a:lumOff val="25000"/>
                  </a:schemeClr>
                </a:solidFill>
              </a:rPr>
              <a:t>SOP’s and JHA’s (JSA’s</a:t>
            </a:r>
            <a:r>
              <a:rPr lang="en-US" sz="4400" b="1" dirty="0" smtClean="0">
                <a:solidFill>
                  <a:schemeClr val="tx1">
                    <a:lumMod val="75000"/>
                    <a:lumOff val="25000"/>
                  </a:schemeClr>
                </a:solidFill>
              </a:rPr>
              <a:t>) </a:t>
            </a:r>
            <a:r>
              <a:rPr lang="en-US" sz="3000" b="1" dirty="0" smtClean="0">
                <a:solidFill>
                  <a:schemeClr val="tx1">
                    <a:lumMod val="75000"/>
                    <a:lumOff val="25000"/>
                  </a:schemeClr>
                </a:solidFill>
              </a:rPr>
              <a:t>(cont.)</a:t>
            </a:r>
            <a:endParaRPr lang="en-US" sz="3000" b="1" dirty="0" smtClean="0">
              <a:solidFill>
                <a:schemeClr val="tx1">
                  <a:lumMod val="75000"/>
                  <a:lumOff val="25000"/>
                </a:scheme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905000"/>
            <a:ext cx="7620000" cy="1785104"/>
          </a:xfrm>
          <a:prstGeom prst="rect">
            <a:avLst/>
          </a:prstGeom>
          <a:noFill/>
        </p:spPr>
        <p:txBody>
          <a:bodyPr wrap="square" rtlCol="0">
            <a:spAutoFit/>
          </a:bodyPr>
          <a:lstStyle/>
          <a:p>
            <a:r>
              <a:rPr lang="en-US" sz="4600" b="1" dirty="0" smtClean="0"/>
              <a:t>Provide </a:t>
            </a:r>
            <a:r>
              <a:rPr lang="en-US" sz="4600" b="1" dirty="0" smtClean="0"/>
              <a:t>Additional Education</a:t>
            </a:r>
            <a:r>
              <a:rPr lang="en-US" sz="4600" b="1" dirty="0" smtClean="0"/>
              <a:t>, Information and Resources</a:t>
            </a:r>
            <a:endParaRPr lang="en-US" sz="4600" dirty="0" smtClean="0"/>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590800"/>
            <a:ext cx="7620000" cy="2431435"/>
          </a:xfrm>
          <a:prstGeom prst="rect">
            <a:avLst/>
          </a:prstGeom>
          <a:noFill/>
        </p:spPr>
        <p:txBody>
          <a:bodyPr wrap="square" rtlCol="0">
            <a:spAutoFit/>
          </a:bodyPr>
          <a:lstStyle/>
          <a:p>
            <a:pPr lvl="0"/>
            <a:r>
              <a:rPr lang="en-US" sz="3800" b="1" dirty="0" smtClean="0"/>
              <a:t>Conduct mandatory, comprehensive, and specific training on CO</a:t>
            </a:r>
            <a:r>
              <a:rPr lang="en-US" sz="3800" b="1" baseline="-25000" dirty="0" smtClean="0"/>
              <a:t>2 </a:t>
            </a:r>
            <a:r>
              <a:rPr lang="en-US" sz="3800" b="1" dirty="0" smtClean="0"/>
              <a:t>safe handling and hazard minimization for all plant employees.</a:t>
            </a:r>
            <a:endParaRPr lang="en-US" sz="3800" b="1" dirty="0"/>
          </a:p>
        </p:txBody>
      </p:sp>
      <p:sp>
        <p:nvSpPr>
          <p:cNvPr id="3" name="TextBox 2"/>
          <p:cNvSpPr txBox="1"/>
          <p:nvPr/>
        </p:nvSpPr>
        <p:spPr>
          <a:xfrm>
            <a:off x="228600" y="1600200"/>
            <a:ext cx="8915400" cy="769441"/>
          </a:xfrm>
          <a:prstGeom prst="rect">
            <a:avLst/>
          </a:prstGeom>
          <a:noFill/>
        </p:spPr>
        <p:txBody>
          <a:bodyPr wrap="square" rtlCol="0">
            <a:spAutoFit/>
          </a:bodyPr>
          <a:lstStyle/>
          <a:p>
            <a:r>
              <a:rPr lang="en-US" sz="4400" b="1" dirty="0" smtClean="0"/>
              <a:t>Education, Information &amp;</a:t>
            </a:r>
            <a:r>
              <a:rPr lang="en-US" sz="4400" b="1" dirty="0" smtClean="0"/>
              <a:t> </a:t>
            </a:r>
            <a:r>
              <a:rPr lang="en-US" sz="4400" b="1" dirty="0" smtClean="0"/>
              <a:t>Resources</a:t>
            </a:r>
            <a:endParaRPr lang="en-US" sz="4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971800"/>
            <a:ext cx="7620000" cy="1846659"/>
          </a:xfrm>
          <a:prstGeom prst="rect">
            <a:avLst/>
          </a:prstGeom>
          <a:noFill/>
        </p:spPr>
        <p:txBody>
          <a:bodyPr wrap="square" rtlCol="0">
            <a:spAutoFit/>
          </a:bodyPr>
          <a:lstStyle/>
          <a:p>
            <a:pPr lvl="0"/>
            <a:r>
              <a:rPr lang="en-US" sz="3800" b="1" dirty="0" smtClean="0"/>
              <a:t>Include carbon dioxide in the Chemical Hazard Communication Program. </a:t>
            </a:r>
            <a:endParaRPr lang="en-US" sz="3800" b="1" dirty="0"/>
          </a:p>
        </p:txBody>
      </p:sp>
      <p:sp>
        <p:nvSpPr>
          <p:cNvPr id="3" name="TextBox 2"/>
          <p:cNvSpPr txBox="1"/>
          <p:nvPr/>
        </p:nvSpPr>
        <p:spPr>
          <a:xfrm>
            <a:off x="228600" y="1600200"/>
            <a:ext cx="8915400" cy="1231106"/>
          </a:xfrm>
          <a:prstGeom prst="rect">
            <a:avLst/>
          </a:prstGeom>
          <a:noFill/>
        </p:spPr>
        <p:txBody>
          <a:bodyPr wrap="square" rtlCol="0">
            <a:spAutoFit/>
          </a:bodyPr>
          <a:lstStyle/>
          <a:p>
            <a:r>
              <a:rPr lang="en-US" sz="4400" b="1" dirty="0" smtClean="0"/>
              <a:t>Education, Information &amp;</a:t>
            </a:r>
            <a:r>
              <a:rPr lang="en-US" sz="4400" b="1" dirty="0" smtClean="0"/>
              <a:t> Resources </a:t>
            </a:r>
            <a:r>
              <a:rPr lang="en-US" sz="3000" b="1" dirty="0" smtClean="0"/>
              <a:t>(cont.)</a:t>
            </a:r>
            <a:endParaRPr lang="en-US" sz="30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819400"/>
            <a:ext cx="7924800" cy="3693319"/>
          </a:xfrm>
          <a:prstGeom prst="rect">
            <a:avLst/>
          </a:prstGeom>
          <a:noFill/>
        </p:spPr>
        <p:txBody>
          <a:bodyPr wrap="square" rtlCol="0">
            <a:spAutoFit/>
          </a:bodyPr>
          <a:lstStyle/>
          <a:p>
            <a:pPr lvl="0"/>
            <a:r>
              <a:rPr lang="en-US" sz="3800" b="1" dirty="0" smtClean="0"/>
              <a:t>Educate employees on all aspects of the carbon dioxide detection systems and monitoring equipment.  Ensure that they know where personal monitors must be worn, </a:t>
            </a:r>
            <a:r>
              <a:rPr lang="en-US" sz="4000" b="1" dirty="0" smtClean="0"/>
              <a:t>(</a:t>
            </a:r>
            <a:r>
              <a:rPr lang="en-US" sz="3400" b="1" dirty="0" smtClean="0"/>
              <a:t>if not mandatory in all operating areas).</a:t>
            </a:r>
            <a:endParaRPr lang="en-US" sz="3400" b="1" dirty="0"/>
          </a:p>
        </p:txBody>
      </p:sp>
      <p:sp>
        <p:nvSpPr>
          <p:cNvPr id="3" name="TextBox 2"/>
          <p:cNvSpPr txBox="1"/>
          <p:nvPr/>
        </p:nvSpPr>
        <p:spPr>
          <a:xfrm>
            <a:off x="228600" y="1600200"/>
            <a:ext cx="8915400" cy="1231106"/>
          </a:xfrm>
          <a:prstGeom prst="rect">
            <a:avLst/>
          </a:prstGeom>
          <a:noFill/>
        </p:spPr>
        <p:txBody>
          <a:bodyPr wrap="square" rtlCol="0">
            <a:spAutoFit/>
          </a:bodyPr>
          <a:lstStyle/>
          <a:p>
            <a:r>
              <a:rPr lang="en-US" sz="4400" b="1" dirty="0" smtClean="0"/>
              <a:t>Education, Information &amp; Resources </a:t>
            </a:r>
            <a:r>
              <a:rPr lang="en-US" sz="3000" b="1" dirty="0" smtClean="0"/>
              <a:t>(cont.)</a:t>
            </a:r>
            <a:endParaRPr 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6400"/>
            <a:ext cx="8534400" cy="2743200"/>
          </a:xfrm>
        </p:spPr>
        <p:txBody>
          <a:bodyPr>
            <a:normAutofit/>
          </a:bodyPr>
          <a:lstStyle/>
          <a:p>
            <a:pPr algn="ctr"/>
            <a:r>
              <a:rPr lang="en-US" sz="6000" b="1" u="sng" dirty="0" smtClean="0">
                <a:latin typeface="+mn-lt"/>
              </a:rPr>
              <a:t>Module 3</a:t>
            </a:r>
            <a:r>
              <a:rPr lang="en-US" sz="6000" b="1" dirty="0" smtClean="0">
                <a:latin typeface="+mn-lt"/>
              </a:rPr>
              <a:t>: </a:t>
            </a:r>
            <a:r>
              <a:rPr lang="en-US" b="1" dirty="0" smtClean="0">
                <a:latin typeface="+mn-lt"/>
              </a:rPr>
              <a:t/>
            </a:r>
            <a:br>
              <a:rPr lang="en-US" b="1" dirty="0" smtClean="0">
                <a:latin typeface="+mn-lt"/>
              </a:rPr>
            </a:br>
            <a:r>
              <a:rPr lang="en-US" sz="2200" b="1" dirty="0" smtClean="0">
                <a:latin typeface="+mn-lt"/>
              </a:rPr>
              <a:t/>
            </a:r>
            <a:br>
              <a:rPr lang="en-US" sz="2200" b="1" dirty="0" smtClean="0">
                <a:latin typeface="+mn-lt"/>
              </a:rPr>
            </a:br>
            <a:r>
              <a:rPr lang="en-US" sz="5000" b="1" dirty="0" smtClean="0">
                <a:latin typeface="+mn-lt"/>
              </a:rPr>
              <a:t>Developing a Site CO</a:t>
            </a:r>
            <a:r>
              <a:rPr lang="en-US" sz="5000" b="1" baseline="-25000" dirty="0" smtClean="0">
                <a:latin typeface="+mn-lt"/>
              </a:rPr>
              <a:t>2 </a:t>
            </a:r>
            <a:r>
              <a:rPr lang="en-US" sz="5000" b="1" dirty="0" smtClean="0">
                <a:latin typeface="+mn-lt"/>
              </a:rPr>
              <a:t>Management Program</a:t>
            </a:r>
            <a:endParaRPr lang="en-US" sz="5000" b="1" dirty="0">
              <a:latin typeface="+mn-lt"/>
            </a:endParaRPr>
          </a:p>
        </p:txBody>
      </p:sp>
      <p:sp>
        <p:nvSpPr>
          <p:cNvPr id="3" name="Content Placeholder 2"/>
          <p:cNvSpPr>
            <a:spLocks noGrp="1"/>
          </p:cNvSpPr>
          <p:nvPr>
            <p:ph idx="1"/>
          </p:nvPr>
        </p:nvSpPr>
        <p:spPr>
          <a:xfrm>
            <a:off x="685800" y="5257800"/>
            <a:ext cx="7886700" cy="762000"/>
          </a:xfrm>
        </p:spPr>
        <p:txBody>
          <a:bodyPr>
            <a:normAutofit/>
          </a:bodyPr>
          <a:lstStyle/>
          <a:p>
            <a:pPr algn="ctr">
              <a:lnSpc>
                <a:spcPct val="120000"/>
              </a:lnSpc>
              <a:spcBef>
                <a:spcPts val="0"/>
              </a:spcBef>
              <a:buNone/>
            </a:pPr>
            <a:r>
              <a:rPr lang="en-US" b="1" dirty="0" smtClean="0"/>
              <a:t>  Renewable Fuel Association</a:t>
            </a:r>
            <a:endParaRPr lang="en-US" dirty="0" smtClean="0"/>
          </a:p>
          <a:p>
            <a:pPr algn="ctr">
              <a:lnSpc>
                <a:spcPct val="120000"/>
              </a:lnSpc>
              <a:spcBef>
                <a:spcPts val="0"/>
              </a:spcBef>
              <a:buNone/>
            </a:pPr>
            <a:endParaRPr lang="en-US" b="1" dirty="0" smtClean="0"/>
          </a:p>
          <a:p>
            <a:pPr algn="ct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352800"/>
            <a:ext cx="7924800" cy="1846659"/>
          </a:xfrm>
          <a:prstGeom prst="rect">
            <a:avLst/>
          </a:prstGeom>
          <a:noFill/>
        </p:spPr>
        <p:txBody>
          <a:bodyPr wrap="square" rtlCol="0">
            <a:spAutoFit/>
          </a:bodyPr>
          <a:lstStyle/>
          <a:p>
            <a:pPr lvl="0"/>
            <a:r>
              <a:rPr lang="en-US" sz="3800" b="1" dirty="0" smtClean="0"/>
              <a:t>List </a:t>
            </a:r>
            <a:r>
              <a:rPr lang="en-US" sz="3800" b="1" dirty="0" smtClean="0"/>
              <a:t>and discuss </a:t>
            </a:r>
            <a:r>
              <a:rPr lang="en-US" sz="3800" b="1" dirty="0" smtClean="0"/>
              <a:t>areas </a:t>
            </a:r>
            <a:r>
              <a:rPr lang="en-US" sz="3800" b="1" dirty="0" smtClean="0"/>
              <a:t>where </a:t>
            </a:r>
            <a:r>
              <a:rPr lang="en-US" sz="3800" b="1" dirty="0" smtClean="0"/>
              <a:t>wearing CO</a:t>
            </a:r>
            <a:r>
              <a:rPr lang="en-US" sz="3800" b="1" baseline="-25000" dirty="0" smtClean="0"/>
              <a:t>2</a:t>
            </a:r>
            <a:r>
              <a:rPr lang="en-US" sz="3800" b="1" dirty="0" smtClean="0"/>
              <a:t> electronic monitors </a:t>
            </a:r>
            <a:r>
              <a:rPr lang="en-US" sz="3800" b="1" dirty="0" smtClean="0"/>
              <a:t>should be </a:t>
            </a:r>
            <a:r>
              <a:rPr lang="en-US" sz="3800" b="1" dirty="0" smtClean="0"/>
              <a:t>mandatory</a:t>
            </a:r>
            <a:endParaRPr lang="en-US" sz="3800" b="1" dirty="0" smtClean="0"/>
          </a:p>
        </p:txBody>
      </p:sp>
      <p:sp>
        <p:nvSpPr>
          <p:cNvPr id="5" name="TextBox 4"/>
          <p:cNvSpPr txBox="1"/>
          <p:nvPr/>
        </p:nvSpPr>
        <p:spPr>
          <a:xfrm>
            <a:off x="228600" y="1600200"/>
            <a:ext cx="8915400" cy="1231106"/>
          </a:xfrm>
          <a:prstGeom prst="rect">
            <a:avLst/>
          </a:prstGeom>
          <a:noFill/>
        </p:spPr>
        <p:txBody>
          <a:bodyPr wrap="square" rtlCol="0">
            <a:spAutoFit/>
          </a:bodyPr>
          <a:lstStyle/>
          <a:p>
            <a:r>
              <a:rPr lang="en-US" sz="4400" b="1" dirty="0" smtClean="0"/>
              <a:t>Education, Information &amp;</a:t>
            </a:r>
            <a:r>
              <a:rPr lang="en-US" sz="4400" b="1" dirty="0" smtClean="0"/>
              <a:t> Resources </a:t>
            </a:r>
            <a:r>
              <a:rPr lang="en-US" sz="3000" b="1" dirty="0" smtClean="0"/>
              <a:t>(cont.)</a:t>
            </a:r>
            <a:endParaRPr lang="en-US" sz="30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352800"/>
            <a:ext cx="7620000" cy="1261884"/>
          </a:xfrm>
          <a:prstGeom prst="rect">
            <a:avLst/>
          </a:prstGeom>
          <a:noFill/>
        </p:spPr>
        <p:txBody>
          <a:bodyPr wrap="square" rtlCol="0">
            <a:spAutoFit/>
          </a:bodyPr>
          <a:lstStyle/>
          <a:p>
            <a:pPr lvl="0"/>
            <a:r>
              <a:rPr lang="en-US" sz="3800" b="1" dirty="0" smtClean="0"/>
              <a:t>Train employees on the warning signs </a:t>
            </a:r>
            <a:r>
              <a:rPr lang="en-US" sz="3800" b="1" dirty="0" smtClean="0"/>
              <a:t>posted</a:t>
            </a:r>
            <a:endParaRPr lang="en-US" sz="3800" b="1" dirty="0"/>
          </a:p>
        </p:txBody>
      </p:sp>
      <p:sp>
        <p:nvSpPr>
          <p:cNvPr id="3" name="TextBox 2"/>
          <p:cNvSpPr txBox="1"/>
          <p:nvPr/>
        </p:nvSpPr>
        <p:spPr>
          <a:xfrm>
            <a:off x="228600" y="1600200"/>
            <a:ext cx="8915400" cy="1231106"/>
          </a:xfrm>
          <a:prstGeom prst="rect">
            <a:avLst/>
          </a:prstGeom>
          <a:noFill/>
        </p:spPr>
        <p:txBody>
          <a:bodyPr wrap="square" rtlCol="0">
            <a:spAutoFit/>
          </a:bodyPr>
          <a:lstStyle/>
          <a:p>
            <a:r>
              <a:rPr lang="en-US" sz="4400" b="1" dirty="0" smtClean="0"/>
              <a:t>Education, Information &amp;</a:t>
            </a:r>
            <a:r>
              <a:rPr lang="en-US" sz="4400" b="1" dirty="0" smtClean="0"/>
              <a:t> Resources </a:t>
            </a:r>
            <a:r>
              <a:rPr lang="en-US" sz="3000" b="1" dirty="0" smtClean="0"/>
              <a:t>(cont.)</a:t>
            </a:r>
            <a:endParaRPr lang="en-US" sz="30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4"/>
          <p:cNvSpPr txBox="1">
            <a:spLocks noChangeArrowheads="1"/>
          </p:cNvSpPr>
          <p:nvPr/>
        </p:nvSpPr>
        <p:spPr bwMode="auto">
          <a:xfrm>
            <a:off x="228600" y="2057400"/>
            <a:ext cx="8686800" cy="3370153"/>
          </a:xfrm>
          <a:prstGeom prst="rect">
            <a:avLst/>
          </a:prstGeom>
          <a:solidFill>
            <a:srgbClr val="FFFFFF"/>
          </a:solidFill>
          <a:ln w="25400">
            <a:solidFill>
              <a:srgbClr val="C0504D"/>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4300" b="1" i="0" u="none" strike="noStrike" cap="none" normalizeH="0" baseline="0" dirty="0" smtClean="0">
                <a:ln>
                  <a:noFill/>
                </a:ln>
                <a:solidFill>
                  <a:schemeClr val="tx1"/>
                </a:solidFill>
                <a:effectLst/>
                <a:latin typeface="Calibri" pitchFamily="34" charset="0"/>
                <a:cs typeface="Arial" pitchFamily="34" charset="0"/>
              </a:rPr>
              <a:t>WARNING</a:t>
            </a:r>
            <a:r>
              <a:rPr lang="fr-FR" sz="4300" b="1" dirty="0" smtClean="0">
                <a:latin typeface="Calibri" pitchFamily="34" charset="0"/>
                <a:cs typeface="Arial" pitchFamily="34" charset="0"/>
              </a:rPr>
              <a:t>!</a:t>
            </a:r>
            <a:r>
              <a:rPr kumimoji="0" lang="fr-FR" sz="4300" b="1" i="0" u="none" strike="noStrike" cap="none" normalizeH="0" baseline="0" dirty="0" smtClean="0">
                <a:ln>
                  <a:noFill/>
                </a:ln>
                <a:solidFill>
                  <a:schemeClr val="tx1"/>
                </a:solidFill>
                <a:effectLst/>
                <a:latin typeface="Calibri" pitchFamily="34" charset="0"/>
                <a:cs typeface="Arial" pitchFamily="34" charset="0"/>
              </a:rPr>
              <a:t>  CARBON DIOXIDE GAS!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3500" b="1" i="0" u="none" strike="noStrike" cap="none" normalizeH="0" baseline="0" dirty="0" err="1" smtClean="0">
                <a:ln>
                  <a:noFill/>
                </a:ln>
                <a:solidFill>
                  <a:schemeClr val="tx1"/>
                </a:solidFill>
                <a:effectLst/>
                <a:latin typeface="Calibri" pitchFamily="34" charset="0"/>
                <a:cs typeface="Arial" pitchFamily="34" charset="0"/>
              </a:rPr>
              <a:t>Ventilate</a:t>
            </a:r>
            <a:r>
              <a:rPr kumimoji="0" lang="fr-FR" sz="3500" b="1" i="0" u="none" strike="noStrike" cap="none" normalizeH="0" baseline="0" dirty="0" smtClean="0">
                <a:ln>
                  <a:noFill/>
                </a:ln>
                <a:solidFill>
                  <a:schemeClr val="tx1"/>
                </a:solidFill>
                <a:effectLst/>
                <a:latin typeface="Calibri" pitchFamily="34" charset="0"/>
                <a:cs typeface="Arial" pitchFamily="34" charset="0"/>
              </a:rPr>
              <a:t> the Area</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3500" b="1" i="0" u="none" strike="noStrike" cap="none" normalizeH="0" baseline="0" dirty="0" smtClean="0">
                <a:ln>
                  <a:noFill/>
                </a:ln>
                <a:solidFill>
                  <a:schemeClr val="tx1"/>
                </a:solidFill>
                <a:effectLst/>
                <a:latin typeface="Calibri" pitchFamily="34" charset="0"/>
                <a:cs typeface="Arial" pitchFamily="34" charset="0"/>
              </a:rPr>
              <a:t>A High CO</a:t>
            </a:r>
            <a:r>
              <a:rPr kumimoji="0" lang="fr-FR" sz="3500" b="1" i="0" u="none" strike="noStrike" cap="none" normalizeH="0" baseline="-25000" dirty="0" smtClean="0">
                <a:ln>
                  <a:noFill/>
                </a:ln>
                <a:solidFill>
                  <a:schemeClr val="tx1"/>
                </a:solidFill>
                <a:effectLst/>
                <a:latin typeface="Calibri" pitchFamily="34" charset="0"/>
                <a:cs typeface="Arial" pitchFamily="34" charset="0"/>
              </a:rPr>
              <a:t>2</a:t>
            </a:r>
            <a:r>
              <a:rPr kumimoji="0" lang="fr-FR" sz="3500" b="1" i="0" u="none" strike="noStrike" cap="none" normalizeH="0" baseline="0" dirty="0" smtClean="0">
                <a:ln>
                  <a:noFill/>
                </a:ln>
                <a:solidFill>
                  <a:schemeClr val="tx1"/>
                </a:solidFill>
                <a:effectLst/>
                <a:latin typeface="Calibri" pitchFamily="34" charset="0"/>
                <a:cs typeface="Arial" pitchFamily="34" charset="0"/>
              </a:rPr>
              <a:t> </a:t>
            </a:r>
            <a:r>
              <a:rPr kumimoji="0" lang="fr-FR" sz="3500" b="1" i="0" u="none" strike="noStrike" cap="none" normalizeH="0" baseline="0" dirty="0" err="1" smtClean="0">
                <a:ln>
                  <a:noFill/>
                </a:ln>
                <a:solidFill>
                  <a:schemeClr val="tx1"/>
                </a:solidFill>
                <a:effectLst/>
                <a:latin typeface="Calibri" pitchFamily="34" charset="0"/>
                <a:cs typeface="Arial" pitchFamily="34" charset="0"/>
              </a:rPr>
              <a:t>Gas</a:t>
            </a:r>
            <a:r>
              <a:rPr kumimoji="0" lang="fr-FR" sz="3500" b="1" i="0" u="none" strike="noStrike" cap="none" normalizeH="0" baseline="0" dirty="0" smtClean="0">
                <a:ln>
                  <a:noFill/>
                </a:ln>
                <a:solidFill>
                  <a:schemeClr val="tx1"/>
                </a:solidFill>
                <a:effectLst/>
                <a:latin typeface="Calibri" pitchFamily="34" charset="0"/>
                <a:cs typeface="Arial" pitchFamily="34" charset="0"/>
              </a:rPr>
              <a:t> Concentration May </a:t>
            </a:r>
            <a:r>
              <a:rPr kumimoji="0" lang="fr-FR" sz="3500" b="1" i="0" u="none" strike="noStrike" cap="none" normalizeH="0" baseline="0" dirty="0" err="1" smtClean="0">
                <a:ln>
                  <a:noFill/>
                </a:ln>
                <a:solidFill>
                  <a:schemeClr val="tx1"/>
                </a:solidFill>
                <a:effectLst/>
                <a:latin typeface="Calibri" pitchFamily="34" charset="0"/>
                <a:cs typeface="Arial" pitchFamily="34" charset="0"/>
              </a:rPr>
              <a:t>Occur</a:t>
            </a:r>
            <a:r>
              <a:rPr kumimoji="0" lang="fr-FR" sz="3500" b="1" i="0" u="none" strike="noStrike" cap="none" normalizeH="0" baseline="0" dirty="0" smtClean="0">
                <a:ln>
                  <a:noFill/>
                </a:ln>
                <a:solidFill>
                  <a:schemeClr val="tx1"/>
                </a:solidFill>
                <a:effectLst/>
                <a:latin typeface="Calibri" pitchFamily="34" charset="0"/>
                <a:cs typeface="Arial" pitchFamily="34" charset="0"/>
              </a:rPr>
              <a:t> in This Area and</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3500" b="1" i="0" u="none" strike="noStrike" cap="none" normalizeH="0" baseline="0" dirty="0" smtClean="0">
                <a:ln>
                  <a:noFill/>
                </a:ln>
                <a:solidFill>
                  <a:schemeClr val="tx1"/>
                </a:solidFill>
                <a:effectLst/>
                <a:latin typeface="Calibri" pitchFamily="34" charset="0"/>
                <a:cs typeface="Arial" pitchFamily="34" charset="0"/>
              </a:rPr>
              <a:t>May Be </a:t>
            </a:r>
            <a:r>
              <a:rPr kumimoji="0" lang="fr-FR" sz="3500" b="1" i="0" u="none" strike="noStrike" cap="none" normalizeH="0" baseline="0" dirty="0" err="1" smtClean="0">
                <a:ln>
                  <a:noFill/>
                </a:ln>
                <a:solidFill>
                  <a:schemeClr val="tx1"/>
                </a:solidFill>
                <a:effectLst/>
                <a:latin typeface="Calibri" pitchFamily="34" charset="0"/>
                <a:cs typeface="Arial" pitchFamily="34" charset="0"/>
              </a:rPr>
              <a:t>Hazardous</a:t>
            </a:r>
            <a:r>
              <a:rPr kumimoji="0" lang="fr-FR" sz="3500" b="1" i="0" u="none" strike="noStrike" cap="none" normalizeH="0" baseline="0" dirty="0" smtClean="0">
                <a:ln>
                  <a:noFill/>
                </a:ln>
                <a:solidFill>
                  <a:schemeClr val="tx1"/>
                </a:solidFill>
                <a:effectLst/>
                <a:latin typeface="Calibri" pitchFamily="34" charset="0"/>
                <a:cs typeface="Arial" pitchFamily="34" charset="0"/>
              </a:rPr>
              <a:t> or </a:t>
            </a:r>
            <a:r>
              <a:rPr kumimoji="0" lang="fr-FR" sz="3500" b="1" i="0" u="none" strike="noStrike" cap="none" normalizeH="0" baseline="0" dirty="0" err="1" smtClean="0">
                <a:ln>
                  <a:noFill/>
                </a:ln>
                <a:solidFill>
                  <a:schemeClr val="tx1"/>
                </a:solidFill>
                <a:effectLst/>
                <a:latin typeface="Calibri" pitchFamily="34" charset="0"/>
                <a:cs typeface="Arial" pitchFamily="34" charset="0"/>
              </a:rPr>
              <a:t>Even</a:t>
            </a:r>
            <a:r>
              <a:rPr kumimoji="0" lang="fr-FR" sz="3500" b="1" i="0" u="none" strike="noStrike" cap="none" normalizeH="0" baseline="0" dirty="0" smtClean="0">
                <a:ln>
                  <a:noFill/>
                </a:ln>
                <a:solidFill>
                  <a:schemeClr val="tx1"/>
                </a:solidFill>
                <a:effectLst/>
                <a:latin typeface="Calibri" pitchFamily="34" charset="0"/>
                <a:cs typeface="Arial" pitchFamily="34" charset="0"/>
              </a:rPr>
              <a:t> Cause </a:t>
            </a:r>
            <a:r>
              <a:rPr kumimoji="0" lang="fr-FR" sz="3500" b="1" i="0" u="none" strike="noStrike" cap="none" normalizeH="0" baseline="0" dirty="0" err="1" smtClean="0">
                <a:ln>
                  <a:noFill/>
                </a:ln>
                <a:solidFill>
                  <a:schemeClr val="tx1"/>
                </a:solidFill>
                <a:effectLst/>
                <a:latin typeface="Calibri" pitchFamily="34" charset="0"/>
                <a:cs typeface="Arial" pitchFamily="34" charset="0"/>
              </a:rPr>
              <a:t>Death</a:t>
            </a:r>
            <a:r>
              <a:rPr kumimoji="0" lang="fr-FR" sz="3500" b="1" i="0" u="none" strike="noStrike" cap="none" normalizeH="0" baseline="0" dirty="0" smtClean="0">
                <a:ln>
                  <a:noFill/>
                </a:ln>
                <a:solidFill>
                  <a:schemeClr val="tx1"/>
                </a:solidFill>
                <a:effectLst/>
                <a:latin typeface="Calibri" pitchFamily="34" charset="0"/>
                <a:cs typeface="Arial" pitchFamily="34" charset="0"/>
              </a:rPr>
              <a:t>!</a:t>
            </a:r>
            <a:endParaRPr kumimoji="0" lang="en-US" sz="3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124200"/>
            <a:ext cx="8077200" cy="3293209"/>
          </a:xfrm>
          <a:prstGeom prst="rect">
            <a:avLst/>
          </a:prstGeom>
          <a:noFill/>
        </p:spPr>
        <p:txBody>
          <a:bodyPr wrap="square" rtlCol="0">
            <a:spAutoFit/>
          </a:bodyPr>
          <a:lstStyle/>
          <a:p>
            <a:pPr lvl="0"/>
            <a:r>
              <a:rPr lang="en-US" sz="3800" b="1" dirty="0" smtClean="0"/>
              <a:t>Protect, warn and train outside contractors, vendors, and visitors regarding the hazards of possible CO</a:t>
            </a:r>
            <a:r>
              <a:rPr lang="en-US" sz="3800" b="1" baseline="-25000" dirty="0" smtClean="0"/>
              <a:t>2 </a:t>
            </a:r>
            <a:r>
              <a:rPr lang="en-US" sz="3800" b="1" dirty="0" smtClean="0"/>
              <a:t>exposure and necessary precautionary measures.  </a:t>
            </a:r>
          </a:p>
          <a:p>
            <a:endParaRPr lang="en-US" dirty="0"/>
          </a:p>
        </p:txBody>
      </p:sp>
      <p:sp>
        <p:nvSpPr>
          <p:cNvPr id="3" name="TextBox 2"/>
          <p:cNvSpPr txBox="1"/>
          <p:nvPr/>
        </p:nvSpPr>
        <p:spPr>
          <a:xfrm>
            <a:off x="228600" y="1600200"/>
            <a:ext cx="8915400" cy="1231106"/>
          </a:xfrm>
          <a:prstGeom prst="rect">
            <a:avLst/>
          </a:prstGeom>
          <a:noFill/>
        </p:spPr>
        <p:txBody>
          <a:bodyPr wrap="square" rtlCol="0">
            <a:spAutoFit/>
          </a:bodyPr>
          <a:lstStyle/>
          <a:p>
            <a:r>
              <a:rPr lang="en-US" sz="4400" b="1" dirty="0" smtClean="0"/>
              <a:t>Education, Information &amp;</a:t>
            </a:r>
            <a:r>
              <a:rPr lang="en-US" sz="4400" b="1" dirty="0" smtClean="0"/>
              <a:t> Resources </a:t>
            </a:r>
            <a:r>
              <a:rPr lang="en-US" sz="3000" b="1" dirty="0" smtClean="0"/>
              <a:t>(cont.)</a:t>
            </a:r>
            <a:endParaRPr lang="en-US" sz="30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971800"/>
            <a:ext cx="7620000" cy="2431435"/>
          </a:xfrm>
          <a:prstGeom prst="rect">
            <a:avLst/>
          </a:prstGeom>
          <a:noFill/>
        </p:spPr>
        <p:txBody>
          <a:bodyPr wrap="square" rtlCol="0">
            <a:spAutoFit/>
          </a:bodyPr>
          <a:lstStyle/>
          <a:p>
            <a:pPr lvl="0"/>
            <a:r>
              <a:rPr lang="en-US" sz="3800" b="1" dirty="0" smtClean="0"/>
              <a:t>Personal protective equipment, or PPE, is considered the last line of defense to protect the health and safety of workers. </a:t>
            </a:r>
            <a:endParaRPr lang="en-US" sz="3800" b="1" dirty="0"/>
          </a:p>
        </p:txBody>
      </p:sp>
      <p:sp>
        <p:nvSpPr>
          <p:cNvPr id="3" name="TextBox 2"/>
          <p:cNvSpPr txBox="1"/>
          <p:nvPr/>
        </p:nvSpPr>
        <p:spPr>
          <a:xfrm>
            <a:off x="762000" y="1600200"/>
            <a:ext cx="7391400" cy="769441"/>
          </a:xfrm>
          <a:prstGeom prst="rect">
            <a:avLst/>
          </a:prstGeom>
          <a:noFill/>
        </p:spPr>
        <p:txBody>
          <a:bodyPr wrap="square" rtlCol="0">
            <a:spAutoFit/>
          </a:bodyPr>
          <a:lstStyle/>
          <a:p>
            <a:r>
              <a:rPr lang="en-US" sz="4400" b="1" dirty="0" smtClean="0"/>
              <a:t>Personal Protective Equipment</a:t>
            </a:r>
            <a:endParaRPr lang="en-US" sz="4400" b="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667000"/>
            <a:ext cx="7620000" cy="3016210"/>
          </a:xfrm>
          <a:prstGeom prst="rect">
            <a:avLst/>
          </a:prstGeom>
          <a:noFill/>
        </p:spPr>
        <p:txBody>
          <a:bodyPr wrap="square" rtlCol="0">
            <a:spAutoFit/>
          </a:bodyPr>
          <a:lstStyle/>
          <a:p>
            <a:pPr lvl="0"/>
            <a:r>
              <a:rPr lang="en-US" sz="3800" b="1" dirty="0" smtClean="0"/>
              <a:t>When required, make sure it is readily accessible to workers who need it, train them on proper use and limitations, make sure it can be stored safely.</a:t>
            </a:r>
            <a:endParaRPr lang="en-US" sz="3800" b="1" dirty="0"/>
          </a:p>
        </p:txBody>
      </p:sp>
      <p:sp>
        <p:nvSpPr>
          <p:cNvPr id="3" name="TextBox 2"/>
          <p:cNvSpPr txBox="1"/>
          <p:nvPr/>
        </p:nvSpPr>
        <p:spPr>
          <a:xfrm>
            <a:off x="381000" y="1600200"/>
            <a:ext cx="8763000" cy="769441"/>
          </a:xfrm>
          <a:prstGeom prst="rect">
            <a:avLst/>
          </a:prstGeom>
          <a:noFill/>
        </p:spPr>
        <p:txBody>
          <a:bodyPr wrap="square" rtlCol="0">
            <a:spAutoFit/>
          </a:bodyPr>
          <a:lstStyle/>
          <a:p>
            <a:r>
              <a:rPr lang="en-US" sz="4400" b="1" dirty="0" smtClean="0"/>
              <a:t>Personal Protective Equipment </a:t>
            </a:r>
            <a:r>
              <a:rPr lang="en-US" sz="3000" b="1" dirty="0" smtClean="0"/>
              <a:t>(cont.)</a:t>
            </a:r>
            <a:endParaRPr lang="en-US" sz="3000" b="1"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590800"/>
            <a:ext cx="7620000" cy="3016210"/>
          </a:xfrm>
          <a:prstGeom prst="rect">
            <a:avLst/>
          </a:prstGeom>
          <a:noFill/>
        </p:spPr>
        <p:txBody>
          <a:bodyPr wrap="square" rtlCol="0">
            <a:spAutoFit/>
          </a:bodyPr>
          <a:lstStyle/>
          <a:p>
            <a:pPr lvl="0">
              <a:defRPr/>
            </a:pPr>
            <a:r>
              <a:rPr lang="en-US" sz="3800" b="1" dirty="0" smtClean="0"/>
              <a:t>Training on the proper use and limitations of all appropriate employee personal protective equipment, must be done before the initial use. </a:t>
            </a:r>
            <a:endParaRPr lang="en-US" sz="3800" b="1" dirty="0"/>
          </a:p>
        </p:txBody>
      </p:sp>
      <p:sp>
        <p:nvSpPr>
          <p:cNvPr id="3" name="TextBox 2"/>
          <p:cNvSpPr txBox="1"/>
          <p:nvPr/>
        </p:nvSpPr>
        <p:spPr>
          <a:xfrm>
            <a:off x="381000" y="1600200"/>
            <a:ext cx="8763000" cy="769441"/>
          </a:xfrm>
          <a:prstGeom prst="rect">
            <a:avLst/>
          </a:prstGeom>
          <a:noFill/>
        </p:spPr>
        <p:txBody>
          <a:bodyPr wrap="square" rtlCol="0">
            <a:spAutoFit/>
          </a:bodyPr>
          <a:lstStyle/>
          <a:p>
            <a:r>
              <a:rPr lang="en-US" sz="4400" b="1" dirty="0" smtClean="0"/>
              <a:t>Personal Protective Equipment </a:t>
            </a:r>
            <a:r>
              <a:rPr lang="en-US" sz="3000" b="1" dirty="0" smtClean="0"/>
              <a:t>(cont.)</a:t>
            </a:r>
            <a:endParaRPr lang="en-US" sz="3000" b="1"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590800"/>
            <a:ext cx="8001000" cy="3631763"/>
          </a:xfrm>
          <a:prstGeom prst="rect">
            <a:avLst/>
          </a:prstGeom>
          <a:noFill/>
        </p:spPr>
        <p:txBody>
          <a:bodyPr wrap="square" rtlCol="0">
            <a:spAutoFit/>
          </a:bodyPr>
          <a:lstStyle/>
          <a:p>
            <a:r>
              <a:rPr lang="en-US" sz="3800" b="1" dirty="0" smtClean="0"/>
              <a:t>For specific information on the safety aspects of </a:t>
            </a:r>
            <a:r>
              <a:rPr lang="en-US" sz="3800" b="1" dirty="0" smtClean="0"/>
              <a:t>bulk </a:t>
            </a:r>
            <a:r>
              <a:rPr lang="en-US" sz="3800" b="1" dirty="0" smtClean="0"/>
              <a:t>liquefied </a:t>
            </a:r>
            <a:r>
              <a:rPr lang="en-US" sz="3800" b="1" dirty="0" smtClean="0"/>
              <a:t>CO</a:t>
            </a:r>
            <a:r>
              <a:rPr lang="en-US" sz="3800" b="1" baseline="-25000" dirty="0" smtClean="0"/>
              <a:t>2</a:t>
            </a:r>
            <a:r>
              <a:rPr lang="en-US" sz="3800" b="1" dirty="0" smtClean="0"/>
              <a:t>, </a:t>
            </a:r>
            <a:r>
              <a:rPr lang="en-US" sz="3800" b="1" dirty="0" smtClean="0"/>
              <a:t>see </a:t>
            </a:r>
            <a:r>
              <a:rPr lang="en-US" sz="3800" b="1" i="1" dirty="0" smtClean="0"/>
              <a:t>Chapter 8. Physical Hazards and Including Bulk Shipment of Liquefied Carbon Dioxide.</a:t>
            </a:r>
            <a:endParaRPr lang="en-US" sz="3800" i="1" dirty="0" smtClean="0"/>
          </a:p>
          <a:p>
            <a:r>
              <a:rPr lang="en-US" sz="4000" b="1" dirty="0" smtClean="0"/>
              <a:t> </a:t>
            </a:r>
            <a:endParaRPr lang="en-US" sz="4000" dirty="0"/>
          </a:p>
        </p:txBody>
      </p:sp>
      <p:sp>
        <p:nvSpPr>
          <p:cNvPr id="3" name="TextBox 2"/>
          <p:cNvSpPr txBox="1"/>
          <p:nvPr/>
        </p:nvSpPr>
        <p:spPr>
          <a:xfrm>
            <a:off x="381000" y="1600200"/>
            <a:ext cx="8763000" cy="769441"/>
          </a:xfrm>
          <a:prstGeom prst="rect">
            <a:avLst/>
          </a:prstGeom>
          <a:noFill/>
        </p:spPr>
        <p:txBody>
          <a:bodyPr wrap="square" rtlCol="0">
            <a:spAutoFit/>
          </a:bodyPr>
          <a:lstStyle/>
          <a:p>
            <a:r>
              <a:rPr lang="en-US" sz="4400" b="1" dirty="0" smtClean="0"/>
              <a:t>Personal Protective Equipment </a:t>
            </a:r>
            <a:r>
              <a:rPr lang="en-US" sz="3000" b="1" dirty="0" smtClean="0"/>
              <a:t>(cont.)</a:t>
            </a:r>
            <a:endParaRPr lang="en-US" sz="3000" b="1"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600200"/>
            <a:ext cx="8077200" cy="4678204"/>
          </a:xfrm>
          <a:prstGeom prst="rect">
            <a:avLst/>
          </a:prstGeom>
          <a:noFill/>
        </p:spPr>
        <p:txBody>
          <a:bodyPr wrap="square" rtlCol="0">
            <a:spAutoFit/>
          </a:bodyPr>
          <a:lstStyle/>
          <a:p>
            <a:pPr lvl="0"/>
            <a:r>
              <a:rPr lang="en-US" sz="4000" b="1" dirty="0" smtClean="0"/>
              <a:t>To minimally comply with the law, the OSHA safety and health standards must be followed to prevent worker injuries, illnesses, and fatalities.  </a:t>
            </a:r>
            <a:r>
              <a:rPr lang="en-US" sz="4000" b="1" i="1" dirty="0" smtClean="0"/>
              <a:t>It is the employer’s responsibility to know the relevant standards, then abide by them.</a:t>
            </a:r>
            <a:r>
              <a:rPr lang="en-US" sz="4000" b="1" dirty="0" smtClean="0"/>
              <a:t> </a:t>
            </a: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84" y="2362200"/>
            <a:ext cx="8812129" cy="4114800"/>
          </a:xfrm>
        </p:spPr>
        <p:txBody>
          <a:bodyPr>
            <a:normAutofit fontScale="92500"/>
          </a:bodyPr>
          <a:lstStyle/>
          <a:p>
            <a:r>
              <a:rPr lang="en-US" sz="3600" b="1" dirty="0"/>
              <a:t>5,000 ppm (0.5%) is the legal workplace 8-hour exposure limit for CO2.</a:t>
            </a:r>
          </a:p>
          <a:p>
            <a:r>
              <a:rPr lang="en-US" sz="3600" b="1" dirty="0"/>
              <a:t>However, at this concentration, the </a:t>
            </a:r>
            <a:r>
              <a:rPr lang="en-US" sz="3600" b="1" dirty="0" smtClean="0"/>
              <a:t>very healthy </a:t>
            </a:r>
            <a:r>
              <a:rPr lang="en-US" sz="3600" b="1" dirty="0"/>
              <a:t>and </a:t>
            </a:r>
            <a:r>
              <a:rPr lang="en-US" sz="3600" b="1" dirty="0" smtClean="0"/>
              <a:t>physically </a:t>
            </a:r>
            <a:r>
              <a:rPr lang="en-US" sz="3600" b="1" dirty="0"/>
              <a:t>fit International Space Station crew experienced headaches, lethargy, mental slowness, emotional irritation, and sleep disruption, </a:t>
            </a:r>
            <a:r>
              <a:rPr lang="en-US" sz="3600" b="1" i="1" dirty="0"/>
              <a:t>even </a:t>
            </a:r>
            <a:r>
              <a:rPr lang="en-US" sz="3600" b="1" i="1" dirty="0" smtClean="0"/>
              <a:t>though oxygen concentrations were maintained at 20.9%</a:t>
            </a:r>
            <a:r>
              <a:rPr lang="en-US" sz="3600" b="1" dirty="0" smtClean="0"/>
              <a:t>.  </a:t>
            </a:r>
            <a:endParaRPr lang="en-US" sz="3600" b="1" dirty="0"/>
          </a:p>
          <a:p>
            <a:endParaRPr lang="en-US" dirty="0"/>
          </a:p>
        </p:txBody>
      </p:sp>
      <p:sp>
        <p:nvSpPr>
          <p:cNvPr id="4" name="Title 1"/>
          <p:cNvSpPr>
            <a:spLocks noGrp="1"/>
          </p:cNvSpPr>
          <p:nvPr>
            <p:ph type="title"/>
          </p:nvPr>
        </p:nvSpPr>
        <p:spPr>
          <a:xfrm>
            <a:off x="381000" y="1219200"/>
            <a:ext cx="7886700" cy="1204912"/>
          </a:xfrm>
        </p:spPr>
        <p:txBody>
          <a:bodyPr>
            <a:noAutofit/>
          </a:bodyPr>
          <a:lstStyle/>
          <a:p>
            <a:r>
              <a:rPr lang="en-US" sz="5400" b="1" dirty="0" smtClean="0">
                <a:latin typeface="+mn-lt"/>
              </a:rPr>
              <a:t>CO</a:t>
            </a:r>
            <a:r>
              <a:rPr lang="en-US" sz="5400" b="1" baseline="-25000" dirty="0"/>
              <a:t>2</a:t>
            </a:r>
            <a:r>
              <a:rPr lang="en-US" sz="5400" b="1" dirty="0" smtClean="0">
                <a:latin typeface="+mn-lt"/>
              </a:rPr>
              <a:t> Inhalation Limits</a:t>
            </a:r>
            <a:endParaRPr lang="en-US" sz="5400" b="1" dirty="0">
              <a:latin typeface="+mn-lt"/>
            </a:endParaRPr>
          </a:p>
        </p:txBody>
      </p:sp>
    </p:spTree>
    <p:extLst>
      <p:ext uri="{BB962C8B-B14F-4D97-AF65-F5344CB8AC3E}">
        <p14:creationId xmlns:p14="http://schemas.microsoft.com/office/powerpoint/2010/main" xmlns="" val="1184740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115300" cy="1325563"/>
          </a:xfrm>
        </p:spPr>
        <p:txBody>
          <a:bodyPr>
            <a:noAutofit/>
          </a:bodyPr>
          <a:lstStyle/>
          <a:p>
            <a:r>
              <a:rPr lang="en-US" b="1" dirty="0" smtClean="0"/>
              <a:t>Developing a Carbon Dioxide Management </a:t>
            </a:r>
            <a:r>
              <a:rPr lang="en-US" b="1" dirty="0" smtClean="0"/>
              <a:t>Program</a:t>
            </a:r>
            <a:endParaRPr lang="en-US" sz="3000" b="1" dirty="0"/>
          </a:p>
        </p:txBody>
      </p:sp>
      <p:sp>
        <p:nvSpPr>
          <p:cNvPr id="3" name="Content Placeholder 2"/>
          <p:cNvSpPr>
            <a:spLocks noGrp="1"/>
          </p:cNvSpPr>
          <p:nvPr>
            <p:ph idx="1"/>
          </p:nvPr>
        </p:nvSpPr>
        <p:spPr>
          <a:xfrm>
            <a:off x="533400" y="3429000"/>
            <a:ext cx="7886700" cy="1905001"/>
          </a:xfrm>
        </p:spPr>
        <p:txBody>
          <a:bodyPr>
            <a:normAutofit fontScale="25000" lnSpcReduction="20000"/>
          </a:bodyPr>
          <a:lstStyle/>
          <a:p>
            <a:pPr>
              <a:lnSpc>
                <a:spcPct val="120000"/>
              </a:lnSpc>
              <a:spcBef>
                <a:spcPts val="0"/>
              </a:spcBef>
              <a:buNone/>
            </a:pPr>
            <a:r>
              <a:rPr lang="en-US" sz="12300" b="1" dirty="0" smtClean="0"/>
              <a:t>  </a:t>
            </a:r>
            <a:r>
              <a:rPr lang="en-US" sz="17600" b="1" dirty="0" smtClean="0"/>
              <a:t>Best Practices for Recognizing, Preventing and Controlling Unsafe Levels of Carbon Dioxide </a:t>
            </a: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02688"/>
            <a:ext cx="8305800" cy="4955203"/>
          </a:xfrm>
          <a:prstGeom prst="rect">
            <a:avLst/>
          </a:prstGeom>
          <a:noFill/>
        </p:spPr>
        <p:txBody>
          <a:bodyPr wrap="square" rtlCol="0">
            <a:spAutoFit/>
          </a:bodyPr>
          <a:lstStyle/>
          <a:p>
            <a:r>
              <a:rPr lang="en-US" sz="3800" b="1" dirty="0" smtClean="0"/>
              <a:t>REMEMBER:  The legal exposure limit of 5000 ppm was established nearly 50 years ago and does not protect worker safety and health, especially cognitive and other functions.</a:t>
            </a:r>
          </a:p>
          <a:p>
            <a:endParaRPr lang="en-US" sz="1200" b="1" dirty="0" smtClean="0"/>
          </a:p>
          <a:p>
            <a:r>
              <a:rPr lang="en-US" sz="3800" b="1" dirty="0" smtClean="0"/>
              <a:t>It is the responsibility of your facility to take this information and use it to protect your work force.</a:t>
            </a:r>
            <a:endParaRPr lang="en-US" sz="3800" b="1"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2286000"/>
            <a:ext cx="8610600" cy="3810000"/>
          </a:xfrm>
        </p:spPr>
        <p:txBody>
          <a:bodyPr>
            <a:noAutofit/>
          </a:bodyPr>
          <a:lstStyle/>
          <a:p>
            <a:r>
              <a:rPr lang="en-US" sz="3500" b="1" dirty="0" smtClean="0">
                <a:solidFill>
                  <a:schemeClr val="tx1"/>
                </a:solidFill>
              </a:rPr>
              <a:t>CO</a:t>
            </a:r>
            <a:r>
              <a:rPr lang="en-US" sz="3500" b="1" baseline="-25000" dirty="0" smtClean="0">
                <a:solidFill>
                  <a:schemeClr val="tx1"/>
                </a:solidFill>
              </a:rPr>
              <a:t>2</a:t>
            </a:r>
            <a:r>
              <a:rPr lang="en-US" sz="3500" b="1" dirty="0" smtClean="0">
                <a:solidFill>
                  <a:schemeClr val="tx1"/>
                </a:solidFill>
              </a:rPr>
              <a:t> is a toxic gas, can cause serious and permanent medical conditions, and can cause death within minutes</a:t>
            </a:r>
          </a:p>
          <a:p>
            <a:r>
              <a:rPr lang="en-US" sz="3500" b="1" dirty="0" smtClean="0">
                <a:solidFill>
                  <a:schemeClr val="tx1"/>
                </a:solidFill>
              </a:rPr>
              <a:t>Even 1000 ppm can impair cognitive function</a:t>
            </a:r>
          </a:p>
          <a:p>
            <a:r>
              <a:rPr lang="en-US" sz="3500" b="1" dirty="0" smtClean="0">
                <a:solidFill>
                  <a:schemeClr val="tx1"/>
                </a:solidFill>
              </a:rPr>
              <a:t>Keep plant levels as low as possible where people are working and use ventilation to do this; even if the weather may make this uncomfortable at times</a:t>
            </a:r>
            <a:endParaRPr lang="en-US" sz="3500" b="1" dirty="0">
              <a:solidFill>
                <a:schemeClr val="tx1"/>
              </a:solidFill>
            </a:endParaRPr>
          </a:p>
        </p:txBody>
      </p:sp>
      <p:sp>
        <p:nvSpPr>
          <p:cNvPr id="5" name="Title 1"/>
          <p:cNvSpPr>
            <a:spLocks noGrp="1"/>
          </p:cNvSpPr>
          <p:nvPr>
            <p:ph type="title"/>
          </p:nvPr>
        </p:nvSpPr>
        <p:spPr>
          <a:xfrm>
            <a:off x="533400" y="1219200"/>
            <a:ext cx="7886700" cy="1033461"/>
          </a:xfrm>
        </p:spPr>
        <p:txBody>
          <a:bodyPr/>
          <a:lstStyle/>
          <a:p>
            <a:r>
              <a:rPr lang="en-US" sz="5400" b="1" dirty="0" smtClean="0">
                <a:latin typeface="+mn-lt"/>
              </a:rPr>
              <a:t>Closing Summary</a:t>
            </a:r>
            <a:endParaRPr lang="en-US" sz="3000" b="1" dirty="0">
              <a:latin typeface="+mn-lt"/>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886700" cy="1033461"/>
          </a:xfrm>
        </p:spPr>
        <p:txBody>
          <a:bodyPr/>
          <a:lstStyle/>
          <a:p>
            <a:r>
              <a:rPr lang="en-US" sz="5400" b="1" dirty="0" smtClean="0">
                <a:latin typeface="+mn-lt"/>
              </a:rPr>
              <a:t>Closing Summary </a:t>
            </a:r>
            <a:r>
              <a:rPr lang="en-US" sz="3000" b="1" dirty="0" smtClean="0"/>
              <a:t>(cont.)</a:t>
            </a:r>
            <a:endParaRPr lang="en-US" sz="3000" b="1" dirty="0">
              <a:latin typeface="+mn-lt"/>
            </a:endParaRPr>
          </a:p>
        </p:txBody>
      </p:sp>
      <p:sp>
        <p:nvSpPr>
          <p:cNvPr id="3" name="Text Placeholder 2"/>
          <p:cNvSpPr>
            <a:spLocks noGrp="1"/>
          </p:cNvSpPr>
          <p:nvPr>
            <p:ph type="body" idx="1"/>
          </p:nvPr>
        </p:nvSpPr>
        <p:spPr>
          <a:xfrm>
            <a:off x="304800" y="2590800"/>
            <a:ext cx="8610600" cy="3194051"/>
          </a:xfrm>
        </p:spPr>
        <p:txBody>
          <a:bodyPr>
            <a:noAutofit/>
          </a:bodyPr>
          <a:lstStyle/>
          <a:p>
            <a:r>
              <a:rPr lang="en-US" sz="3600" b="1" dirty="0" smtClean="0">
                <a:solidFill>
                  <a:schemeClr val="tx1"/>
                </a:solidFill>
              </a:rPr>
              <a:t>The best way to do this is to systematically conduct CO</a:t>
            </a:r>
            <a:r>
              <a:rPr lang="en-US" sz="3600" b="1" baseline="-25000" dirty="0" smtClean="0">
                <a:solidFill>
                  <a:schemeClr val="tx1"/>
                </a:solidFill>
              </a:rPr>
              <a:t>2</a:t>
            </a:r>
            <a:r>
              <a:rPr lang="en-US" sz="3600" b="1" dirty="0" smtClean="0">
                <a:solidFill>
                  <a:schemeClr val="tx1"/>
                </a:solidFill>
              </a:rPr>
              <a:t> level evaluations in the facility</a:t>
            </a:r>
          </a:p>
          <a:p>
            <a:r>
              <a:rPr lang="en-US" sz="3600" b="1" dirty="0" smtClean="0">
                <a:solidFill>
                  <a:schemeClr val="tx1"/>
                </a:solidFill>
              </a:rPr>
              <a:t>Develop and implement specific, on-going methods and programs to keep CO</a:t>
            </a:r>
            <a:r>
              <a:rPr lang="en-US" sz="3600" b="1" baseline="-25000" dirty="0" smtClean="0">
                <a:solidFill>
                  <a:schemeClr val="tx1"/>
                </a:solidFill>
              </a:rPr>
              <a:t>2</a:t>
            </a:r>
            <a:r>
              <a:rPr lang="en-US" sz="3600" b="1" dirty="0" smtClean="0">
                <a:solidFill>
                  <a:schemeClr val="tx1"/>
                </a:solidFill>
              </a:rPr>
              <a:t> levels controlled to as low as </a:t>
            </a:r>
            <a:r>
              <a:rPr lang="en-US" sz="3600" b="1" dirty="0" smtClean="0">
                <a:solidFill>
                  <a:schemeClr val="tx1"/>
                </a:solidFill>
              </a:rPr>
              <a:t>possible</a:t>
            </a:r>
          </a:p>
          <a:p>
            <a:r>
              <a:rPr lang="en-US" sz="3600" b="1" dirty="0" smtClean="0">
                <a:solidFill>
                  <a:schemeClr val="tx1"/>
                </a:solidFill>
              </a:rPr>
              <a:t>Do this </a:t>
            </a:r>
            <a:r>
              <a:rPr lang="en-US" sz="3600" b="1" dirty="0" smtClean="0">
                <a:solidFill>
                  <a:schemeClr val="tx1"/>
                </a:solidFill>
              </a:rPr>
              <a:t>through a written Site CO</a:t>
            </a:r>
            <a:r>
              <a:rPr lang="en-US" sz="3600" b="1" baseline="-25000" dirty="0" smtClean="0">
                <a:solidFill>
                  <a:schemeClr val="tx1"/>
                </a:solidFill>
              </a:rPr>
              <a:t>2</a:t>
            </a:r>
            <a:r>
              <a:rPr lang="en-US" sz="3600" b="1" dirty="0" smtClean="0">
                <a:solidFill>
                  <a:schemeClr val="tx1"/>
                </a:solidFill>
              </a:rPr>
              <a:t> Management Program</a:t>
            </a:r>
            <a:endParaRPr lang="en-US" sz="3600" b="1" dirty="0">
              <a:solidFill>
                <a:schemeClr val="tx1"/>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947861"/>
          </a:xfrm>
        </p:spPr>
        <p:txBody>
          <a:bodyPr/>
          <a:lstStyle/>
          <a:p>
            <a:pPr algn="ctr"/>
            <a:r>
              <a:rPr lang="en-US" b="1" dirty="0" smtClean="0"/>
              <a:t>QUESTIONS?</a:t>
            </a:r>
            <a:endParaRPr lang="en-US" b="1"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480592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6597</TotalTime>
  <Words>4507</Words>
  <Application>Microsoft Office PowerPoint</Application>
  <PresentationFormat>On-screen Show (4:3)</PresentationFormat>
  <Paragraphs>365</Paragraphs>
  <Slides>94</Slides>
  <Notes>63</Notes>
  <HiddenSlides>0</HiddenSlides>
  <MMClips>0</MMClips>
  <ScaleCrop>false</ScaleCrop>
  <HeadingPairs>
    <vt:vector size="4" baseType="variant">
      <vt:variant>
        <vt:lpstr>Theme</vt:lpstr>
      </vt:variant>
      <vt:variant>
        <vt:i4>3</vt:i4>
      </vt:variant>
      <vt:variant>
        <vt:lpstr>Slide Titles</vt:lpstr>
      </vt:variant>
      <vt:variant>
        <vt:i4>94</vt:i4>
      </vt:variant>
    </vt:vector>
  </HeadingPairs>
  <TitlesOfParts>
    <vt:vector size="97" baseType="lpstr">
      <vt:lpstr>1_Office Theme</vt:lpstr>
      <vt:lpstr>Office Theme</vt:lpstr>
      <vt:lpstr>2_Office Theme</vt:lpstr>
      <vt:lpstr>Slide 1</vt:lpstr>
      <vt:lpstr>Slide 2</vt:lpstr>
      <vt:lpstr>The RFA’s CO2 Safety Program:</vt:lpstr>
      <vt:lpstr>The RFA’s CO2 Safety Program: (cont.)</vt:lpstr>
      <vt:lpstr>The RFA’s CO2 Safety Program: (cont.)</vt:lpstr>
      <vt:lpstr>The RFA’s CO2 Safety Program: (cont.)</vt:lpstr>
      <vt:lpstr>The RFA’s CO2 Safety Program: (cont.)</vt:lpstr>
      <vt:lpstr>Module 3:   Developing a Site CO2 Management Program</vt:lpstr>
      <vt:lpstr>Developing a Carbon Dioxide Management Program</vt:lpstr>
      <vt:lpstr>Steps in the Process: </vt:lpstr>
      <vt:lpstr>Steps in the Process: (cont.)</vt:lpstr>
      <vt:lpstr>Steps in the Process: (cont.)</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Implementing the Best Exposure Control Methods</vt:lpstr>
      <vt:lpstr>The OSHA  Hierarchy of Controls </vt:lpstr>
      <vt:lpstr>Slide 41</vt:lpstr>
      <vt:lpstr>Slide 42</vt:lpstr>
      <vt:lpstr>Engineering and Process Controls</vt:lpstr>
      <vt:lpstr>Engineering and Process Controls (cont.)</vt:lpstr>
      <vt:lpstr>Slide 45</vt:lpstr>
      <vt:lpstr>Slide 46</vt:lpstr>
      <vt:lpstr>Slide 47</vt:lpstr>
      <vt:lpstr>Administrative Controls</vt:lpstr>
      <vt:lpstr>Slide 49</vt:lpstr>
      <vt:lpstr>   Administrative Controls (cont.)</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Take a fresh look at Standard Operating Procedures (SOP’s) and Job Hazard Analyses (JHA’s)/Job Safety Analyses (JSA’s) </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CO2 Inhalation Limits</vt:lpstr>
      <vt:lpstr>Slide 90</vt:lpstr>
      <vt:lpstr>Closing Summary</vt:lpstr>
      <vt:lpstr>Closing Summary (cont.)</vt:lpstr>
      <vt:lpstr>QUESTIONS?</vt:lpstr>
      <vt:lpstr>Slide 94</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Exposure and Health Effects of CO2</dc:title>
  <dc:creator>Valued Acer Customer</dc:creator>
  <cp:lastModifiedBy>Valued Acer Customer</cp:lastModifiedBy>
  <cp:revision>75</cp:revision>
  <dcterms:created xsi:type="dcterms:W3CDTF">2015-11-01T22:38:47Z</dcterms:created>
  <dcterms:modified xsi:type="dcterms:W3CDTF">2015-12-12T01:24:21Z</dcterms:modified>
</cp:coreProperties>
</file>