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74" r:id="rId3"/>
  </p:sldMasterIdLst>
  <p:notesMasterIdLst>
    <p:notesMasterId r:id="rId76"/>
  </p:notesMasterIdLst>
  <p:sldIdLst>
    <p:sldId id="310" r:id="rId4"/>
    <p:sldId id="305" r:id="rId5"/>
    <p:sldId id="364" r:id="rId6"/>
    <p:sldId id="399" r:id="rId7"/>
    <p:sldId id="401" r:id="rId8"/>
    <p:sldId id="400" r:id="rId9"/>
    <p:sldId id="402" r:id="rId10"/>
    <p:sldId id="353" r:id="rId11"/>
    <p:sldId id="354" r:id="rId12"/>
    <p:sldId id="355" r:id="rId13"/>
    <p:sldId id="392" r:id="rId14"/>
    <p:sldId id="393" r:id="rId15"/>
    <p:sldId id="356" r:id="rId16"/>
    <p:sldId id="394" r:id="rId17"/>
    <p:sldId id="357" r:id="rId18"/>
    <p:sldId id="395" r:id="rId19"/>
    <p:sldId id="397" r:id="rId20"/>
    <p:sldId id="396" r:id="rId21"/>
    <p:sldId id="360" r:id="rId22"/>
    <p:sldId id="361" r:id="rId23"/>
    <p:sldId id="362" r:id="rId24"/>
    <p:sldId id="398" r:id="rId25"/>
    <p:sldId id="366" r:id="rId26"/>
    <p:sldId id="367" r:id="rId27"/>
    <p:sldId id="368" r:id="rId28"/>
    <p:sldId id="369" r:id="rId29"/>
    <p:sldId id="370" r:id="rId30"/>
    <p:sldId id="371" r:id="rId31"/>
    <p:sldId id="372" r:id="rId32"/>
    <p:sldId id="373" r:id="rId33"/>
    <p:sldId id="374" r:id="rId34"/>
    <p:sldId id="375" r:id="rId35"/>
    <p:sldId id="376" r:id="rId36"/>
    <p:sldId id="377" r:id="rId37"/>
    <p:sldId id="378" r:id="rId38"/>
    <p:sldId id="379" r:id="rId39"/>
    <p:sldId id="380" r:id="rId40"/>
    <p:sldId id="381" r:id="rId41"/>
    <p:sldId id="382" r:id="rId42"/>
    <p:sldId id="383" r:id="rId43"/>
    <p:sldId id="403" r:id="rId44"/>
    <p:sldId id="384" r:id="rId45"/>
    <p:sldId id="405" r:id="rId46"/>
    <p:sldId id="404" r:id="rId47"/>
    <p:sldId id="406" r:id="rId48"/>
    <p:sldId id="386" r:id="rId49"/>
    <p:sldId id="407" r:id="rId50"/>
    <p:sldId id="387" r:id="rId51"/>
    <p:sldId id="408" r:id="rId52"/>
    <p:sldId id="388" r:id="rId53"/>
    <p:sldId id="389" r:id="rId54"/>
    <p:sldId id="390" r:id="rId55"/>
    <p:sldId id="409" r:id="rId56"/>
    <p:sldId id="257" r:id="rId57"/>
    <p:sldId id="330" r:id="rId58"/>
    <p:sldId id="391" r:id="rId59"/>
    <p:sldId id="411" r:id="rId60"/>
    <p:sldId id="412" r:id="rId61"/>
    <p:sldId id="410" r:id="rId62"/>
    <p:sldId id="413" r:id="rId63"/>
    <p:sldId id="414" r:id="rId64"/>
    <p:sldId id="415" r:id="rId65"/>
    <p:sldId id="337" r:id="rId66"/>
    <p:sldId id="309" r:id="rId67"/>
    <p:sldId id="416" r:id="rId68"/>
    <p:sldId id="417" r:id="rId69"/>
    <p:sldId id="418" r:id="rId70"/>
    <p:sldId id="419" r:id="rId71"/>
    <p:sldId id="420" r:id="rId72"/>
    <p:sldId id="421" r:id="rId73"/>
    <p:sldId id="422" r:id="rId74"/>
    <p:sldId id="423" r:id="rId7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200" autoAdjust="0"/>
    <p:restoredTop sz="94737" autoAdjust="0"/>
  </p:normalViewPr>
  <p:slideViewPr>
    <p:cSldViewPr>
      <p:cViewPr>
        <p:scale>
          <a:sx n="50" d="100"/>
          <a:sy n="50" d="100"/>
        </p:scale>
        <p:origin x="-888"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notesMaster" Target="notesMasters/notesMaster1.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3E6375-5C87-4420-9471-E27DA77BCB74}" type="datetimeFigureOut">
              <a:rPr lang="en-US" smtClean="0"/>
              <a:pPr/>
              <a:t>12/9/2015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F91E6E-BDE8-4367-88F4-066917F6B069}" type="slidenum">
              <a:rPr lang="en-US" smtClean="0"/>
              <a:pPr/>
              <a:t>‹#›</a:t>
            </a:fld>
            <a:endParaRPr lang="en-US" dirty="0"/>
          </a:p>
        </p:txBody>
      </p:sp>
    </p:spTree>
    <p:extLst>
      <p:ext uri="{BB962C8B-B14F-4D97-AF65-F5344CB8AC3E}">
        <p14:creationId xmlns:p14="http://schemas.microsoft.com/office/powerpoint/2010/main" xmlns="" val="3166958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B1D7FF-238D-44F0-951A-4CCA26C46FE0}" type="slidenum">
              <a:rPr lang="en-US" smtClean="0"/>
              <a:pPr/>
              <a:t>3</a:t>
            </a:fld>
            <a:endParaRPr lang="en-US" dirty="0"/>
          </a:p>
        </p:txBody>
      </p:sp>
    </p:spTree>
    <p:extLst>
      <p:ext uri="{BB962C8B-B14F-4D97-AF65-F5344CB8AC3E}">
        <p14:creationId xmlns:p14="http://schemas.microsoft.com/office/powerpoint/2010/main" xmlns="" val="32065962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B1D7FF-238D-44F0-951A-4CCA26C46FE0}" type="slidenum">
              <a:rPr lang="en-US" smtClean="0"/>
              <a:pPr/>
              <a:t>13</a:t>
            </a:fld>
            <a:endParaRPr lang="en-US" dirty="0"/>
          </a:p>
        </p:txBody>
      </p:sp>
    </p:spTree>
    <p:extLst>
      <p:ext uri="{BB962C8B-B14F-4D97-AF65-F5344CB8AC3E}">
        <p14:creationId xmlns:p14="http://schemas.microsoft.com/office/powerpoint/2010/main" xmlns="" val="32065962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B1D7FF-238D-44F0-951A-4CCA26C46FE0}" type="slidenum">
              <a:rPr lang="en-US" smtClean="0"/>
              <a:pPr/>
              <a:t>14</a:t>
            </a:fld>
            <a:endParaRPr lang="en-US" dirty="0"/>
          </a:p>
        </p:txBody>
      </p:sp>
    </p:spTree>
    <p:extLst>
      <p:ext uri="{BB962C8B-B14F-4D97-AF65-F5344CB8AC3E}">
        <p14:creationId xmlns:p14="http://schemas.microsoft.com/office/powerpoint/2010/main" xmlns="" val="32065962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B1D7FF-238D-44F0-951A-4CCA26C46FE0}" type="slidenum">
              <a:rPr lang="en-US" smtClean="0"/>
              <a:pPr/>
              <a:t>15</a:t>
            </a:fld>
            <a:endParaRPr lang="en-US" dirty="0"/>
          </a:p>
        </p:txBody>
      </p:sp>
    </p:spTree>
    <p:extLst>
      <p:ext uri="{BB962C8B-B14F-4D97-AF65-F5344CB8AC3E}">
        <p14:creationId xmlns:p14="http://schemas.microsoft.com/office/powerpoint/2010/main" xmlns="" val="32065962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B1D7FF-238D-44F0-951A-4CCA26C46FE0}" type="slidenum">
              <a:rPr lang="en-US" smtClean="0"/>
              <a:pPr/>
              <a:t>17</a:t>
            </a:fld>
            <a:endParaRPr lang="en-US" dirty="0"/>
          </a:p>
        </p:txBody>
      </p:sp>
    </p:spTree>
    <p:extLst>
      <p:ext uri="{BB962C8B-B14F-4D97-AF65-F5344CB8AC3E}">
        <p14:creationId xmlns:p14="http://schemas.microsoft.com/office/powerpoint/2010/main" xmlns="" val="32065962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B1D7FF-238D-44F0-951A-4CCA26C46FE0}" type="slidenum">
              <a:rPr lang="en-US" smtClean="0"/>
              <a:pPr/>
              <a:t>18</a:t>
            </a:fld>
            <a:endParaRPr lang="en-US" dirty="0"/>
          </a:p>
        </p:txBody>
      </p:sp>
    </p:spTree>
    <p:extLst>
      <p:ext uri="{BB962C8B-B14F-4D97-AF65-F5344CB8AC3E}">
        <p14:creationId xmlns:p14="http://schemas.microsoft.com/office/powerpoint/2010/main" xmlns="" val="32065962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B1D7FF-238D-44F0-951A-4CCA26C46FE0}" type="slidenum">
              <a:rPr lang="en-US" smtClean="0"/>
              <a:pPr/>
              <a:t>19</a:t>
            </a:fld>
            <a:endParaRPr lang="en-US" dirty="0"/>
          </a:p>
        </p:txBody>
      </p:sp>
    </p:spTree>
    <p:extLst>
      <p:ext uri="{BB962C8B-B14F-4D97-AF65-F5344CB8AC3E}">
        <p14:creationId xmlns:p14="http://schemas.microsoft.com/office/powerpoint/2010/main" xmlns="" val="32065962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400" dirty="0"/>
              <a:t>What is the common thread in these two accidents?  It is the failure to recognize how and where carbon dioxide gas can accumulate, to understand how dangerous it is to breathe, and to take action to protect workers.  </a:t>
            </a:r>
            <a:endParaRPr lang="en-US" sz="2400" dirty="0"/>
          </a:p>
          <a:p>
            <a:r>
              <a:rPr lang="en-GB" sz="2400" dirty="0"/>
              <a:t> </a:t>
            </a:r>
            <a:endParaRPr lang="en-US" sz="2400" dirty="0"/>
          </a:p>
          <a:p>
            <a:endParaRPr lang="en-US" dirty="0"/>
          </a:p>
        </p:txBody>
      </p:sp>
      <p:sp>
        <p:nvSpPr>
          <p:cNvPr id="4" name="Slide Number Placeholder 3"/>
          <p:cNvSpPr>
            <a:spLocks noGrp="1"/>
          </p:cNvSpPr>
          <p:nvPr>
            <p:ph type="sldNum" sz="quarter" idx="10"/>
          </p:nvPr>
        </p:nvSpPr>
        <p:spPr/>
        <p:txBody>
          <a:bodyPr/>
          <a:lstStyle/>
          <a:p>
            <a:fld id="{37B1D7FF-238D-44F0-951A-4CCA26C46FE0}" type="slidenum">
              <a:rPr lang="en-US" smtClean="0"/>
              <a:pPr/>
              <a:t>20</a:t>
            </a:fld>
            <a:endParaRPr lang="en-US" dirty="0"/>
          </a:p>
        </p:txBody>
      </p:sp>
    </p:spTree>
    <p:extLst>
      <p:ext uri="{BB962C8B-B14F-4D97-AF65-F5344CB8AC3E}">
        <p14:creationId xmlns:p14="http://schemas.microsoft.com/office/powerpoint/2010/main" xmlns="" val="32065962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572000"/>
          </a:xfrm>
        </p:spPr>
        <p:txBody>
          <a:bodyPr>
            <a:normAutofit fontScale="85000" lnSpcReduction="20000"/>
          </a:bodyPr>
          <a:lstStyle/>
          <a:p>
            <a:r>
              <a:rPr lang="en-GB" sz="2800" dirty="0"/>
              <a:t>However, at the concentrations of carbon dioxide in our exhaled air, it is lethal in just a few minutes if inhaled.  CO</a:t>
            </a:r>
            <a:r>
              <a:rPr lang="en-GB" sz="2800" baseline="-25000" dirty="0"/>
              <a:t>2</a:t>
            </a:r>
            <a:r>
              <a:rPr lang="en-GB" sz="2800" dirty="0"/>
              <a:t> is a toxic waste product that our body must eliminate.  As we breathe out, it is diluted in the atmosphere negating its toxic effects</a:t>
            </a:r>
            <a:r>
              <a:rPr lang="en-GB" sz="2800" dirty="0" smtClean="0"/>
              <a:t>.</a:t>
            </a:r>
          </a:p>
          <a:p>
            <a:endParaRPr lang="en-GB" sz="2800" dirty="0"/>
          </a:p>
          <a:p>
            <a:r>
              <a:rPr lang="en-GB" sz="2800" dirty="0"/>
              <a:t>Little safety information has been available to assist manufacturers in recognizing, controlling and preventing unsafe levels of carbon dioxide.  Because of the lack of understanding of its hazardous effects, CO</a:t>
            </a:r>
            <a:r>
              <a:rPr lang="en-GB" sz="2800" baseline="-25000" dirty="0"/>
              <a:t>2</a:t>
            </a:r>
            <a:r>
              <a:rPr lang="en-GB" sz="2800" dirty="0"/>
              <a:t> is an unsuspected dangerous gas at elevated levels.  </a:t>
            </a:r>
            <a:endParaRPr lang="en-US" sz="2800" dirty="0"/>
          </a:p>
          <a:p>
            <a:endParaRPr lang="en-US" sz="2800" dirty="0"/>
          </a:p>
          <a:p>
            <a:endParaRPr lang="en-US" dirty="0"/>
          </a:p>
        </p:txBody>
      </p:sp>
      <p:sp>
        <p:nvSpPr>
          <p:cNvPr id="4" name="Slide Number Placeholder 3"/>
          <p:cNvSpPr>
            <a:spLocks noGrp="1"/>
          </p:cNvSpPr>
          <p:nvPr>
            <p:ph type="sldNum" sz="quarter" idx="10"/>
          </p:nvPr>
        </p:nvSpPr>
        <p:spPr/>
        <p:txBody>
          <a:bodyPr/>
          <a:lstStyle/>
          <a:p>
            <a:fld id="{37B1D7FF-238D-44F0-951A-4CCA26C46FE0}" type="slidenum">
              <a:rPr lang="en-US" smtClean="0"/>
              <a:pPr/>
              <a:t>21</a:t>
            </a:fld>
            <a:endParaRPr lang="en-US" dirty="0"/>
          </a:p>
        </p:txBody>
      </p:sp>
    </p:spTree>
    <p:extLst>
      <p:ext uri="{BB962C8B-B14F-4D97-AF65-F5344CB8AC3E}">
        <p14:creationId xmlns:p14="http://schemas.microsoft.com/office/powerpoint/2010/main" xmlns="" val="32065962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572000"/>
          </a:xfrm>
        </p:spPr>
        <p:txBody>
          <a:bodyPr>
            <a:normAutofit fontScale="85000" lnSpcReduction="20000"/>
          </a:bodyPr>
          <a:lstStyle/>
          <a:p>
            <a:r>
              <a:rPr lang="en-GB" sz="2800" dirty="0"/>
              <a:t>However, at the concentrations of carbon dioxide in our exhaled air, it is lethal in just a few minutes if inhaled.  CO</a:t>
            </a:r>
            <a:r>
              <a:rPr lang="en-GB" sz="2800" baseline="-25000" dirty="0"/>
              <a:t>2</a:t>
            </a:r>
            <a:r>
              <a:rPr lang="en-GB" sz="2800" dirty="0"/>
              <a:t> is a toxic waste product that our body must eliminate.  As we breathe out, it is diluted in the atmosphere negating its toxic effects</a:t>
            </a:r>
            <a:r>
              <a:rPr lang="en-GB" sz="2800" dirty="0" smtClean="0"/>
              <a:t>.</a:t>
            </a:r>
          </a:p>
          <a:p>
            <a:endParaRPr lang="en-GB" sz="2800" dirty="0"/>
          </a:p>
          <a:p>
            <a:r>
              <a:rPr lang="en-GB" sz="2800" dirty="0"/>
              <a:t>Little safety information has been available to assist manufacturers in recognizing, controlling and preventing unsafe levels of carbon dioxide.  Because of the lack of understanding of its hazardous effects, CO</a:t>
            </a:r>
            <a:r>
              <a:rPr lang="en-GB" sz="2800" baseline="-25000" dirty="0"/>
              <a:t>2</a:t>
            </a:r>
            <a:r>
              <a:rPr lang="en-GB" sz="2800" dirty="0"/>
              <a:t> is an unsuspected dangerous gas at elevated levels.  </a:t>
            </a:r>
            <a:endParaRPr lang="en-US" sz="2800" dirty="0"/>
          </a:p>
          <a:p>
            <a:endParaRPr lang="en-US" sz="2800" dirty="0"/>
          </a:p>
          <a:p>
            <a:endParaRPr lang="en-US" dirty="0"/>
          </a:p>
        </p:txBody>
      </p:sp>
      <p:sp>
        <p:nvSpPr>
          <p:cNvPr id="4" name="Slide Number Placeholder 3"/>
          <p:cNvSpPr>
            <a:spLocks noGrp="1"/>
          </p:cNvSpPr>
          <p:nvPr>
            <p:ph type="sldNum" sz="quarter" idx="10"/>
          </p:nvPr>
        </p:nvSpPr>
        <p:spPr/>
        <p:txBody>
          <a:bodyPr/>
          <a:lstStyle/>
          <a:p>
            <a:fld id="{37B1D7FF-238D-44F0-951A-4CCA26C46FE0}" type="slidenum">
              <a:rPr lang="en-US" smtClean="0"/>
              <a:pPr/>
              <a:t>22</a:t>
            </a:fld>
            <a:endParaRPr lang="en-US" dirty="0"/>
          </a:p>
        </p:txBody>
      </p:sp>
    </p:spTree>
    <p:extLst>
      <p:ext uri="{BB962C8B-B14F-4D97-AF65-F5344CB8AC3E}">
        <p14:creationId xmlns:p14="http://schemas.microsoft.com/office/powerpoint/2010/main" xmlns="" val="32065962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2800" dirty="0"/>
              <a:t>For centuries, since before scientists recognized that there was a gas that we now know as carbon dioxide, overexposure to CO</a:t>
            </a:r>
            <a:r>
              <a:rPr lang="en-US" sz="2800" baseline="-25000" dirty="0"/>
              <a:t>2</a:t>
            </a:r>
            <a:r>
              <a:rPr lang="en-US" sz="2800" dirty="0"/>
              <a:t> was known to be hazardous, and potentially fatal.  In coal and other mining operations, miners called this gas, “black damp,” and used mice and  canaries to give a warning when too much was present (they became unconscious or died).</a:t>
            </a:r>
          </a:p>
          <a:p>
            <a:endParaRPr lang="en-US" dirty="0"/>
          </a:p>
        </p:txBody>
      </p:sp>
      <p:sp>
        <p:nvSpPr>
          <p:cNvPr id="4" name="Slide Number Placeholder 3"/>
          <p:cNvSpPr>
            <a:spLocks noGrp="1"/>
          </p:cNvSpPr>
          <p:nvPr>
            <p:ph type="sldNum" sz="quarter" idx="10"/>
          </p:nvPr>
        </p:nvSpPr>
        <p:spPr/>
        <p:txBody>
          <a:bodyPr/>
          <a:lstStyle/>
          <a:p>
            <a:fld id="{37B1D7FF-238D-44F0-951A-4CCA26C46FE0}" type="slidenum">
              <a:rPr lang="en-US" smtClean="0"/>
              <a:pPr/>
              <a:t>23</a:t>
            </a:fld>
            <a:endParaRPr lang="en-US" dirty="0"/>
          </a:p>
        </p:txBody>
      </p:sp>
    </p:spTree>
    <p:extLst>
      <p:ext uri="{BB962C8B-B14F-4D97-AF65-F5344CB8AC3E}">
        <p14:creationId xmlns:p14="http://schemas.microsoft.com/office/powerpoint/2010/main" xmlns="" val="3206596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B1D7FF-238D-44F0-951A-4CCA26C46FE0}" type="slidenum">
              <a:rPr lang="en-US" smtClean="0"/>
              <a:pPr/>
              <a:t>4</a:t>
            </a:fld>
            <a:endParaRPr lang="en-US" dirty="0"/>
          </a:p>
        </p:txBody>
      </p:sp>
    </p:spTree>
    <p:extLst>
      <p:ext uri="{BB962C8B-B14F-4D97-AF65-F5344CB8AC3E}">
        <p14:creationId xmlns:p14="http://schemas.microsoft.com/office/powerpoint/2010/main" xmlns="" val="32065962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kern="1200" dirty="0" smtClean="0">
                <a:solidFill>
                  <a:schemeClr val="tx1"/>
                </a:solidFill>
                <a:effectLst/>
                <a:latin typeface="+mn-lt"/>
                <a:ea typeface="+mn-ea"/>
                <a:cs typeface="+mn-cs"/>
              </a:rPr>
              <a:t>Candles were also used – and when the flame flickered and went out, miners knew the air was not safe and they had to leave.  Even so, many people died as a result of overexposures to carbon dioxide.  Too often, a little bird keeling over or a candle going out was not enough of a warning to escape.</a:t>
            </a:r>
          </a:p>
          <a:p>
            <a:endParaRPr lang="en-US" dirty="0"/>
          </a:p>
        </p:txBody>
      </p:sp>
      <p:sp>
        <p:nvSpPr>
          <p:cNvPr id="4" name="Slide Number Placeholder 3"/>
          <p:cNvSpPr>
            <a:spLocks noGrp="1"/>
          </p:cNvSpPr>
          <p:nvPr>
            <p:ph type="sldNum" sz="quarter" idx="10"/>
          </p:nvPr>
        </p:nvSpPr>
        <p:spPr/>
        <p:txBody>
          <a:bodyPr/>
          <a:lstStyle/>
          <a:p>
            <a:fld id="{37B1D7FF-238D-44F0-951A-4CCA26C46FE0}" type="slidenum">
              <a:rPr lang="en-US" smtClean="0"/>
              <a:pPr/>
              <a:t>24</a:t>
            </a:fld>
            <a:endParaRPr lang="en-US" dirty="0"/>
          </a:p>
        </p:txBody>
      </p:sp>
    </p:spTree>
    <p:extLst>
      <p:ext uri="{BB962C8B-B14F-4D97-AF65-F5344CB8AC3E}">
        <p14:creationId xmlns:p14="http://schemas.microsoft.com/office/powerpoint/2010/main" xmlns="" val="32065962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kern="1200" dirty="0" smtClean="0">
                <a:solidFill>
                  <a:schemeClr val="tx1"/>
                </a:solidFill>
                <a:effectLst/>
                <a:latin typeface="+mn-lt"/>
                <a:ea typeface="+mn-ea"/>
                <a:cs typeface="+mn-cs"/>
              </a:rPr>
              <a:t>Carbon dioxide now has so many uses and is present in so many processes, protecting people from overexposures can be difficult, especially since high concentrations of CO</a:t>
            </a:r>
            <a:r>
              <a:rPr lang="en-US" sz="2800" kern="1200" baseline="-25000" dirty="0" smtClean="0">
                <a:solidFill>
                  <a:schemeClr val="tx1"/>
                </a:solidFill>
                <a:effectLst/>
                <a:latin typeface="+mn-lt"/>
                <a:ea typeface="+mn-ea"/>
                <a:cs typeface="+mn-cs"/>
              </a:rPr>
              <a:t>2</a:t>
            </a:r>
            <a:r>
              <a:rPr lang="en-US" sz="2800" kern="1200" dirty="0" smtClean="0">
                <a:solidFill>
                  <a:schemeClr val="tx1"/>
                </a:solidFill>
                <a:effectLst/>
                <a:latin typeface="+mn-lt"/>
                <a:ea typeface="+mn-ea"/>
                <a:cs typeface="+mn-cs"/>
              </a:rPr>
              <a:t> give no warning to the person breathing it.</a:t>
            </a:r>
          </a:p>
          <a:p>
            <a:endParaRPr lang="en-US" dirty="0"/>
          </a:p>
        </p:txBody>
      </p:sp>
      <p:sp>
        <p:nvSpPr>
          <p:cNvPr id="4" name="Slide Number Placeholder 3"/>
          <p:cNvSpPr>
            <a:spLocks noGrp="1"/>
          </p:cNvSpPr>
          <p:nvPr>
            <p:ph type="sldNum" sz="quarter" idx="10"/>
          </p:nvPr>
        </p:nvSpPr>
        <p:spPr/>
        <p:txBody>
          <a:bodyPr/>
          <a:lstStyle/>
          <a:p>
            <a:fld id="{37B1D7FF-238D-44F0-951A-4CCA26C46FE0}" type="slidenum">
              <a:rPr lang="en-US" smtClean="0"/>
              <a:pPr/>
              <a:t>25</a:t>
            </a:fld>
            <a:endParaRPr lang="en-US" dirty="0"/>
          </a:p>
        </p:txBody>
      </p:sp>
    </p:spTree>
    <p:extLst>
      <p:ext uri="{BB962C8B-B14F-4D97-AF65-F5344CB8AC3E}">
        <p14:creationId xmlns:p14="http://schemas.microsoft.com/office/powerpoint/2010/main" xmlns="" val="32065962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B1D7FF-238D-44F0-951A-4CCA26C46FE0}" type="slidenum">
              <a:rPr lang="en-US" smtClean="0"/>
              <a:pPr/>
              <a:t>26</a:t>
            </a:fld>
            <a:endParaRPr lang="en-US" dirty="0"/>
          </a:p>
        </p:txBody>
      </p:sp>
    </p:spTree>
    <p:extLst>
      <p:ext uri="{BB962C8B-B14F-4D97-AF65-F5344CB8AC3E}">
        <p14:creationId xmlns:p14="http://schemas.microsoft.com/office/powerpoint/2010/main" xmlns="" val="32065962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kern="1200" dirty="0" smtClean="0">
                <a:solidFill>
                  <a:schemeClr val="tx1"/>
                </a:solidFill>
                <a:effectLst/>
                <a:latin typeface="+mn-lt"/>
                <a:ea typeface="+mn-ea"/>
                <a:cs typeface="+mn-cs"/>
              </a:rPr>
              <a:t>Before we discuss all the adverse health effects caused by exposures to CO</a:t>
            </a:r>
            <a:r>
              <a:rPr lang="en-US" sz="2800" kern="1200" baseline="-25000" dirty="0" smtClean="0">
                <a:solidFill>
                  <a:schemeClr val="tx1"/>
                </a:solidFill>
                <a:effectLst/>
                <a:latin typeface="+mn-lt"/>
                <a:ea typeface="+mn-ea"/>
                <a:cs typeface="+mn-cs"/>
              </a:rPr>
              <a:t>2</a:t>
            </a:r>
            <a:r>
              <a:rPr lang="en-US" sz="2800" kern="1200" dirty="0" smtClean="0">
                <a:solidFill>
                  <a:schemeClr val="tx1"/>
                </a:solidFill>
                <a:effectLst/>
                <a:latin typeface="+mn-lt"/>
                <a:ea typeface="+mn-ea"/>
                <a:cs typeface="+mn-cs"/>
              </a:rPr>
              <a:t>, lets take a look at accidents and fatalities that have resulted from excessive CO</a:t>
            </a:r>
            <a:r>
              <a:rPr lang="en-US" sz="2800" kern="1200" baseline="-25000" dirty="0" smtClean="0">
                <a:solidFill>
                  <a:schemeClr val="tx1"/>
                </a:solidFill>
                <a:effectLst/>
                <a:latin typeface="+mn-lt"/>
                <a:ea typeface="+mn-ea"/>
                <a:cs typeface="+mn-cs"/>
              </a:rPr>
              <a:t>2 </a:t>
            </a:r>
            <a:r>
              <a:rPr lang="en-US" sz="2800" kern="1200" dirty="0" smtClean="0">
                <a:solidFill>
                  <a:schemeClr val="tx1"/>
                </a:solidFill>
                <a:effectLst/>
                <a:latin typeface="+mn-lt"/>
                <a:ea typeface="+mn-ea"/>
                <a:cs typeface="+mn-cs"/>
              </a:rPr>
              <a:t>exposures. </a:t>
            </a:r>
          </a:p>
          <a:p>
            <a:endParaRPr lang="en-US" dirty="0"/>
          </a:p>
        </p:txBody>
      </p:sp>
      <p:sp>
        <p:nvSpPr>
          <p:cNvPr id="4" name="Slide Number Placeholder 3"/>
          <p:cNvSpPr>
            <a:spLocks noGrp="1"/>
          </p:cNvSpPr>
          <p:nvPr>
            <p:ph type="sldNum" sz="quarter" idx="10"/>
          </p:nvPr>
        </p:nvSpPr>
        <p:spPr/>
        <p:txBody>
          <a:bodyPr/>
          <a:lstStyle/>
          <a:p>
            <a:fld id="{37B1D7FF-238D-44F0-951A-4CCA26C46FE0}" type="slidenum">
              <a:rPr lang="en-US" smtClean="0"/>
              <a:pPr/>
              <a:t>27</a:t>
            </a:fld>
            <a:endParaRPr lang="en-US" dirty="0"/>
          </a:p>
        </p:txBody>
      </p:sp>
    </p:spTree>
    <p:extLst>
      <p:ext uri="{BB962C8B-B14F-4D97-AF65-F5344CB8AC3E}">
        <p14:creationId xmlns:p14="http://schemas.microsoft.com/office/powerpoint/2010/main" xmlns="" val="32065962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kern="1200" dirty="0" smtClean="0">
                <a:solidFill>
                  <a:schemeClr val="tx1"/>
                </a:solidFill>
                <a:effectLst/>
                <a:latin typeface="+mn-lt"/>
                <a:ea typeface="+mn-ea"/>
                <a:cs typeface="+mn-cs"/>
              </a:rPr>
              <a:t>Carbon Dioxide has many varied uses in industry.  But no matter the application, excess CO</a:t>
            </a:r>
            <a:r>
              <a:rPr lang="en-US" sz="2800" kern="1200" baseline="-25000" dirty="0" smtClean="0">
                <a:solidFill>
                  <a:schemeClr val="tx1"/>
                </a:solidFill>
                <a:effectLst/>
                <a:latin typeface="+mn-lt"/>
                <a:ea typeface="+mn-ea"/>
                <a:cs typeface="+mn-cs"/>
              </a:rPr>
              <a:t>2 </a:t>
            </a:r>
            <a:r>
              <a:rPr lang="en-US" sz="2800" kern="1200" dirty="0" smtClean="0">
                <a:solidFill>
                  <a:schemeClr val="tx1"/>
                </a:solidFill>
                <a:effectLst/>
                <a:latin typeface="+mn-lt"/>
                <a:ea typeface="+mn-ea"/>
                <a:cs typeface="+mn-cs"/>
              </a:rPr>
              <a:t>has the same toxic effects on the workers.</a:t>
            </a:r>
          </a:p>
          <a:p>
            <a:endParaRPr lang="en-US" dirty="0"/>
          </a:p>
        </p:txBody>
      </p:sp>
      <p:sp>
        <p:nvSpPr>
          <p:cNvPr id="4" name="Slide Number Placeholder 3"/>
          <p:cNvSpPr>
            <a:spLocks noGrp="1"/>
          </p:cNvSpPr>
          <p:nvPr>
            <p:ph type="sldNum" sz="quarter" idx="10"/>
          </p:nvPr>
        </p:nvSpPr>
        <p:spPr/>
        <p:txBody>
          <a:bodyPr/>
          <a:lstStyle/>
          <a:p>
            <a:fld id="{37B1D7FF-238D-44F0-951A-4CCA26C46FE0}" type="slidenum">
              <a:rPr lang="en-US" smtClean="0"/>
              <a:pPr/>
              <a:t>28</a:t>
            </a:fld>
            <a:endParaRPr lang="en-US" dirty="0"/>
          </a:p>
        </p:txBody>
      </p:sp>
    </p:spTree>
    <p:extLst>
      <p:ext uri="{BB962C8B-B14F-4D97-AF65-F5344CB8AC3E}">
        <p14:creationId xmlns:p14="http://schemas.microsoft.com/office/powerpoint/2010/main" xmlns="" val="32065962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2800" kern="1200" dirty="0" smtClean="0">
                <a:solidFill>
                  <a:schemeClr val="tx1"/>
                </a:solidFill>
                <a:effectLst/>
                <a:latin typeface="+mn-lt"/>
                <a:ea typeface="+mn-ea"/>
                <a:cs typeface="+mn-cs"/>
              </a:rPr>
              <a:t>People that manufacture dry ice and transport it are sometimes in situations where the dry ice off-gases and there is not enough air movement to keep the concentration at safe levels.  Closed vehicles, unventilated rooms, tight work spaces that have little fresh air exchange, and enclosed areas are all places where people inadvertently find themselves in high concentrations without realizing it because there is no warning.</a:t>
            </a:r>
            <a:endParaRPr lang="en-US" sz="2800" dirty="0"/>
          </a:p>
        </p:txBody>
      </p:sp>
      <p:sp>
        <p:nvSpPr>
          <p:cNvPr id="4" name="Slide Number Placeholder 3"/>
          <p:cNvSpPr>
            <a:spLocks noGrp="1"/>
          </p:cNvSpPr>
          <p:nvPr>
            <p:ph type="sldNum" sz="quarter" idx="10"/>
          </p:nvPr>
        </p:nvSpPr>
        <p:spPr/>
        <p:txBody>
          <a:bodyPr/>
          <a:lstStyle/>
          <a:p>
            <a:fld id="{37B1D7FF-238D-44F0-951A-4CCA26C46FE0}" type="slidenum">
              <a:rPr lang="en-US" smtClean="0"/>
              <a:pPr/>
              <a:t>29</a:t>
            </a:fld>
            <a:endParaRPr lang="en-US" dirty="0"/>
          </a:p>
        </p:txBody>
      </p:sp>
    </p:spTree>
    <p:extLst>
      <p:ext uri="{BB962C8B-B14F-4D97-AF65-F5344CB8AC3E}">
        <p14:creationId xmlns:p14="http://schemas.microsoft.com/office/powerpoint/2010/main" xmlns="" val="32065962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B1D7FF-238D-44F0-951A-4CCA26C46FE0}" type="slidenum">
              <a:rPr lang="en-US" smtClean="0"/>
              <a:pPr/>
              <a:t>30</a:t>
            </a:fld>
            <a:endParaRPr lang="en-US" dirty="0"/>
          </a:p>
        </p:txBody>
      </p:sp>
    </p:spTree>
    <p:extLst>
      <p:ext uri="{BB962C8B-B14F-4D97-AF65-F5344CB8AC3E}">
        <p14:creationId xmlns:p14="http://schemas.microsoft.com/office/powerpoint/2010/main" xmlns="" val="32065962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B1D7FF-238D-44F0-951A-4CCA26C46FE0}" type="slidenum">
              <a:rPr lang="en-US" smtClean="0"/>
              <a:pPr/>
              <a:t>31</a:t>
            </a:fld>
            <a:endParaRPr lang="en-US" dirty="0"/>
          </a:p>
        </p:txBody>
      </p:sp>
    </p:spTree>
    <p:extLst>
      <p:ext uri="{BB962C8B-B14F-4D97-AF65-F5344CB8AC3E}">
        <p14:creationId xmlns:p14="http://schemas.microsoft.com/office/powerpoint/2010/main" xmlns="" val="32065962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kern="1200" dirty="0" smtClean="0">
                <a:solidFill>
                  <a:schemeClr val="tx1"/>
                </a:solidFill>
                <a:effectLst/>
                <a:latin typeface="+mn-lt"/>
                <a:ea typeface="+mn-ea"/>
                <a:cs typeface="+mn-cs"/>
              </a:rPr>
              <a:t>This happened more than once in Africa, and hundreds of people at a time died in their sleep.</a:t>
            </a:r>
          </a:p>
          <a:p>
            <a:endParaRPr lang="en-US" sz="2800" dirty="0"/>
          </a:p>
        </p:txBody>
      </p:sp>
      <p:sp>
        <p:nvSpPr>
          <p:cNvPr id="4" name="Slide Number Placeholder 3"/>
          <p:cNvSpPr>
            <a:spLocks noGrp="1"/>
          </p:cNvSpPr>
          <p:nvPr>
            <p:ph type="sldNum" sz="quarter" idx="10"/>
          </p:nvPr>
        </p:nvSpPr>
        <p:spPr/>
        <p:txBody>
          <a:bodyPr/>
          <a:lstStyle/>
          <a:p>
            <a:fld id="{37B1D7FF-238D-44F0-951A-4CCA26C46FE0}" type="slidenum">
              <a:rPr lang="en-US" smtClean="0"/>
              <a:pPr/>
              <a:t>32</a:t>
            </a:fld>
            <a:endParaRPr lang="en-US" dirty="0"/>
          </a:p>
        </p:txBody>
      </p:sp>
    </p:spTree>
    <p:extLst>
      <p:ext uri="{BB962C8B-B14F-4D97-AF65-F5344CB8AC3E}">
        <p14:creationId xmlns:p14="http://schemas.microsoft.com/office/powerpoint/2010/main" xmlns="" val="32065962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kern="1200" dirty="0" smtClean="0">
                <a:solidFill>
                  <a:schemeClr val="tx1"/>
                </a:solidFill>
                <a:effectLst/>
                <a:latin typeface="+mn-lt"/>
                <a:ea typeface="+mn-ea"/>
                <a:cs typeface="+mn-cs"/>
              </a:rPr>
              <a:t>Without constant vigilance by everyone, overexposures can occur that can be serious or even fatal.</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7B1D7FF-238D-44F0-951A-4CCA26C46FE0}" type="slidenum">
              <a:rPr lang="en-US" smtClean="0"/>
              <a:pPr/>
              <a:t>33</a:t>
            </a:fld>
            <a:endParaRPr lang="en-US" dirty="0"/>
          </a:p>
        </p:txBody>
      </p:sp>
    </p:spTree>
    <p:extLst>
      <p:ext uri="{BB962C8B-B14F-4D97-AF65-F5344CB8AC3E}">
        <p14:creationId xmlns:p14="http://schemas.microsoft.com/office/powerpoint/2010/main" xmlns="" val="3206596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B1D7FF-238D-44F0-951A-4CCA26C46FE0}" type="slidenum">
              <a:rPr lang="en-US" smtClean="0"/>
              <a:pPr/>
              <a:t>5</a:t>
            </a:fld>
            <a:endParaRPr lang="en-US" dirty="0"/>
          </a:p>
        </p:txBody>
      </p:sp>
    </p:spTree>
    <p:extLst>
      <p:ext uri="{BB962C8B-B14F-4D97-AF65-F5344CB8AC3E}">
        <p14:creationId xmlns:p14="http://schemas.microsoft.com/office/powerpoint/2010/main" xmlns="" val="32065962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B1D7FF-238D-44F0-951A-4CCA26C46FE0}" type="slidenum">
              <a:rPr lang="en-US" smtClean="0"/>
              <a:pPr/>
              <a:t>34</a:t>
            </a:fld>
            <a:endParaRPr lang="en-US" dirty="0"/>
          </a:p>
        </p:txBody>
      </p:sp>
    </p:spTree>
    <p:extLst>
      <p:ext uri="{BB962C8B-B14F-4D97-AF65-F5344CB8AC3E}">
        <p14:creationId xmlns:p14="http://schemas.microsoft.com/office/powerpoint/2010/main" xmlns="" val="32065962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kern="1200" dirty="0" smtClean="0">
                <a:solidFill>
                  <a:schemeClr val="tx1"/>
                </a:solidFill>
                <a:effectLst/>
                <a:latin typeface="+mn-lt"/>
                <a:ea typeface="+mn-ea"/>
                <a:cs typeface="+mn-cs"/>
              </a:rPr>
              <a:t>In October 2012, a beer manufacturer in Houston received multiple citations from OSHA for failing to protect workers from exposure to CO</a:t>
            </a:r>
            <a:r>
              <a:rPr lang="en-US" sz="2800" kern="1200" baseline="-25000" dirty="0" smtClean="0">
                <a:solidFill>
                  <a:schemeClr val="tx1"/>
                </a:solidFill>
                <a:effectLst/>
                <a:latin typeface="+mn-lt"/>
                <a:ea typeface="+mn-ea"/>
                <a:cs typeface="+mn-cs"/>
              </a:rPr>
              <a:t>2</a:t>
            </a:r>
            <a:r>
              <a:rPr lang="en-US" sz="2800" kern="1200" dirty="0" smtClean="0">
                <a:solidFill>
                  <a:schemeClr val="tx1"/>
                </a:solidFill>
                <a:effectLst/>
                <a:latin typeface="+mn-lt"/>
                <a:ea typeface="+mn-ea"/>
                <a:cs typeface="+mn-cs"/>
              </a:rPr>
              <a:t> and other workplace hazards while working in brewery cellars.  This company was issued a proposed penalty of $88,000 and was required to implement many engineering, equipment, training and program changes to reduce the probability of a recurrence, along with paying the hefty fine.</a:t>
            </a:r>
          </a:p>
          <a:p>
            <a:endParaRPr lang="en-US" dirty="0"/>
          </a:p>
        </p:txBody>
      </p:sp>
      <p:sp>
        <p:nvSpPr>
          <p:cNvPr id="4" name="Slide Number Placeholder 3"/>
          <p:cNvSpPr>
            <a:spLocks noGrp="1"/>
          </p:cNvSpPr>
          <p:nvPr>
            <p:ph type="sldNum" sz="quarter" idx="10"/>
          </p:nvPr>
        </p:nvSpPr>
        <p:spPr/>
        <p:txBody>
          <a:bodyPr/>
          <a:lstStyle/>
          <a:p>
            <a:fld id="{37B1D7FF-238D-44F0-951A-4CCA26C46FE0}" type="slidenum">
              <a:rPr lang="en-US" smtClean="0"/>
              <a:pPr/>
              <a:t>35</a:t>
            </a:fld>
            <a:endParaRPr lang="en-US" dirty="0"/>
          </a:p>
        </p:txBody>
      </p:sp>
    </p:spTree>
    <p:extLst>
      <p:ext uri="{BB962C8B-B14F-4D97-AF65-F5344CB8AC3E}">
        <p14:creationId xmlns:p14="http://schemas.microsoft.com/office/powerpoint/2010/main" xmlns="" val="32065962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kern="1200" dirty="0" smtClean="0">
                <a:solidFill>
                  <a:schemeClr val="tx1"/>
                </a:solidFill>
                <a:effectLst/>
                <a:latin typeface="+mn-lt"/>
                <a:ea typeface="+mn-ea"/>
                <a:cs typeface="+mn-cs"/>
              </a:rPr>
              <a:t>In January 2013, two men were found unconscious as they did maintenance in an ethanol production facility.  One died and one has residual neurological damage from the CO</a:t>
            </a:r>
            <a:r>
              <a:rPr lang="en-US" sz="2800" kern="1200" baseline="-25000" dirty="0" smtClean="0">
                <a:solidFill>
                  <a:schemeClr val="tx1"/>
                </a:solidFill>
                <a:effectLst/>
                <a:latin typeface="+mn-lt"/>
                <a:ea typeface="+mn-ea"/>
                <a:cs typeface="+mn-cs"/>
              </a:rPr>
              <a:t>2 </a:t>
            </a:r>
            <a:r>
              <a:rPr lang="en-US" sz="2800" kern="1200" dirty="0" smtClean="0">
                <a:solidFill>
                  <a:schemeClr val="tx1"/>
                </a:solidFill>
                <a:effectLst/>
                <a:latin typeface="+mn-lt"/>
                <a:ea typeface="+mn-ea"/>
                <a:cs typeface="+mn-cs"/>
              </a:rPr>
              <a:t>overexposures.  We are going to explore this accident in detail.  Chapters of the Carbon Dioxide Safety Manual are presented in other modules.  These present changes that the ethanol industry is making to protect its workers from a similar accident.</a:t>
            </a:r>
          </a:p>
          <a:p>
            <a:endParaRPr lang="en-US" dirty="0"/>
          </a:p>
        </p:txBody>
      </p:sp>
      <p:sp>
        <p:nvSpPr>
          <p:cNvPr id="4" name="Slide Number Placeholder 3"/>
          <p:cNvSpPr>
            <a:spLocks noGrp="1"/>
          </p:cNvSpPr>
          <p:nvPr>
            <p:ph type="sldNum" sz="quarter" idx="10"/>
          </p:nvPr>
        </p:nvSpPr>
        <p:spPr/>
        <p:txBody>
          <a:bodyPr/>
          <a:lstStyle/>
          <a:p>
            <a:fld id="{8FF91E6E-BDE8-4367-88F4-066917F6B069}" type="slidenum">
              <a:rPr lang="en-US" smtClean="0"/>
              <a:pPr/>
              <a:t>36</a:t>
            </a:fld>
            <a:endParaRPr lang="en-US" dirty="0"/>
          </a:p>
        </p:txBody>
      </p:sp>
    </p:spTree>
    <p:extLst>
      <p:ext uri="{BB962C8B-B14F-4D97-AF65-F5344CB8AC3E}">
        <p14:creationId xmlns:p14="http://schemas.microsoft.com/office/powerpoint/2010/main" xmlns="" val="1123882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2800" kern="1200" dirty="0" smtClean="0">
                <a:solidFill>
                  <a:schemeClr val="tx1"/>
                </a:solidFill>
                <a:effectLst/>
                <a:latin typeface="+mn-lt"/>
                <a:ea typeface="+mn-ea"/>
                <a:cs typeface="+mn-cs"/>
              </a:rPr>
              <a:t>Four large fermenters stood adjacent to each other in a “4-pack” arrangement.  A small 2-story interstice building was located in between the 4 vessels, with ¼ of the curve of each vessel inside the building.  The interstice building housed pumps, piping, and heat exchangers that needed to be protected from freezing during cold weather.  </a:t>
            </a:r>
          </a:p>
          <a:p>
            <a:r>
              <a:rPr lang="en-US" sz="2800" kern="1200" dirty="0" smtClean="0">
                <a:solidFill>
                  <a:schemeClr val="tx1"/>
                </a:solidFill>
                <a:effectLst/>
                <a:latin typeface="+mn-lt"/>
                <a:ea typeface="+mn-ea"/>
                <a:cs typeface="+mn-cs"/>
              </a:rPr>
              <a:t> </a:t>
            </a:r>
          </a:p>
          <a:p>
            <a:r>
              <a:rPr lang="en-US" sz="2800" kern="1200" dirty="0" smtClean="0">
                <a:solidFill>
                  <a:schemeClr val="tx1"/>
                </a:solidFill>
                <a:effectLst/>
                <a:latin typeface="+mn-lt"/>
                <a:ea typeface="+mn-ea"/>
                <a:cs typeface="+mn-cs"/>
              </a:rPr>
              <a:t>The base of the fermenters together with the bottom part of the interstice building were located within a containment dike, and there were multiple points at which to go over the dike and down to the base of the fermenters on the first floor of the building.</a:t>
            </a:r>
          </a:p>
          <a:p>
            <a:endParaRPr lang="en-US" dirty="0"/>
          </a:p>
        </p:txBody>
      </p:sp>
      <p:sp>
        <p:nvSpPr>
          <p:cNvPr id="4" name="Slide Number Placeholder 3"/>
          <p:cNvSpPr>
            <a:spLocks noGrp="1"/>
          </p:cNvSpPr>
          <p:nvPr>
            <p:ph type="sldNum" sz="quarter" idx="10"/>
          </p:nvPr>
        </p:nvSpPr>
        <p:spPr/>
        <p:txBody>
          <a:bodyPr/>
          <a:lstStyle/>
          <a:p>
            <a:fld id="{37B1D7FF-238D-44F0-951A-4CCA26C46FE0}" type="slidenum">
              <a:rPr lang="en-US" smtClean="0"/>
              <a:pPr/>
              <a:t>37</a:t>
            </a:fld>
            <a:endParaRPr lang="en-US" dirty="0"/>
          </a:p>
        </p:txBody>
      </p:sp>
    </p:spTree>
    <p:extLst>
      <p:ext uri="{BB962C8B-B14F-4D97-AF65-F5344CB8AC3E}">
        <p14:creationId xmlns:p14="http://schemas.microsoft.com/office/powerpoint/2010/main" xmlns="" val="32065962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kern="1200" dirty="0" smtClean="0">
                <a:solidFill>
                  <a:schemeClr val="tx1"/>
                </a:solidFill>
                <a:effectLst/>
                <a:latin typeface="+mn-lt"/>
                <a:ea typeface="+mn-ea"/>
                <a:cs typeface="+mn-cs"/>
              </a:rPr>
              <a:t>Each fermenter had a small D-shaped manway inside the building.  The flange for the flat part of the D extended slightly below the bottom of each fermenter, so that by removing the D manway, residual mash could drain out of the fermenter onto the floor, where it flowed to a sump pump to allow it to be reclaimed.  This allowed for the complete draining of each fermenter.</a:t>
            </a:r>
          </a:p>
          <a:p>
            <a:endParaRPr lang="en-US" dirty="0"/>
          </a:p>
        </p:txBody>
      </p:sp>
      <p:sp>
        <p:nvSpPr>
          <p:cNvPr id="4" name="Slide Number Placeholder 3"/>
          <p:cNvSpPr>
            <a:spLocks noGrp="1"/>
          </p:cNvSpPr>
          <p:nvPr>
            <p:ph type="sldNum" sz="quarter" idx="10"/>
          </p:nvPr>
        </p:nvSpPr>
        <p:spPr/>
        <p:txBody>
          <a:bodyPr/>
          <a:lstStyle/>
          <a:p>
            <a:fld id="{37B1D7FF-238D-44F0-951A-4CCA26C46FE0}" type="slidenum">
              <a:rPr lang="en-US" smtClean="0"/>
              <a:pPr/>
              <a:t>38</a:t>
            </a:fld>
            <a:endParaRPr lang="en-US" dirty="0"/>
          </a:p>
        </p:txBody>
      </p:sp>
    </p:spTree>
    <p:extLst>
      <p:ext uri="{BB962C8B-B14F-4D97-AF65-F5344CB8AC3E}">
        <p14:creationId xmlns:p14="http://schemas.microsoft.com/office/powerpoint/2010/main" xmlns="" val="32065962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572000"/>
          </a:xfrm>
        </p:spPr>
        <p:txBody>
          <a:bodyPr>
            <a:normAutofit fontScale="25000" lnSpcReduction="20000"/>
          </a:bodyPr>
          <a:lstStyle/>
          <a:p>
            <a:r>
              <a:rPr lang="en-US" sz="4400" kern="1200" dirty="0" smtClean="0">
                <a:solidFill>
                  <a:schemeClr val="tx1"/>
                </a:solidFill>
                <a:effectLst/>
              </a:rPr>
              <a:t>Each fermenter also had a larger round manway outside of the building, and each of these manways was the entry point for its respective fermenter if there was a need to make an entry.</a:t>
            </a:r>
          </a:p>
          <a:p>
            <a:r>
              <a:rPr lang="en-US" sz="4400" kern="1200" dirty="0" smtClean="0">
                <a:solidFill>
                  <a:schemeClr val="tx1"/>
                </a:solidFill>
                <a:effectLst/>
              </a:rPr>
              <a:t>Preparations were being made to drain and sterilize one of the fermenters.  The fermenter had been emptied as far as the normal discharge piping and associated pump would allow, and the next step was to open up the D manway to allow the residual mash in the bottom to drain out, and also open the outside manway to begin to ventilate the vessel.  Historically the maintenance workers would either open the D manway inside the building, then go outside, open the outside manway, then exit out of the diked area; or they would open the outside manway, go into the building and open the D manway, then walk out of the building and go up over the dike.</a:t>
            </a:r>
          </a:p>
          <a:p>
            <a:endParaRPr lang="en-US" sz="4400" dirty="0" smtClean="0"/>
          </a:p>
          <a:p>
            <a:r>
              <a:rPr lang="en-US" sz="4400" dirty="0"/>
              <a:t>On the morning of the incident, the maintenance workers opened the D manway inside the building, then went outside and opened the outside manway, then went back into the building. </a:t>
            </a:r>
          </a:p>
          <a:p>
            <a:r>
              <a:rPr lang="en-US" sz="4400" dirty="0"/>
              <a:t> </a:t>
            </a:r>
          </a:p>
          <a:p>
            <a:r>
              <a:rPr lang="en-US" sz="4400" dirty="0"/>
              <a:t>Tragically, during the time that they were opening the outside manway, enough carbon dioxide had migrated out of the fermenter through the D manway that an Immediate Danger to Life and Health (IDLH) atmosphere now existed inside the interstice building.   Both workers passed out, one on the floor and the other in a seated position leaning back against a set of steps.  While exact times cannot be pinpointed, it is believed that they may have been exposed to high carbon dioxide levels for as long as 45 minutes.  They were discovered by two other employees who entered the building to start another job, and who then immediately initiated emergency procedures.  By that time, there was no longer an IDLH atmosphere in the building.</a:t>
            </a:r>
          </a:p>
          <a:p>
            <a:r>
              <a:rPr lang="en-US" sz="4400" dirty="0"/>
              <a:t> </a:t>
            </a:r>
          </a:p>
          <a:p>
            <a:r>
              <a:rPr lang="en-US" sz="4400" dirty="0"/>
              <a:t>The worker found on the floor did not survive.  The other worker survived but continues to suffer from neurological damage done by the extended exposure to high levels of carbon dioxide.  </a:t>
            </a:r>
          </a:p>
          <a:p>
            <a:r>
              <a:rPr lang="en-US" sz="4400" dirty="0"/>
              <a:t> </a:t>
            </a:r>
          </a:p>
          <a:p>
            <a:r>
              <a:rPr lang="en-US" sz="4400" dirty="0"/>
              <a:t>After a thorough investigation and input from many experts, the lessons learned resulted in both engineering and procedural changes that now allow for the carbon dioxide to be evacuated from the fermenters before either manway is removed.  </a:t>
            </a:r>
          </a:p>
          <a:p>
            <a:endParaRPr lang="en-US" dirty="0"/>
          </a:p>
        </p:txBody>
      </p:sp>
      <p:sp>
        <p:nvSpPr>
          <p:cNvPr id="4" name="Slide Number Placeholder 3"/>
          <p:cNvSpPr>
            <a:spLocks noGrp="1"/>
          </p:cNvSpPr>
          <p:nvPr>
            <p:ph type="sldNum" sz="quarter" idx="10"/>
          </p:nvPr>
        </p:nvSpPr>
        <p:spPr/>
        <p:txBody>
          <a:bodyPr/>
          <a:lstStyle/>
          <a:p>
            <a:fld id="{37B1D7FF-238D-44F0-951A-4CCA26C46FE0}" type="slidenum">
              <a:rPr lang="en-US" smtClean="0"/>
              <a:pPr/>
              <a:t>39</a:t>
            </a:fld>
            <a:endParaRPr lang="en-US" dirty="0"/>
          </a:p>
        </p:txBody>
      </p:sp>
    </p:spTree>
    <p:extLst>
      <p:ext uri="{BB962C8B-B14F-4D97-AF65-F5344CB8AC3E}">
        <p14:creationId xmlns:p14="http://schemas.microsoft.com/office/powerpoint/2010/main" xmlns="" val="32065962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kern="1200" dirty="0" smtClean="0">
                <a:solidFill>
                  <a:schemeClr val="tx1"/>
                </a:solidFill>
                <a:effectLst/>
                <a:latin typeface="+mn-lt"/>
                <a:ea typeface="+mn-ea"/>
                <a:cs typeface="+mn-cs"/>
              </a:rPr>
              <a:t>In this section we are going to review some of the ways that people become sick, ill, or die from their exposures to CO</a:t>
            </a:r>
            <a:r>
              <a:rPr lang="en-US" sz="2800" kern="1200" baseline="-25000" dirty="0" smtClean="0">
                <a:solidFill>
                  <a:schemeClr val="tx1"/>
                </a:solidFill>
                <a:effectLst/>
                <a:latin typeface="+mn-lt"/>
                <a:ea typeface="+mn-ea"/>
                <a:cs typeface="+mn-cs"/>
              </a:rPr>
              <a:t>2</a:t>
            </a:r>
            <a:r>
              <a:rPr lang="en-US" sz="2800" kern="1200" dirty="0" smtClean="0">
                <a:solidFill>
                  <a:schemeClr val="tx1"/>
                </a:solidFill>
                <a:effectLst/>
                <a:latin typeface="+mn-lt"/>
                <a:ea typeface="+mn-ea"/>
                <a:cs typeface="+mn-cs"/>
              </a:rPr>
              <a:t>.  We will also look at some of the subtle adverse mental effects that low-level overexposures to carbon dioxide can cause.  This is important, because people that work with and around CO</a:t>
            </a:r>
            <a:r>
              <a:rPr lang="en-US" sz="2800" kern="1200" baseline="-25000" dirty="0" smtClean="0">
                <a:solidFill>
                  <a:schemeClr val="tx1"/>
                </a:solidFill>
                <a:effectLst/>
                <a:latin typeface="+mn-lt"/>
                <a:ea typeface="+mn-ea"/>
                <a:cs typeface="+mn-cs"/>
              </a:rPr>
              <a:t>2</a:t>
            </a:r>
            <a:r>
              <a:rPr lang="en-US" sz="2800" kern="1200" dirty="0" smtClean="0">
                <a:solidFill>
                  <a:schemeClr val="tx1"/>
                </a:solidFill>
                <a:effectLst/>
                <a:latin typeface="+mn-lt"/>
                <a:ea typeface="+mn-ea"/>
                <a:cs typeface="+mn-cs"/>
              </a:rPr>
              <a:t> need to be able to recognize these symptoms in themselves and others before they the symptoms become serious.</a:t>
            </a:r>
          </a:p>
          <a:p>
            <a:endParaRPr lang="en-US" dirty="0"/>
          </a:p>
        </p:txBody>
      </p:sp>
      <p:sp>
        <p:nvSpPr>
          <p:cNvPr id="4" name="Slide Number Placeholder 3"/>
          <p:cNvSpPr>
            <a:spLocks noGrp="1"/>
          </p:cNvSpPr>
          <p:nvPr>
            <p:ph type="sldNum" sz="quarter" idx="10"/>
          </p:nvPr>
        </p:nvSpPr>
        <p:spPr/>
        <p:txBody>
          <a:bodyPr/>
          <a:lstStyle/>
          <a:p>
            <a:fld id="{37B1D7FF-238D-44F0-951A-4CCA26C46FE0}" type="slidenum">
              <a:rPr lang="en-US" smtClean="0"/>
              <a:pPr/>
              <a:t>40</a:t>
            </a:fld>
            <a:endParaRPr lang="en-US" dirty="0"/>
          </a:p>
        </p:txBody>
      </p:sp>
    </p:spTree>
    <p:extLst>
      <p:ext uri="{BB962C8B-B14F-4D97-AF65-F5344CB8AC3E}">
        <p14:creationId xmlns:p14="http://schemas.microsoft.com/office/powerpoint/2010/main" xmlns="" val="32065962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kern="1200" dirty="0" smtClean="0">
                <a:solidFill>
                  <a:schemeClr val="tx1"/>
                </a:solidFill>
                <a:effectLst/>
                <a:latin typeface="+mn-lt"/>
                <a:ea typeface="+mn-ea"/>
                <a:cs typeface="+mn-cs"/>
              </a:rPr>
              <a:t>In this section we are going to review some of the ways that people become sick, ill, or die from their exposures to CO</a:t>
            </a:r>
            <a:r>
              <a:rPr lang="en-US" sz="2800" kern="1200" baseline="-25000" dirty="0" smtClean="0">
                <a:solidFill>
                  <a:schemeClr val="tx1"/>
                </a:solidFill>
                <a:effectLst/>
                <a:latin typeface="+mn-lt"/>
                <a:ea typeface="+mn-ea"/>
                <a:cs typeface="+mn-cs"/>
              </a:rPr>
              <a:t>2</a:t>
            </a:r>
            <a:r>
              <a:rPr lang="en-US" sz="2800" kern="1200" dirty="0" smtClean="0">
                <a:solidFill>
                  <a:schemeClr val="tx1"/>
                </a:solidFill>
                <a:effectLst/>
                <a:latin typeface="+mn-lt"/>
                <a:ea typeface="+mn-ea"/>
                <a:cs typeface="+mn-cs"/>
              </a:rPr>
              <a:t>.  We will also look at some of the subtle adverse mental effects that low-level overexposures to carbon dioxide can cause.  This is important, because people that work with and around CO</a:t>
            </a:r>
            <a:r>
              <a:rPr lang="en-US" sz="2800" kern="1200" baseline="-25000" dirty="0" smtClean="0">
                <a:solidFill>
                  <a:schemeClr val="tx1"/>
                </a:solidFill>
                <a:effectLst/>
                <a:latin typeface="+mn-lt"/>
                <a:ea typeface="+mn-ea"/>
                <a:cs typeface="+mn-cs"/>
              </a:rPr>
              <a:t>2</a:t>
            </a:r>
            <a:r>
              <a:rPr lang="en-US" sz="2800" kern="1200" dirty="0" smtClean="0">
                <a:solidFill>
                  <a:schemeClr val="tx1"/>
                </a:solidFill>
                <a:effectLst/>
                <a:latin typeface="+mn-lt"/>
                <a:ea typeface="+mn-ea"/>
                <a:cs typeface="+mn-cs"/>
              </a:rPr>
              <a:t> need to be able to recognize these symptoms in themselves and others before they the symptoms become serious.</a:t>
            </a:r>
          </a:p>
          <a:p>
            <a:endParaRPr lang="en-US" dirty="0"/>
          </a:p>
        </p:txBody>
      </p:sp>
      <p:sp>
        <p:nvSpPr>
          <p:cNvPr id="4" name="Slide Number Placeholder 3"/>
          <p:cNvSpPr>
            <a:spLocks noGrp="1"/>
          </p:cNvSpPr>
          <p:nvPr>
            <p:ph type="sldNum" sz="quarter" idx="10"/>
          </p:nvPr>
        </p:nvSpPr>
        <p:spPr/>
        <p:txBody>
          <a:bodyPr/>
          <a:lstStyle/>
          <a:p>
            <a:fld id="{37B1D7FF-238D-44F0-951A-4CCA26C46FE0}" type="slidenum">
              <a:rPr lang="en-US" smtClean="0"/>
              <a:pPr/>
              <a:t>41</a:t>
            </a:fld>
            <a:endParaRPr lang="en-US" dirty="0"/>
          </a:p>
        </p:txBody>
      </p:sp>
    </p:spTree>
    <p:extLst>
      <p:ext uri="{BB962C8B-B14F-4D97-AF65-F5344CB8AC3E}">
        <p14:creationId xmlns:p14="http://schemas.microsoft.com/office/powerpoint/2010/main" xmlns="" val="32065962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800" kern="1200" dirty="0" smtClean="0">
                <a:solidFill>
                  <a:schemeClr val="tx1"/>
                </a:solidFill>
                <a:effectLst/>
                <a:latin typeface="+mn-lt"/>
                <a:ea typeface="+mn-ea"/>
                <a:cs typeface="+mn-cs"/>
              </a:rPr>
              <a:t>Research has shown that carbon dioxide is far more hazardous than previously thought.  In 2012, it was conclusively demonstrated that even concentrations as low as 1,000 ppm impair thinking, concentration, and logical thought processes.  This is quite serious, especially when considering how critical it is for employees to be able to make quick process decisions unimpaired.  </a:t>
            </a:r>
            <a:endParaRPr lang="en-US" sz="28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7B1D7FF-238D-44F0-951A-4CCA26C46FE0}" type="slidenum">
              <a:rPr lang="en-US" smtClean="0"/>
              <a:pPr/>
              <a:t>42</a:t>
            </a:fld>
            <a:endParaRPr lang="en-US" dirty="0"/>
          </a:p>
        </p:txBody>
      </p:sp>
    </p:spTree>
    <p:extLst>
      <p:ext uri="{BB962C8B-B14F-4D97-AF65-F5344CB8AC3E}">
        <p14:creationId xmlns:p14="http://schemas.microsoft.com/office/powerpoint/2010/main" xmlns="" val="32065962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800" kern="1200" dirty="0" smtClean="0">
                <a:solidFill>
                  <a:schemeClr val="tx1"/>
                </a:solidFill>
                <a:effectLst/>
                <a:latin typeface="+mn-lt"/>
                <a:ea typeface="+mn-ea"/>
                <a:cs typeface="+mn-cs"/>
              </a:rPr>
              <a:t>Research has shown that carbon dioxide is far more hazardous than previously thought.  In 2012, it was conclusively demonstrated that even concentrations as low as 1,000 ppm impair thinking, concentration, and logical thought processes.  This is quite serious, especially when considering how critical it is for employees to be able to make quick process decisions unimpaired.  </a:t>
            </a:r>
            <a:endParaRPr lang="en-US" sz="28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7B1D7FF-238D-44F0-951A-4CCA26C46FE0}" type="slidenum">
              <a:rPr lang="en-US" smtClean="0"/>
              <a:pPr/>
              <a:t>44</a:t>
            </a:fld>
            <a:endParaRPr lang="en-US" dirty="0"/>
          </a:p>
        </p:txBody>
      </p:sp>
    </p:spTree>
    <p:extLst>
      <p:ext uri="{BB962C8B-B14F-4D97-AF65-F5344CB8AC3E}">
        <p14:creationId xmlns:p14="http://schemas.microsoft.com/office/powerpoint/2010/main" xmlns="" val="3206596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B1D7FF-238D-44F0-951A-4CCA26C46FE0}" type="slidenum">
              <a:rPr lang="en-US" smtClean="0"/>
              <a:pPr/>
              <a:t>6</a:t>
            </a:fld>
            <a:endParaRPr lang="en-US" dirty="0"/>
          </a:p>
        </p:txBody>
      </p:sp>
    </p:spTree>
    <p:extLst>
      <p:ext uri="{BB962C8B-B14F-4D97-AF65-F5344CB8AC3E}">
        <p14:creationId xmlns:p14="http://schemas.microsoft.com/office/powerpoint/2010/main" xmlns="" val="320659621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800" kern="1200" dirty="0" smtClean="0">
                <a:solidFill>
                  <a:schemeClr val="tx1"/>
                </a:solidFill>
                <a:effectLst/>
                <a:latin typeface="+mn-lt"/>
                <a:ea typeface="+mn-ea"/>
                <a:cs typeface="+mn-cs"/>
              </a:rPr>
              <a:t>Research has shown that carbon dioxide is far more hazardous than previously thought.  In 2012, it was conclusively demonstrated that even concentrations as low as 1,000 ppm impair thinking, concentration, and logical thought processes.  This is quite serious, especially when considering how critical it is for employees to be able to make quick process decisions unimpaired.  </a:t>
            </a:r>
            <a:endParaRPr lang="en-US" sz="28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7B1D7FF-238D-44F0-951A-4CCA26C46FE0}" type="slidenum">
              <a:rPr lang="en-US" smtClean="0"/>
              <a:pPr/>
              <a:t>45</a:t>
            </a:fld>
            <a:endParaRPr lang="en-US" dirty="0"/>
          </a:p>
        </p:txBody>
      </p:sp>
    </p:spTree>
    <p:extLst>
      <p:ext uri="{BB962C8B-B14F-4D97-AF65-F5344CB8AC3E}">
        <p14:creationId xmlns:p14="http://schemas.microsoft.com/office/powerpoint/2010/main" xmlns="" val="32065962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399"/>
            <a:ext cx="5486400" cy="4799013"/>
          </a:xfrm>
        </p:spPr>
        <p:txBody>
          <a:bodyPr>
            <a:noAutofit/>
          </a:bodyPr>
          <a:lstStyle/>
          <a:p>
            <a:r>
              <a:rPr lang="en-US" sz="1800" dirty="0"/>
              <a:t>Elevated exposures can be deadly.  According to the EPA, “Exposure to a concentration of 6% CO</a:t>
            </a:r>
            <a:r>
              <a:rPr lang="en-US" sz="1800" baseline="-25000" dirty="0"/>
              <a:t>2 </a:t>
            </a:r>
            <a:r>
              <a:rPr lang="en-US" sz="1800" dirty="0"/>
              <a:t>can produce hearing and visual disturbances within 1 to 2 minutes.  Exposure to concentrations from 10% to 15% CO</a:t>
            </a:r>
            <a:r>
              <a:rPr lang="en-US" sz="1800" baseline="-25000" dirty="0"/>
              <a:t>2</a:t>
            </a:r>
            <a:r>
              <a:rPr lang="en-US" sz="1800" dirty="0"/>
              <a:t> leads to dizziness, drowsiness, severe muscle twitching, and unconsciousness within a few minutes.  Exposure of humans to CO</a:t>
            </a:r>
            <a:r>
              <a:rPr lang="en-US" sz="1800" baseline="-25000" dirty="0"/>
              <a:t>2</a:t>
            </a:r>
            <a:r>
              <a:rPr lang="en-US" sz="1800" dirty="0"/>
              <a:t> concentrations ranging from 17% to 30% quickly (within one minute) leads to the loss of controlled and purposeful activity, unconsciousness, coma, convulsions, and </a:t>
            </a:r>
            <a:r>
              <a:rPr lang="en-US" sz="1800" dirty="0" smtClean="0"/>
              <a:t>death</a:t>
            </a:r>
          </a:p>
          <a:p>
            <a:endParaRPr lang="en-US" sz="1800" dirty="0"/>
          </a:p>
          <a:p>
            <a:r>
              <a:rPr lang="en-US" sz="1800" dirty="0"/>
              <a:t>Let’s look are exposures that are closer to what we can fairly easily find in an ethanol production plant, a beer manufacturing facility, and at a grain handling operation.  </a:t>
            </a:r>
          </a:p>
          <a:p>
            <a:r>
              <a:rPr lang="en-US" sz="1800" dirty="0"/>
              <a:t>Here is a </a:t>
            </a:r>
            <a:r>
              <a:rPr lang="en-US" sz="1800" b="1" i="1" dirty="0"/>
              <a:t>“CO</a:t>
            </a:r>
            <a:r>
              <a:rPr lang="en-US" sz="1800" b="1" i="1" baseline="-25000" dirty="0"/>
              <a:t>2</a:t>
            </a:r>
            <a:r>
              <a:rPr lang="en-US" sz="1800" b="1" i="1" dirty="0"/>
              <a:t> ADVERSE HEALTH EFFECTS FACT SHEET” </a:t>
            </a:r>
            <a:r>
              <a:rPr lang="en-US" sz="1800" dirty="0"/>
              <a:t>for your use and quick reference.  </a:t>
            </a:r>
            <a:r>
              <a:rPr lang="en-US" sz="1800" b="1" dirty="0"/>
              <a:t>DISTRIBUTE</a:t>
            </a:r>
            <a:r>
              <a:rPr lang="en-US" sz="1800" dirty="0"/>
              <a:t> </a:t>
            </a:r>
            <a:r>
              <a:rPr lang="en-US" sz="1800" b="1" i="1" dirty="0"/>
              <a:t>“CO</a:t>
            </a:r>
            <a:r>
              <a:rPr lang="en-US" sz="1800" b="1" i="1" baseline="-25000" dirty="0"/>
              <a:t>2</a:t>
            </a:r>
            <a:r>
              <a:rPr lang="en-US" sz="1800" b="1" i="1" dirty="0"/>
              <a:t> ADVERSE HEALTH EFFECTS FACT SHEET”</a:t>
            </a:r>
            <a:endParaRPr lang="en-US" sz="1800" dirty="0"/>
          </a:p>
        </p:txBody>
      </p:sp>
      <p:sp>
        <p:nvSpPr>
          <p:cNvPr id="4" name="Slide Number Placeholder 3"/>
          <p:cNvSpPr>
            <a:spLocks noGrp="1"/>
          </p:cNvSpPr>
          <p:nvPr>
            <p:ph type="sldNum" sz="quarter" idx="10"/>
          </p:nvPr>
        </p:nvSpPr>
        <p:spPr/>
        <p:txBody>
          <a:bodyPr/>
          <a:lstStyle/>
          <a:p>
            <a:fld id="{37B1D7FF-238D-44F0-951A-4CCA26C46FE0}" type="slidenum">
              <a:rPr lang="en-US" smtClean="0"/>
              <a:pPr/>
              <a:t>46</a:t>
            </a:fld>
            <a:endParaRPr lang="en-US" dirty="0"/>
          </a:p>
        </p:txBody>
      </p:sp>
    </p:spTree>
    <p:extLst>
      <p:ext uri="{BB962C8B-B14F-4D97-AF65-F5344CB8AC3E}">
        <p14:creationId xmlns:p14="http://schemas.microsoft.com/office/powerpoint/2010/main" xmlns="" val="32065962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399"/>
            <a:ext cx="5486400" cy="4799013"/>
          </a:xfrm>
        </p:spPr>
        <p:txBody>
          <a:bodyPr>
            <a:noAutofit/>
          </a:bodyPr>
          <a:lstStyle/>
          <a:p>
            <a:r>
              <a:rPr lang="en-US" sz="1800" dirty="0"/>
              <a:t>Elevated exposures can be deadly.  According to the EPA, “Exposure to a concentration of 6% CO</a:t>
            </a:r>
            <a:r>
              <a:rPr lang="en-US" sz="1800" baseline="-25000" dirty="0"/>
              <a:t>2 </a:t>
            </a:r>
            <a:r>
              <a:rPr lang="en-US" sz="1800" dirty="0"/>
              <a:t>can produce hearing and visual disturbances within 1 to 2 minutes.  Exposure to concentrations from 10% to 15% CO</a:t>
            </a:r>
            <a:r>
              <a:rPr lang="en-US" sz="1800" baseline="-25000" dirty="0"/>
              <a:t>2</a:t>
            </a:r>
            <a:r>
              <a:rPr lang="en-US" sz="1800" dirty="0"/>
              <a:t> leads to dizziness, drowsiness, severe muscle twitching, and unconsciousness within a few minutes.  Exposure of humans to CO</a:t>
            </a:r>
            <a:r>
              <a:rPr lang="en-US" sz="1800" baseline="-25000" dirty="0"/>
              <a:t>2</a:t>
            </a:r>
            <a:r>
              <a:rPr lang="en-US" sz="1800" dirty="0"/>
              <a:t> concentrations ranging from 17% to 30% quickly (within one minute) leads to the loss of controlled and purposeful activity, unconsciousness, coma, convulsions, and </a:t>
            </a:r>
            <a:r>
              <a:rPr lang="en-US" sz="1800" dirty="0" smtClean="0"/>
              <a:t>death</a:t>
            </a:r>
          </a:p>
          <a:p>
            <a:endParaRPr lang="en-US" sz="1800" dirty="0"/>
          </a:p>
          <a:p>
            <a:r>
              <a:rPr lang="en-US" sz="1800" dirty="0"/>
              <a:t>Let’s look are exposures that are closer to what we can fairly easily find in an ethanol production plant, a beer manufacturing facility, and at a grain handling operation.  </a:t>
            </a:r>
          </a:p>
          <a:p>
            <a:r>
              <a:rPr lang="en-US" sz="1800" dirty="0"/>
              <a:t>Here is a </a:t>
            </a:r>
            <a:r>
              <a:rPr lang="en-US" sz="1800" b="1" i="1" dirty="0"/>
              <a:t>“CO</a:t>
            </a:r>
            <a:r>
              <a:rPr lang="en-US" sz="1800" b="1" i="1" baseline="-25000" dirty="0"/>
              <a:t>2</a:t>
            </a:r>
            <a:r>
              <a:rPr lang="en-US" sz="1800" b="1" i="1" dirty="0"/>
              <a:t> ADVERSE HEALTH EFFECTS FACT SHEET” </a:t>
            </a:r>
            <a:r>
              <a:rPr lang="en-US" sz="1800" dirty="0"/>
              <a:t>for your use and quick reference.  </a:t>
            </a:r>
            <a:r>
              <a:rPr lang="en-US" sz="1800" b="1" dirty="0"/>
              <a:t>DISTRIBUTE</a:t>
            </a:r>
            <a:r>
              <a:rPr lang="en-US" sz="1800" dirty="0"/>
              <a:t> </a:t>
            </a:r>
            <a:r>
              <a:rPr lang="en-US" sz="1800" b="1" i="1" dirty="0"/>
              <a:t>“CO</a:t>
            </a:r>
            <a:r>
              <a:rPr lang="en-US" sz="1800" b="1" i="1" baseline="-25000" dirty="0"/>
              <a:t>2</a:t>
            </a:r>
            <a:r>
              <a:rPr lang="en-US" sz="1800" b="1" i="1" dirty="0"/>
              <a:t> ADVERSE HEALTH EFFECTS FACT SHEET”</a:t>
            </a:r>
            <a:endParaRPr lang="en-US" sz="1800" dirty="0"/>
          </a:p>
        </p:txBody>
      </p:sp>
      <p:sp>
        <p:nvSpPr>
          <p:cNvPr id="4" name="Slide Number Placeholder 3"/>
          <p:cNvSpPr>
            <a:spLocks noGrp="1"/>
          </p:cNvSpPr>
          <p:nvPr>
            <p:ph type="sldNum" sz="quarter" idx="10"/>
          </p:nvPr>
        </p:nvSpPr>
        <p:spPr/>
        <p:txBody>
          <a:bodyPr/>
          <a:lstStyle/>
          <a:p>
            <a:fld id="{37B1D7FF-238D-44F0-951A-4CCA26C46FE0}" type="slidenum">
              <a:rPr lang="en-US" smtClean="0"/>
              <a:pPr/>
              <a:t>47</a:t>
            </a:fld>
            <a:endParaRPr lang="en-US" dirty="0"/>
          </a:p>
        </p:txBody>
      </p:sp>
    </p:spTree>
    <p:extLst>
      <p:ext uri="{BB962C8B-B14F-4D97-AF65-F5344CB8AC3E}">
        <p14:creationId xmlns:p14="http://schemas.microsoft.com/office/powerpoint/2010/main" xmlns="" val="32065962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B1D7FF-238D-44F0-951A-4CCA26C46FE0}" type="slidenum">
              <a:rPr lang="en-US" smtClean="0"/>
              <a:pPr/>
              <a:t>48</a:t>
            </a:fld>
            <a:endParaRPr lang="en-US" dirty="0"/>
          </a:p>
        </p:txBody>
      </p:sp>
    </p:spTree>
    <p:extLst>
      <p:ext uri="{BB962C8B-B14F-4D97-AF65-F5344CB8AC3E}">
        <p14:creationId xmlns:p14="http://schemas.microsoft.com/office/powerpoint/2010/main" xmlns="" val="32065962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B1D7FF-238D-44F0-951A-4CCA26C46FE0}" type="slidenum">
              <a:rPr lang="en-US" smtClean="0"/>
              <a:pPr/>
              <a:t>49</a:t>
            </a:fld>
            <a:endParaRPr lang="en-US" dirty="0"/>
          </a:p>
        </p:txBody>
      </p:sp>
    </p:spTree>
    <p:extLst>
      <p:ext uri="{BB962C8B-B14F-4D97-AF65-F5344CB8AC3E}">
        <p14:creationId xmlns:p14="http://schemas.microsoft.com/office/powerpoint/2010/main" xmlns="" val="320659621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kern="1200" dirty="0" smtClean="0">
                <a:solidFill>
                  <a:schemeClr val="tx1"/>
                </a:solidFill>
                <a:effectLst/>
                <a:latin typeface="+mn-lt"/>
                <a:ea typeface="+mn-ea"/>
                <a:cs typeface="+mn-cs"/>
              </a:rPr>
              <a:t>These adverse health effects have been known for more than forty years. (NIOSH, 1976).</a:t>
            </a:r>
          </a:p>
          <a:p>
            <a:endParaRPr lang="en-US" dirty="0"/>
          </a:p>
        </p:txBody>
      </p:sp>
      <p:sp>
        <p:nvSpPr>
          <p:cNvPr id="4" name="Slide Number Placeholder 3"/>
          <p:cNvSpPr>
            <a:spLocks noGrp="1"/>
          </p:cNvSpPr>
          <p:nvPr>
            <p:ph type="sldNum" sz="quarter" idx="10"/>
          </p:nvPr>
        </p:nvSpPr>
        <p:spPr/>
        <p:txBody>
          <a:bodyPr/>
          <a:lstStyle/>
          <a:p>
            <a:fld id="{37B1D7FF-238D-44F0-951A-4CCA26C46FE0}" type="slidenum">
              <a:rPr lang="en-US" smtClean="0"/>
              <a:pPr/>
              <a:t>50</a:t>
            </a:fld>
            <a:endParaRPr lang="en-US" dirty="0"/>
          </a:p>
        </p:txBody>
      </p:sp>
    </p:spTree>
    <p:extLst>
      <p:ext uri="{BB962C8B-B14F-4D97-AF65-F5344CB8AC3E}">
        <p14:creationId xmlns:p14="http://schemas.microsoft.com/office/powerpoint/2010/main" xmlns="" val="320659621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u="sng" kern="1200" dirty="0" smtClean="0">
                <a:solidFill>
                  <a:schemeClr val="tx1"/>
                </a:solidFill>
                <a:effectLst/>
                <a:latin typeface="+mn-lt"/>
                <a:ea typeface="+mn-ea"/>
                <a:cs typeface="+mn-cs"/>
              </a:rPr>
              <a:t>The mission was going to have to be aborted because of the carbon dioxide</a:t>
            </a:r>
            <a:r>
              <a:rPr lang="en-US" sz="2800" kern="1200" dirty="0" smtClean="0">
                <a:solidFill>
                  <a:schemeClr val="tx1"/>
                </a:solidFill>
                <a:effectLst/>
                <a:latin typeface="+mn-lt"/>
                <a:ea typeface="+mn-ea"/>
                <a:cs typeface="+mn-cs"/>
              </a:rPr>
              <a:t>, but a makeshift scrubber system allowed the CO</a:t>
            </a:r>
            <a:r>
              <a:rPr lang="en-US" sz="2800" kern="1200" baseline="-25000" dirty="0" smtClean="0">
                <a:solidFill>
                  <a:schemeClr val="tx1"/>
                </a:solidFill>
                <a:effectLst/>
                <a:latin typeface="+mn-lt"/>
                <a:ea typeface="+mn-ea"/>
                <a:cs typeface="+mn-cs"/>
              </a:rPr>
              <a:t>2</a:t>
            </a:r>
            <a:r>
              <a:rPr lang="en-US" sz="2800" kern="1200" dirty="0" smtClean="0">
                <a:solidFill>
                  <a:schemeClr val="tx1"/>
                </a:solidFill>
                <a:effectLst/>
                <a:latin typeface="+mn-lt"/>
                <a:ea typeface="+mn-ea"/>
                <a:cs typeface="+mn-cs"/>
              </a:rPr>
              <a:t> to be removed and the mission to continue.  Keep in mind, normal concentration in air is only 400 ppm (0.04%).</a:t>
            </a:r>
          </a:p>
          <a:p>
            <a:endParaRPr lang="en-US" dirty="0"/>
          </a:p>
        </p:txBody>
      </p:sp>
      <p:sp>
        <p:nvSpPr>
          <p:cNvPr id="4" name="Slide Number Placeholder 3"/>
          <p:cNvSpPr>
            <a:spLocks noGrp="1"/>
          </p:cNvSpPr>
          <p:nvPr>
            <p:ph type="sldNum" sz="quarter" idx="10"/>
          </p:nvPr>
        </p:nvSpPr>
        <p:spPr/>
        <p:txBody>
          <a:bodyPr/>
          <a:lstStyle/>
          <a:p>
            <a:fld id="{37B1D7FF-238D-44F0-951A-4CCA26C46FE0}" type="slidenum">
              <a:rPr lang="en-US" smtClean="0"/>
              <a:pPr/>
              <a:t>51</a:t>
            </a:fld>
            <a:endParaRPr lang="en-US" dirty="0"/>
          </a:p>
        </p:txBody>
      </p:sp>
    </p:spTree>
    <p:extLst>
      <p:ext uri="{BB962C8B-B14F-4D97-AF65-F5344CB8AC3E}">
        <p14:creationId xmlns:p14="http://schemas.microsoft.com/office/powerpoint/2010/main" xmlns="" val="320659621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4800" y="4343400"/>
            <a:ext cx="5867400" cy="4114800"/>
          </a:xfrm>
        </p:spPr>
        <p:txBody>
          <a:bodyPr>
            <a:noAutofit/>
          </a:bodyPr>
          <a:lstStyle/>
          <a:p>
            <a:r>
              <a:rPr lang="en-US" sz="2400" dirty="0"/>
              <a:t>A recent study in the United States of humans exposed in only 2.5 hour sessions showed serious decreases in cognitive abilities at only 1,000 ppm (0.1%).  At a concentration of only </a:t>
            </a:r>
          </a:p>
          <a:p>
            <a:r>
              <a:rPr lang="en-US" sz="2400" dirty="0"/>
              <a:t>2,500 ppm for 2.5 hours, most measured cognitive functions were impaired to the extent that the </a:t>
            </a:r>
            <a:r>
              <a:rPr lang="en-US" sz="2400" i="1" dirty="0"/>
              <a:t>individuals were rendered cognitively marginal or dysfunctional</a:t>
            </a:r>
            <a:r>
              <a:rPr lang="en-US" sz="2400" dirty="0"/>
              <a:t>.  The functions measured included task orientation, initiative, information usage, and use of basic </a:t>
            </a:r>
            <a:r>
              <a:rPr lang="en-US" sz="2400" dirty="0" smtClean="0"/>
              <a:t>strategy.</a:t>
            </a:r>
            <a:endParaRPr lang="en-US" sz="2400" dirty="0"/>
          </a:p>
        </p:txBody>
      </p:sp>
      <p:sp>
        <p:nvSpPr>
          <p:cNvPr id="4" name="Slide Number Placeholder 3"/>
          <p:cNvSpPr>
            <a:spLocks noGrp="1"/>
          </p:cNvSpPr>
          <p:nvPr>
            <p:ph type="sldNum" sz="quarter" idx="10"/>
          </p:nvPr>
        </p:nvSpPr>
        <p:spPr/>
        <p:txBody>
          <a:bodyPr/>
          <a:lstStyle/>
          <a:p>
            <a:fld id="{37B1D7FF-238D-44F0-951A-4CCA26C46FE0}" type="slidenum">
              <a:rPr lang="en-US" smtClean="0"/>
              <a:pPr/>
              <a:t>52</a:t>
            </a:fld>
            <a:endParaRPr lang="en-US" dirty="0"/>
          </a:p>
        </p:txBody>
      </p:sp>
    </p:spTree>
    <p:extLst>
      <p:ext uri="{BB962C8B-B14F-4D97-AF65-F5344CB8AC3E}">
        <p14:creationId xmlns:p14="http://schemas.microsoft.com/office/powerpoint/2010/main" xmlns="" val="320659621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B1D7FF-238D-44F0-951A-4CCA26C46FE0}" type="slidenum">
              <a:rPr lang="en-US" smtClean="0">
                <a:solidFill>
                  <a:prstClr val="black"/>
                </a:solidFill>
              </a:rPr>
              <a:pPr/>
              <a:t>54</a:t>
            </a:fld>
            <a:endParaRPr lang="en-US" dirty="0">
              <a:solidFill>
                <a:prstClr val="black"/>
              </a:solidFill>
            </a:endParaRPr>
          </a:p>
        </p:txBody>
      </p:sp>
    </p:spTree>
    <p:extLst>
      <p:ext uri="{BB962C8B-B14F-4D97-AF65-F5344CB8AC3E}">
        <p14:creationId xmlns:p14="http://schemas.microsoft.com/office/powerpoint/2010/main" xmlns="" val="320659621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B1D7FF-238D-44F0-951A-4CCA26C46FE0}" type="slidenum">
              <a:rPr lang="en-US" smtClean="0"/>
              <a:pPr/>
              <a:t>55</a:t>
            </a:fld>
            <a:endParaRPr lang="en-US" dirty="0"/>
          </a:p>
        </p:txBody>
      </p:sp>
    </p:spTree>
    <p:extLst>
      <p:ext uri="{BB962C8B-B14F-4D97-AF65-F5344CB8AC3E}">
        <p14:creationId xmlns:p14="http://schemas.microsoft.com/office/powerpoint/2010/main" xmlns="" val="939948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B1D7FF-238D-44F0-951A-4CCA26C46FE0}" type="slidenum">
              <a:rPr lang="en-US" smtClean="0"/>
              <a:pPr/>
              <a:t>7</a:t>
            </a:fld>
            <a:endParaRPr lang="en-US" dirty="0"/>
          </a:p>
        </p:txBody>
      </p:sp>
    </p:spTree>
    <p:extLst>
      <p:ext uri="{BB962C8B-B14F-4D97-AF65-F5344CB8AC3E}">
        <p14:creationId xmlns:p14="http://schemas.microsoft.com/office/powerpoint/2010/main" xmlns="" val="320659621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kern="1200" dirty="0" smtClean="0">
                <a:solidFill>
                  <a:schemeClr val="tx1"/>
                </a:solidFill>
                <a:effectLst/>
                <a:latin typeface="+mn-lt"/>
                <a:ea typeface="+mn-ea"/>
                <a:cs typeface="+mn-cs"/>
              </a:rPr>
              <a:t>Carbon dioxide can also cause injury in the liquid and solid (dry ice) forms.  This is mainly because under pressure it is very cold; as the gas is released from a steel cylinder or is released from a fire extinguisher or a pipe break, CO</a:t>
            </a:r>
            <a:r>
              <a:rPr lang="en-US" sz="2800" kern="1200" baseline="-25000" dirty="0" smtClean="0">
                <a:solidFill>
                  <a:schemeClr val="tx1"/>
                </a:solidFill>
                <a:effectLst/>
                <a:latin typeface="+mn-lt"/>
                <a:ea typeface="+mn-ea"/>
                <a:cs typeface="+mn-cs"/>
              </a:rPr>
              <a:t>2</a:t>
            </a:r>
            <a:r>
              <a:rPr lang="en-US" sz="2800" kern="1200" dirty="0" smtClean="0">
                <a:solidFill>
                  <a:schemeClr val="tx1"/>
                </a:solidFill>
                <a:effectLst/>
                <a:latin typeface="+mn-lt"/>
                <a:ea typeface="+mn-ea"/>
                <a:cs typeface="+mn-cs"/>
              </a:rPr>
              <a:t> can cause serious burns, blisters, and frostbite.</a:t>
            </a:r>
          </a:p>
          <a:p>
            <a:endParaRPr lang="en-US" dirty="0"/>
          </a:p>
        </p:txBody>
      </p:sp>
      <p:sp>
        <p:nvSpPr>
          <p:cNvPr id="4" name="Slide Number Placeholder 3"/>
          <p:cNvSpPr>
            <a:spLocks noGrp="1"/>
          </p:cNvSpPr>
          <p:nvPr>
            <p:ph type="sldNum" sz="quarter" idx="10"/>
          </p:nvPr>
        </p:nvSpPr>
        <p:spPr/>
        <p:txBody>
          <a:bodyPr/>
          <a:lstStyle/>
          <a:p>
            <a:fld id="{37B1D7FF-238D-44F0-951A-4CCA26C46FE0}" type="slidenum">
              <a:rPr lang="en-US" smtClean="0"/>
              <a:pPr/>
              <a:t>56</a:t>
            </a:fld>
            <a:endParaRPr lang="en-US" dirty="0"/>
          </a:p>
        </p:txBody>
      </p:sp>
    </p:spTree>
    <p:extLst>
      <p:ext uri="{BB962C8B-B14F-4D97-AF65-F5344CB8AC3E}">
        <p14:creationId xmlns:p14="http://schemas.microsoft.com/office/powerpoint/2010/main" xmlns="" val="32065962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B1D7FF-238D-44F0-951A-4CCA26C46FE0}"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xmlns="" val="3206596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2800" dirty="0" smtClean="0"/>
              <a:t>These</a:t>
            </a:r>
            <a:r>
              <a:rPr lang="en-US" sz="2800" baseline="0" dirty="0" smtClean="0"/>
              <a:t> d</a:t>
            </a:r>
            <a:r>
              <a:rPr lang="en-US" sz="2800" dirty="0" smtClean="0"/>
              <a:t>ata</a:t>
            </a:r>
            <a:r>
              <a:rPr lang="en-US" sz="2800" baseline="0" dirty="0" smtClean="0"/>
              <a:t> are </a:t>
            </a:r>
            <a:r>
              <a:rPr lang="en-US" sz="2800" dirty="0" smtClean="0"/>
              <a:t>from </a:t>
            </a:r>
            <a:r>
              <a:rPr lang="en-US" sz="2800" dirty="0"/>
              <a:t>the National Institute of Occupational Safety and Health (NIOSH) and other </a:t>
            </a:r>
            <a:r>
              <a:rPr lang="en-US" sz="2800" dirty="0" smtClean="0"/>
              <a:t>studies. And </a:t>
            </a:r>
            <a:r>
              <a:rPr lang="en-US" sz="2800" dirty="0"/>
              <a:t>since CO</a:t>
            </a:r>
            <a:r>
              <a:rPr lang="en-US" sz="2800" b="0" baseline="-25000" dirty="0"/>
              <a:t>2</a:t>
            </a:r>
            <a:r>
              <a:rPr lang="en-US" sz="2800" b="1" baseline="-25000" dirty="0"/>
              <a:t> </a:t>
            </a:r>
            <a:r>
              <a:rPr lang="en-US" sz="2800" dirty="0"/>
              <a:t>is odorless, tasteless, and colorless, there is no indication that it is even there.</a:t>
            </a:r>
          </a:p>
          <a:p>
            <a:endParaRPr lang="en-US" dirty="0"/>
          </a:p>
        </p:txBody>
      </p:sp>
      <p:sp>
        <p:nvSpPr>
          <p:cNvPr id="4" name="Slide Number Placeholder 3"/>
          <p:cNvSpPr>
            <a:spLocks noGrp="1"/>
          </p:cNvSpPr>
          <p:nvPr>
            <p:ph type="sldNum" sz="quarter" idx="10"/>
          </p:nvPr>
        </p:nvSpPr>
        <p:spPr/>
        <p:txBody>
          <a:bodyPr/>
          <a:lstStyle/>
          <a:p>
            <a:fld id="{37B1D7FF-238D-44F0-951A-4CCA26C46FE0}" type="slidenum">
              <a:rPr lang="en-US" smtClean="0"/>
              <a:pPr/>
              <a:t>10</a:t>
            </a:fld>
            <a:endParaRPr lang="en-US" dirty="0"/>
          </a:p>
        </p:txBody>
      </p:sp>
    </p:spTree>
    <p:extLst>
      <p:ext uri="{BB962C8B-B14F-4D97-AF65-F5344CB8AC3E}">
        <p14:creationId xmlns:p14="http://schemas.microsoft.com/office/powerpoint/2010/main" xmlns="" val="32065962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2800" dirty="0" smtClean="0"/>
              <a:t>These</a:t>
            </a:r>
            <a:r>
              <a:rPr lang="en-US" sz="2800" baseline="0" dirty="0" smtClean="0"/>
              <a:t> d</a:t>
            </a:r>
            <a:r>
              <a:rPr lang="en-US" sz="2800" dirty="0" smtClean="0"/>
              <a:t>ata</a:t>
            </a:r>
            <a:r>
              <a:rPr lang="en-US" sz="2800" baseline="0" dirty="0" smtClean="0"/>
              <a:t> are </a:t>
            </a:r>
            <a:r>
              <a:rPr lang="en-US" sz="2800" dirty="0" smtClean="0"/>
              <a:t>from </a:t>
            </a:r>
            <a:r>
              <a:rPr lang="en-US" sz="2800" dirty="0"/>
              <a:t>the National Institute of Occupational Safety and Health (NIOSH) and other </a:t>
            </a:r>
            <a:r>
              <a:rPr lang="en-US" sz="2800" dirty="0" smtClean="0"/>
              <a:t>studies. And </a:t>
            </a:r>
            <a:r>
              <a:rPr lang="en-US" sz="2800" dirty="0"/>
              <a:t>since CO</a:t>
            </a:r>
            <a:r>
              <a:rPr lang="en-US" sz="2800" b="0" baseline="-25000" dirty="0"/>
              <a:t>2</a:t>
            </a:r>
            <a:r>
              <a:rPr lang="en-US" sz="2800" b="1" baseline="-25000" dirty="0"/>
              <a:t> </a:t>
            </a:r>
            <a:r>
              <a:rPr lang="en-US" sz="2800" dirty="0"/>
              <a:t>is odorless, tasteless, and colorless, there is no indication that it is even there.</a:t>
            </a:r>
          </a:p>
          <a:p>
            <a:endParaRPr lang="en-US" dirty="0"/>
          </a:p>
        </p:txBody>
      </p:sp>
      <p:sp>
        <p:nvSpPr>
          <p:cNvPr id="4" name="Slide Number Placeholder 3"/>
          <p:cNvSpPr>
            <a:spLocks noGrp="1"/>
          </p:cNvSpPr>
          <p:nvPr>
            <p:ph type="sldNum" sz="quarter" idx="10"/>
          </p:nvPr>
        </p:nvSpPr>
        <p:spPr/>
        <p:txBody>
          <a:bodyPr/>
          <a:lstStyle/>
          <a:p>
            <a:fld id="{37B1D7FF-238D-44F0-951A-4CCA26C46FE0}" type="slidenum">
              <a:rPr lang="en-US" smtClean="0"/>
              <a:pPr/>
              <a:t>11</a:t>
            </a:fld>
            <a:endParaRPr lang="en-US" dirty="0"/>
          </a:p>
        </p:txBody>
      </p:sp>
    </p:spTree>
    <p:extLst>
      <p:ext uri="{BB962C8B-B14F-4D97-AF65-F5344CB8AC3E}">
        <p14:creationId xmlns:p14="http://schemas.microsoft.com/office/powerpoint/2010/main" xmlns="" val="32065962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2800" dirty="0" smtClean="0"/>
              <a:t>These</a:t>
            </a:r>
            <a:r>
              <a:rPr lang="en-US" sz="2800" baseline="0" dirty="0" smtClean="0"/>
              <a:t> d</a:t>
            </a:r>
            <a:r>
              <a:rPr lang="en-US" sz="2800" dirty="0" smtClean="0"/>
              <a:t>ata</a:t>
            </a:r>
            <a:r>
              <a:rPr lang="en-US" sz="2800" baseline="0" dirty="0" smtClean="0"/>
              <a:t> are </a:t>
            </a:r>
            <a:r>
              <a:rPr lang="en-US" sz="2800" dirty="0" smtClean="0"/>
              <a:t>from </a:t>
            </a:r>
            <a:r>
              <a:rPr lang="en-US" sz="2800" dirty="0"/>
              <a:t>the National Institute of Occupational Safety and Health (NIOSH) and other </a:t>
            </a:r>
            <a:r>
              <a:rPr lang="en-US" sz="2800" dirty="0" smtClean="0"/>
              <a:t>studies. And </a:t>
            </a:r>
            <a:r>
              <a:rPr lang="en-US" sz="2800" dirty="0"/>
              <a:t>since CO</a:t>
            </a:r>
            <a:r>
              <a:rPr lang="en-US" sz="2800" b="0" baseline="-25000" dirty="0"/>
              <a:t>2</a:t>
            </a:r>
            <a:r>
              <a:rPr lang="en-US" sz="2800" b="1" baseline="-25000" dirty="0"/>
              <a:t> </a:t>
            </a:r>
            <a:r>
              <a:rPr lang="en-US" sz="2800" dirty="0"/>
              <a:t>is odorless, tasteless, and colorless, there is no indication that it is even there.</a:t>
            </a:r>
          </a:p>
          <a:p>
            <a:endParaRPr lang="en-US" dirty="0"/>
          </a:p>
        </p:txBody>
      </p:sp>
      <p:sp>
        <p:nvSpPr>
          <p:cNvPr id="4" name="Slide Number Placeholder 3"/>
          <p:cNvSpPr>
            <a:spLocks noGrp="1"/>
          </p:cNvSpPr>
          <p:nvPr>
            <p:ph type="sldNum" sz="quarter" idx="10"/>
          </p:nvPr>
        </p:nvSpPr>
        <p:spPr/>
        <p:txBody>
          <a:bodyPr/>
          <a:lstStyle/>
          <a:p>
            <a:fld id="{37B1D7FF-238D-44F0-951A-4CCA26C46FE0}" type="slidenum">
              <a:rPr lang="en-US" smtClean="0"/>
              <a:pPr/>
              <a:t>12</a:t>
            </a:fld>
            <a:endParaRPr lang="en-US" dirty="0"/>
          </a:p>
        </p:txBody>
      </p:sp>
    </p:spTree>
    <p:extLst>
      <p:ext uri="{BB962C8B-B14F-4D97-AF65-F5344CB8AC3E}">
        <p14:creationId xmlns:p14="http://schemas.microsoft.com/office/powerpoint/2010/main" xmlns="" val="32065962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D735A76-31C1-44B6-9E92-9B3FF29D5D6B}" type="datetimeFigureOut">
              <a:rPr lang="en-US" smtClean="0">
                <a:solidFill>
                  <a:prstClr val="black">
                    <a:tint val="75000"/>
                  </a:prstClr>
                </a:solidFill>
              </a:rPr>
              <a:pPr/>
              <a:t>12/9/2015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87EF40A-BC49-4FFB-A6BF-5A5D97407D4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879345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735A76-31C1-44B6-9E92-9B3FF29D5D6B}" type="datetimeFigureOut">
              <a:rPr lang="en-US" smtClean="0">
                <a:solidFill>
                  <a:prstClr val="black">
                    <a:tint val="75000"/>
                  </a:prstClr>
                </a:solidFill>
              </a:rPr>
              <a:pPr/>
              <a:t>12/9/2015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87EF40A-BC49-4FFB-A6BF-5A5D97407D4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107275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735A76-31C1-44B6-9E92-9B3FF29D5D6B}" type="datetimeFigureOut">
              <a:rPr lang="en-US" smtClean="0">
                <a:solidFill>
                  <a:prstClr val="black">
                    <a:tint val="75000"/>
                  </a:prstClr>
                </a:solidFill>
              </a:rPr>
              <a:pPr/>
              <a:t>12/9/2015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87EF40A-BC49-4FFB-A6BF-5A5D97407D4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4391293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735A76-31C1-44B6-9E92-9B3FF29D5D6B}" type="datetimeFigureOut">
              <a:rPr lang="en-US" smtClean="0">
                <a:solidFill>
                  <a:prstClr val="black">
                    <a:tint val="75000"/>
                  </a:prstClr>
                </a:solidFill>
              </a:rPr>
              <a:pPr/>
              <a:t>12/9/2015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987EF40A-BC49-4FFB-A6BF-5A5D97407D4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449109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D735A76-31C1-44B6-9E92-9B3FF29D5D6B}" type="datetimeFigureOut">
              <a:rPr lang="en-US" smtClean="0">
                <a:solidFill>
                  <a:prstClr val="black">
                    <a:tint val="75000"/>
                  </a:prstClr>
                </a:solidFill>
              </a:rPr>
              <a:pPr/>
              <a:t>12/9/2015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87EF40A-BC49-4FFB-A6BF-5A5D97407D4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41270883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735A76-31C1-44B6-9E92-9B3FF29D5D6B}" type="datetimeFigureOut">
              <a:rPr lang="en-US" smtClean="0">
                <a:solidFill>
                  <a:prstClr val="black">
                    <a:tint val="75000"/>
                  </a:prstClr>
                </a:solidFill>
              </a:rPr>
              <a:pPr/>
              <a:t>12/9/2015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87EF40A-BC49-4FFB-A6BF-5A5D97407D4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016648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735A76-31C1-44B6-9E92-9B3FF29D5D6B}" type="datetimeFigureOut">
              <a:rPr lang="en-US" smtClean="0">
                <a:solidFill>
                  <a:prstClr val="black">
                    <a:tint val="75000"/>
                  </a:prstClr>
                </a:solidFill>
              </a:rPr>
              <a:pPr/>
              <a:t>12/9/2015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87EF40A-BC49-4FFB-A6BF-5A5D97407D4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016648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735A76-31C1-44B6-9E92-9B3FF29D5D6B}" type="datetimeFigureOut">
              <a:rPr lang="en-US" smtClean="0">
                <a:solidFill>
                  <a:prstClr val="black">
                    <a:tint val="75000"/>
                  </a:prstClr>
                </a:solidFill>
              </a:rPr>
              <a:pPr/>
              <a:t>12/9/2015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87EF40A-BC49-4FFB-A6BF-5A5D97407D4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645572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D735A76-31C1-44B6-9E92-9B3FF29D5D6B}" type="datetimeFigureOut">
              <a:rPr lang="en-US" smtClean="0">
                <a:solidFill>
                  <a:prstClr val="black">
                    <a:tint val="75000"/>
                  </a:prstClr>
                </a:solidFill>
              </a:rPr>
              <a:pPr/>
              <a:t>12/9/2015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87EF40A-BC49-4FFB-A6BF-5A5D97407D4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137275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D735A76-31C1-44B6-9E92-9B3FF29D5D6B}" type="datetimeFigureOut">
              <a:rPr lang="en-US" smtClean="0">
                <a:solidFill>
                  <a:prstClr val="black">
                    <a:tint val="75000"/>
                  </a:prstClr>
                </a:solidFill>
              </a:rPr>
              <a:pPr/>
              <a:t>12/9/2015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987EF40A-BC49-4FFB-A6BF-5A5D97407D4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230176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D735A76-31C1-44B6-9E92-9B3FF29D5D6B}" type="datetimeFigureOut">
              <a:rPr lang="en-US" smtClean="0">
                <a:solidFill>
                  <a:prstClr val="black">
                    <a:tint val="75000"/>
                  </a:prstClr>
                </a:solidFill>
              </a:rPr>
              <a:pPr/>
              <a:t>12/9/2015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87EF40A-BC49-4FFB-A6BF-5A5D97407D4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186133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735A76-31C1-44B6-9E92-9B3FF29D5D6B}" type="datetimeFigureOut">
              <a:rPr lang="en-US" smtClean="0">
                <a:solidFill>
                  <a:prstClr val="black">
                    <a:tint val="75000"/>
                  </a:prstClr>
                </a:solidFill>
              </a:rPr>
              <a:pPr/>
              <a:t>12/9/2015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987EF40A-BC49-4FFB-A6BF-5A5D97407D4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0563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735A76-31C1-44B6-9E92-9B3FF29D5D6B}" type="datetimeFigureOut">
              <a:rPr lang="en-US" smtClean="0">
                <a:solidFill>
                  <a:prstClr val="black">
                    <a:tint val="75000"/>
                  </a:prstClr>
                </a:solidFill>
              </a:rPr>
              <a:pPr/>
              <a:t>12/9/2015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87EF40A-BC49-4FFB-A6BF-5A5D97407D4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810372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735A76-31C1-44B6-9E92-9B3FF29D5D6B}" type="datetimeFigureOut">
              <a:rPr lang="en-US" smtClean="0">
                <a:solidFill>
                  <a:prstClr val="black">
                    <a:tint val="75000"/>
                  </a:prstClr>
                </a:solidFill>
              </a:rPr>
              <a:pPr/>
              <a:t>12/9/2015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87EF40A-BC49-4FFB-A6BF-5A5D97407D4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282805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735A76-31C1-44B6-9E92-9B3FF29D5D6B}" type="datetimeFigureOut">
              <a:rPr lang="en-US" smtClean="0">
                <a:solidFill>
                  <a:prstClr val="black">
                    <a:tint val="75000"/>
                  </a:prstClr>
                </a:solidFill>
              </a:rPr>
              <a:pPr/>
              <a:t>12/9/2015</a:t>
            </a:fld>
            <a:endParaRPr lang="en-US" dirty="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7EF40A-BC49-4FFB-A6BF-5A5D97407D4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515008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735A76-31C1-44B6-9E92-9B3FF29D5D6B}" type="datetimeFigureOut">
              <a:rPr lang="en-US" smtClean="0">
                <a:solidFill>
                  <a:prstClr val="black">
                    <a:tint val="75000"/>
                  </a:prstClr>
                </a:solidFill>
              </a:rPr>
              <a:pPr/>
              <a:t>12/9/2015</a:t>
            </a:fld>
            <a:endParaRPr lang="en-US" dirty="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7EF40A-BC49-4FFB-A6BF-5A5D97407D4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061098135"/>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735A76-31C1-44B6-9E92-9B3FF29D5D6B}" type="datetimeFigureOut">
              <a:rPr lang="en-US" smtClean="0">
                <a:solidFill>
                  <a:prstClr val="black">
                    <a:tint val="75000"/>
                  </a:prstClr>
                </a:solidFill>
              </a:rPr>
              <a:pPr/>
              <a:t>12/9/2015</a:t>
            </a:fld>
            <a:endParaRPr lang="en-US" dirty="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7EF40A-BC49-4FFB-A6BF-5A5D97407D4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725630334"/>
      </p:ext>
    </p:extLst>
  </p:cSld>
  <p:clrMap bg1="lt1" tx1="dk1" bg2="lt2" tx2="dk2" accent1="accent1" accent2="accent2" accent3="accent3" accent4="accent4" accent5="accent5" accent6="accent6" hlink="hlink" folHlink="folHlink"/>
  <p:sldLayoutIdLst>
    <p:sldLayoutId id="2147483675" r:id="rId1"/>
    <p:sldLayoutId id="2147483677"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14.xml"/><Relationship Id="rId4" Type="http://schemas.openxmlformats.org/officeDocument/2006/relationships/image" Target="../media/image4.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7343422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590800"/>
            <a:ext cx="7802880" cy="3200400"/>
          </a:xfrm>
        </p:spPr>
        <p:txBody>
          <a:bodyPr>
            <a:noAutofit/>
          </a:bodyPr>
          <a:lstStyle/>
          <a:p>
            <a:r>
              <a:rPr lang="en-US" sz="3400" b="1" dirty="0" smtClean="0"/>
              <a:t>Until now little information has been available on the adverse health effects of carbon dioxide</a:t>
            </a:r>
          </a:p>
          <a:p>
            <a:r>
              <a:rPr lang="en-US" sz="3400" b="1" dirty="0" smtClean="0"/>
              <a:t>CO</a:t>
            </a:r>
            <a:r>
              <a:rPr lang="en-US" sz="3400" b="1" baseline="-25000" dirty="0" smtClean="0"/>
              <a:t>2 </a:t>
            </a:r>
            <a:r>
              <a:rPr lang="en-US" sz="3400" b="1" dirty="0" smtClean="0"/>
              <a:t>is not an asphyxiant gas </a:t>
            </a:r>
          </a:p>
          <a:p>
            <a:r>
              <a:rPr lang="en-US" sz="3400" b="1" dirty="0" smtClean="0"/>
              <a:t>It can cause death even if there is plenty of oxygen present</a:t>
            </a:r>
            <a:endParaRPr lang="en-US" sz="3400" b="1" dirty="0"/>
          </a:p>
        </p:txBody>
      </p:sp>
      <p:sp>
        <p:nvSpPr>
          <p:cNvPr id="4" name="Title 1"/>
          <p:cNvSpPr>
            <a:spLocks noGrp="1"/>
          </p:cNvSpPr>
          <p:nvPr>
            <p:ph type="title"/>
          </p:nvPr>
        </p:nvSpPr>
        <p:spPr>
          <a:xfrm>
            <a:off x="762000" y="1219200"/>
            <a:ext cx="7696200" cy="1205057"/>
          </a:xfrm>
        </p:spPr>
        <p:txBody>
          <a:bodyPr>
            <a:noAutofit/>
          </a:bodyPr>
          <a:lstStyle/>
          <a:p>
            <a:r>
              <a:rPr lang="en-US" sz="5000" b="1" dirty="0" smtClean="0">
                <a:latin typeface="+mn-lt"/>
              </a:rPr>
              <a:t>CO</a:t>
            </a:r>
            <a:r>
              <a:rPr lang="en-US" sz="5000" b="1" baseline="-25000" dirty="0">
                <a:latin typeface="+mn-lt"/>
              </a:rPr>
              <a:t>2</a:t>
            </a:r>
            <a:r>
              <a:rPr lang="en-US" sz="5000" b="1" dirty="0" smtClean="0">
                <a:latin typeface="+mn-lt"/>
              </a:rPr>
              <a:t> Is a Toxic Gas</a:t>
            </a:r>
            <a:endParaRPr lang="en-US" sz="5000" b="1" dirty="0">
              <a:latin typeface="+mn-lt"/>
            </a:endParaRPr>
          </a:p>
        </p:txBody>
      </p:sp>
    </p:spTree>
    <p:extLst>
      <p:ext uri="{BB962C8B-B14F-4D97-AF65-F5344CB8AC3E}">
        <p14:creationId xmlns:p14="http://schemas.microsoft.com/office/powerpoint/2010/main" xmlns="" val="11847409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2819400"/>
            <a:ext cx="7498080" cy="2310063"/>
          </a:xfrm>
        </p:spPr>
        <p:txBody>
          <a:bodyPr>
            <a:normAutofit lnSpcReduction="10000"/>
          </a:bodyPr>
          <a:lstStyle/>
          <a:p>
            <a:pPr marL="0" indent="0">
              <a:buNone/>
            </a:pPr>
            <a:r>
              <a:rPr lang="en-US" sz="4200" b="1" dirty="0"/>
              <a:t>Breathing concentrations of 30% CO</a:t>
            </a:r>
            <a:r>
              <a:rPr lang="en-US" sz="4200" b="1" baseline="-25000" dirty="0"/>
              <a:t>2</a:t>
            </a:r>
            <a:r>
              <a:rPr lang="en-US" sz="4200" b="1" dirty="0"/>
              <a:t>, </a:t>
            </a:r>
            <a:r>
              <a:rPr lang="en-US" sz="4200" b="1" u="sng" dirty="0"/>
              <a:t>even with 70% oxygen</a:t>
            </a:r>
            <a:r>
              <a:rPr lang="en-US" sz="4200" b="1" dirty="0"/>
              <a:t>, leads to unconsciousness in 30 seconds</a:t>
            </a:r>
          </a:p>
          <a:p>
            <a:endParaRPr lang="en-US" dirty="0"/>
          </a:p>
        </p:txBody>
      </p:sp>
      <p:sp>
        <p:nvSpPr>
          <p:cNvPr id="4" name="Title 1"/>
          <p:cNvSpPr>
            <a:spLocks noGrp="1"/>
          </p:cNvSpPr>
          <p:nvPr>
            <p:ph type="title"/>
          </p:nvPr>
        </p:nvSpPr>
        <p:spPr>
          <a:xfrm>
            <a:off x="762000" y="1295400"/>
            <a:ext cx="7429500" cy="1205057"/>
          </a:xfrm>
        </p:spPr>
        <p:txBody>
          <a:bodyPr>
            <a:noAutofit/>
          </a:bodyPr>
          <a:lstStyle/>
          <a:p>
            <a:r>
              <a:rPr lang="en-US" sz="5000" b="1" dirty="0" smtClean="0">
                <a:latin typeface="+mn-lt"/>
              </a:rPr>
              <a:t>CO</a:t>
            </a:r>
            <a:r>
              <a:rPr lang="en-US" sz="5000" b="1" baseline="-25000" dirty="0">
                <a:latin typeface="+mn-lt"/>
              </a:rPr>
              <a:t>2</a:t>
            </a:r>
            <a:r>
              <a:rPr lang="en-US" sz="5000" b="1" dirty="0" smtClean="0">
                <a:latin typeface="+mn-lt"/>
              </a:rPr>
              <a:t> Toxic Health Effects</a:t>
            </a:r>
            <a:endParaRPr lang="en-US" sz="5000" b="1" dirty="0">
              <a:latin typeface="+mn-lt"/>
            </a:endParaRPr>
          </a:p>
        </p:txBody>
      </p:sp>
    </p:spTree>
    <p:extLst>
      <p:ext uri="{BB962C8B-B14F-4D97-AF65-F5344CB8AC3E}">
        <p14:creationId xmlns:p14="http://schemas.microsoft.com/office/powerpoint/2010/main" xmlns="" val="11847409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3124200"/>
            <a:ext cx="8001000" cy="2895600"/>
          </a:xfrm>
        </p:spPr>
        <p:txBody>
          <a:bodyPr>
            <a:normAutofit fontScale="92500" lnSpcReduction="10000"/>
          </a:bodyPr>
          <a:lstStyle/>
          <a:p>
            <a:pPr>
              <a:lnSpc>
                <a:spcPct val="110000"/>
              </a:lnSpc>
              <a:spcBef>
                <a:spcPts val="0"/>
              </a:spcBef>
              <a:buNone/>
            </a:pPr>
            <a:r>
              <a:rPr lang="en-US" sz="4500" b="1" dirty="0" smtClean="0"/>
              <a:t>Identify operational areas where</a:t>
            </a:r>
          </a:p>
          <a:p>
            <a:pPr>
              <a:lnSpc>
                <a:spcPct val="110000"/>
              </a:lnSpc>
              <a:spcBef>
                <a:spcPts val="0"/>
              </a:spcBef>
              <a:buNone/>
            </a:pPr>
            <a:r>
              <a:rPr lang="en-US" sz="4500" b="1" dirty="0" smtClean="0"/>
              <a:t>CO</a:t>
            </a:r>
            <a:r>
              <a:rPr lang="en-US" sz="4500" b="1" baseline="-25000" dirty="0" smtClean="0"/>
              <a:t>2</a:t>
            </a:r>
            <a:r>
              <a:rPr lang="en-US" sz="4500" b="1" dirty="0" smtClean="0"/>
              <a:t> can collect, and then follow</a:t>
            </a:r>
          </a:p>
          <a:p>
            <a:pPr>
              <a:lnSpc>
                <a:spcPct val="110000"/>
              </a:lnSpc>
              <a:spcBef>
                <a:spcPts val="0"/>
              </a:spcBef>
              <a:buNone/>
            </a:pPr>
            <a:r>
              <a:rPr lang="en-US" sz="4500" b="1" dirty="0" smtClean="0"/>
              <a:t>procedures and methods to ensure</a:t>
            </a:r>
          </a:p>
          <a:p>
            <a:pPr>
              <a:lnSpc>
                <a:spcPct val="110000"/>
              </a:lnSpc>
              <a:spcBef>
                <a:spcPts val="0"/>
              </a:spcBef>
              <a:buNone/>
            </a:pPr>
            <a:r>
              <a:rPr lang="en-US" sz="4500" b="1" dirty="0" smtClean="0"/>
              <a:t>that CO</a:t>
            </a:r>
            <a:r>
              <a:rPr lang="en-US" sz="4500" b="1" baseline="-25000" dirty="0" smtClean="0"/>
              <a:t>2</a:t>
            </a:r>
            <a:r>
              <a:rPr lang="en-US" sz="4500" b="1" dirty="0" smtClean="0"/>
              <a:t> is dispersed to safe levels. </a:t>
            </a:r>
            <a:endParaRPr lang="en-US" sz="4500" dirty="0" smtClean="0"/>
          </a:p>
          <a:p>
            <a:endParaRPr lang="en-US" dirty="0"/>
          </a:p>
        </p:txBody>
      </p:sp>
      <p:sp>
        <p:nvSpPr>
          <p:cNvPr id="4" name="Title 1"/>
          <p:cNvSpPr>
            <a:spLocks noGrp="1"/>
          </p:cNvSpPr>
          <p:nvPr>
            <p:ph type="title"/>
          </p:nvPr>
        </p:nvSpPr>
        <p:spPr>
          <a:xfrm>
            <a:off x="533400" y="1524000"/>
            <a:ext cx="7429500" cy="1205057"/>
          </a:xfrm>
        </p:spPr>
        <p:txBody>
          <a:bodyPr>
            <a:noAutofit/>
          </a:bodyPr>
          <a:lstStyle/>
          <a:p>
            <a:r>
              <a:rPr lang="en-US" sz="5000" b="1" dirty="0" smtClean="0">
                <a:latin typeface="+mn-lt"/>
              </a:rPr>
              <a:t>Develop a Site CO</a:t>
            </a:r>
            <a:r>
              <a:rPr lang="en-US" sz="5000" b="1" baseline="-25000" dirty="0" smtClean="0">
                <a:latin typeface="+mn-lt"/>
              </a:rPr>
              <a:t>2</a:t>
            </a:r>
            <a:r>
              <a:rPr lang="en-US" sz="5000" b="1" dirty="0" smtClean="0">
                <a:latin typeface="+mn-lt"/>
              </a:rPr>
              <a:t> Management Program</a:t>
            </a:r>
            <a:endParaRPr lang="en-US" sz="5000" b="1" dirty="0">
              <a:latin typeface="+mn-lt"/>
            </a:endParaRPr>
          </a:p>
        </p:txBody>
      </p:sp>
    </p:spTree>
    <p:extLst>
      <p:ext uri="{BB962C8B-B14F-4D97-AF65-F5344CB8AC3E}">
        <p14:creationId xmlns:p14="http://schemas.microsoft.com/office/powerpoint/2010/main" xmlns="" val="11847409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590800"/>
            <a:ext cx="8267700" cy="2590800"/>
          </a:xfrm>
        </p:spPr>
        <p:txBody>
          <a:bodyPr>
            <a:normAutofit/>
          </a:bodyPr>
          <a:lstStyle/>
          <a:p>
            <a:r>
              <a:rPr lang="en-US" sz="4000" b="1" dirty="0" smtClean="0"/>
              <a:t>Review your exposures</a:t>
            </a:r>
          </a:p>
          <a:p>
            <a:r>
              <a:rPr lang="en-US" sz="4000" b="1" dirty="0" smtClean="0"/>
              <a:t>Learn </a:t>
            </a:r>
            <a:r>
              <a:rPr lang="en-US" sz="4000" b="1" dirty="0"/>
              <a:t>how and when to use all </a:t>
            </a:r>
            <a:r>
              <a:rPr lang="en-US" sz="4000" b="1" dirty="0" smtClean="0"/>
              <a:t>types </a:t>
            </a:r>
            <a:r>
              <a:rPr lang="en-US" sz="4000" b="1" dirty="0"/>
              <a:t>of electronic </a:t>
            </a:r>
            <a:r>
              <a:rPr lang="en-US" sz="4000" b="1" dirty="0" smtClean="0"/>
              <a:t>monitors</a:t>
            </a:r>
          </a:p>
        </p:txBody>
      </p:sp>
      <p:sp>
        <p:nvSpPr>
          <p:cNvPr id="5" name="Title 1"/>
          <p:cNvSpPr>
            <a:spLocks noGrp="1"/>
          </p:cNvSpPr>
          <p:nvPr>
            <p:ph type="title"/>
          </p:nvPr>
        </p:nvSpPr>
        <p:spPr>
          <a:xfrm>
            <a:off x="609600" y="1371600"/>
            <a:ext cx="7886700" cy="838200"/>
          </a:xfrm>
        </p:spPr>
        <p:txBody>
          <a:bodyPr>
            <a:noAutofit/>
          </a:bodyPr>
          <a:lstStyle/>
          <a:p>
            <a:r>
              <a:rPr lang="en-US" sz="5000" b="1" dirty="0" smtClean="0">
                <a:latin typeface="+mn-lt"/>
              </a:rPr>
              <a:t>CO</a:t>
            </a:r>
            <a:r>
              <a:rPr lang="en-US" sz="5000" b="1" baseline="-25000" dirty="0">
                <a:latin typeface="+mn-lt"/>
              </a:rPr>
              <a:t>2</a:t>
            </a:r>
            <a:r>
              <a:rPr lang="en-US" sz="5000" b="1" dirty="0" smtClean="0">
                <a:latin typeface="+mn-lt"/>
              </a:rPr>
              <a:t> Electronic Monitors</a:t>
            </a:r>
            <a:endParaRPr lang="en-US" sz="5000" b="1" dirty="0">
              <a:latin typeface="+mn-lt"/>
            </a:endParaRPr>
          </a:p>
        </p:txBody>
      </p:sp>
    </p:spTree>
    <p:extLst>
      <p:ext uri="{BB962C8B-B14F-4D97-AF65-F5344CB8AC3E}">
        <p14:creationId xmlns:p14="http://schemas.microsoft.com/office/powerpoint/2010/main" xmlns="" val="11847409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 y="2286000"/>
            <a:ext cx="8801100" cy="3810000"/>
          </a:xfrm>
        </p:spPr>
        <p:txBody>
          <a:bodyPr>
            <a:normAutofit fontScale="25000" lnSpcReduction="20000"/>
          </a:bodyPr>
          <a:lstStyle/>
          <a:p>
            <a:pPr marL="0" indent="0">
              <a:lnSpc>
                <a:spcPct val="120000"/>
              </a:lnSpc>
              <a:spcBef>
                <a:spcPts val="0"/>
              </a:spcBef>
            </a:pPr>
            <a:r>
              <a:rPr lang="en-US" sz="13600" b="1" dirty="0" smtClean="0"/>
              <a:t>Use hand </a:t>
            </a:r>
            <a:r>
              <a:rPr lang="en-US" sz="13600" b="1" dirty="0"/>
              <a:t>held multi-gas (5-gas) </a:t>
            </a:r>
            <a:r>
              <a:rPr lang="en-US" sz="13600" b="1" dirty="0" smtClean="0"/>
              <a:t>monitors </a:t>
            </a:r>
            <a:r>
              <a:rPr lang="en-US" sz="13600" b="1" dirty="0"/>
              <a:t>with a CO</a:t>
            </a:r>
            <a:r>
              <a:rPr lang="en-US" sz="13600" b="1" baseline="-25000" dirty="0"/>
              <a:t>2</a:t>
            </a:r>
            <a:r>
              <a:rPr lang="en-US" sz="13600" b="1" dirty="0"/>
              <a:t> sensor for </a:t>
            </a:r>
            <a:r>
              <a:rPr lang="en-US" sz="13600" b="1" dirty="0" smtClean="0"/>
              <a:t>surveys and confined spaces</a:t>
            </a:r>
          </a:p>
          <a:p>
            <a:pPr marL="0" indent="0">
              <a:lnSpc>
                <a:spcPct val="120000"/>
              </a:lnSpc>
              <a:spcBef>
                <a:spcPts val="0"/>
              </a:spcBef>
            </a:pPr>
            <a:r>
              <a:rPr lang="en-US" sz="13600" b="1" dirty="0" smtClean="0"/>
              <a:t>Use personal </a:t>
            </a:r>
            <a:r>
              <a:rPr lang="en-US" sz="13600" b="1" dirty="0"/>
              <a:t>clip-on monitors for personal plant </a:t>
            </a:r>
            <a:r>
              <a:rPr lang="en-US" sz="13600" b="1" dirty="0" smtClean="0"/>
              <a:t>work</a:t>
            </a:r>
          </a:p>
          <a:p>
            <a:pPr marL="0" indent="0">
              <a:lnSpc>
                <a:spcPct val="120000"/>
              </a:lnSpc>
              <a:spcBef>
                <a:spcPts val="0"/>
              </a:spcBef>
            </a:pPr>
            <a:r>
              <a:rPr lang="en-US" sz="13600" b="1" dirty="0" smtClean="0"/>
              <a:t>Use mounted </a:t>
            </a:r>
            <a:r>
              <a:rPr lang="en-US" sz="13600" b="1" dirty="0"/>
              <a:t>ones for </a:t>
            </a:r>
            <a:r>
              <a:rPr lang="en-US" sz="13600" b="1" dirty="0" smtClean="0"/>
              <a:t>areas </a:t>
            </a:r>
            <a:r>
              <a:rPr lang="en-US" sz="13600" b="1" dirty="0"/>
              <a:t>where CO</a:t>
            </a:r>
            <a:r>
              <a:rPr lang="en-US" sz="13600" b="1" baseline="-25000" dirty="0"/>
              <a:t>2</a:t>
            </a:r>
            <a:r>
              <a:rPr lang="en-US" sz="13600" b="1" dirty="0"/>
              <a:t> levels can be monitored remotely and measured continuously – and in some cases, interlocked </a:t>
            </a:r>
            <a:r>
              <a:rPr lang="en-US" sz="13600" b="1" dirty="0" smtClean="0"/>
              <a:t>to start </a:t>
            </a:r>
            <a:r>
              <a:rPr lang="en-US" sz="13600" b="1" dirty="0"/>
              <a:t>ventilation equipment.</a:t>
            </a:r>
          </a:p>
          <a:p>
            <a:endParaRPr lang="en-US" dirty="0"/>
          </a:p>
        </p:txBody>
      </p:sp>
      <p:sp>
        <p:nvSpPr>
          <p:cNvPr id="5" name="Title 1"/>
          <p:cNvSpPr>
            <a:spLocks noGrp="1"/>
          </p:cNvSpPr>
          <p:nvPr>
            <p:ph type="title"/>
          </p:nvPr>
        </p:nvSpPr>
        <p:spPr>
          <a:xfrm>
            <a:off x="533400" y="1371600"/>
            <a:ext cx="7886700" cy="838200"/>
          </a:xfrm>
        </p:spPr>
        <p:txBody>
          <a:bodyPr>
            <a:noAutofit/>
          </a:bodyPr>
          <a:lstStyle/>
          <a:p>
            <a:r>
              <a:rPr lang="en-US" sz="5000" b="1" dirty="0" smtClean="0">
                <a:latin typeface="+mn-lt"/>
              </a:rPr>
              <a:t>CO</a:t>
            </a:r>
            <a:r>
              <a:rPr lang="en-US" sz="5000" b="1" baseline="-25000" dirty="0">
                <a:latin typeface="+mn-lt"/>
              </a:rPr>
              <a:t>2</a:t>
            </a:r>
            <a:r>
              <a:rPr lang="en-US" sz="5000" b="1" dirty="0" smtClean="0">
                <a:latin typeface="+mn-lt"/>
              </a:rPr>
              <a:t> Electronic Monitors </a:t>
            </a:r>
            <a:r>
              <a:rPr lang="en-US" sz="3200" b="1" dirty="0" smtClean="0">
                <a:latin typeface="+mn-lt"/>
              </a:rPr>
              <a:t>(cont.)</a:t>
            </a:r>
            <a:endParaRPr lang="en-US" sz="3200" b="1" dirty="0">
              <a:latin typeface="+mn-lt"/>
            </a:endParaRPr>
          </a:p>
        </p:txBody>
      </p:sp>
    </p:spTree>
    <p:extLst>
      <p:ext uri="{BB962C8B-B14F-4D97-AF65-F5344CB8AC3E}">
        <p14:creationId xmlns:p14="http://schemas.microsoft.com/office/powerpoint/2010/main" xmlns="" val="11847409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895600"/>
            <a:ext cx="8458200" cy="3450206"/>
          </a:xfrm>
        </p:spPr>
        <p:txBody>
          <a:bodyPr/>
          <a:lstStyle/>
          <a:p>
            <a:pPr marL="0" indent="0">
              <a:buNone/>
            </a:pPr>
            <a:r>
              <a:rPr lang="en-US" sz="3600" b="1" i="1" dirty="0" smtClean="0"/>
              <a:t>“Your </a:t>
            </a:r>
            <a:r>
              <a:rPr lang="en-US" sz="3600" b="1" i="1" dirty="0"/>
              <a:t>facility may have been doing what it has been doing for years, not knowing that circumstances can change just a little bit and lead to a terrible injury or  fatality </a:t>
            </a:r>
            <a:r>
              <a:rPr lang="en-US" sz="3600" b="1" i="1" dirty="0" smtClean="0"/>
              <a:t>“ </a:t>
            </a:r>
            <a:endParaRPr lang="en-US" sz="3600" dirty="0"/>
          </a:p>
          <a:p>
            <a:pPr>
              <a:buNone/>
            </a:pPr>
            <a:endParaRPr lang="en-US" sz="2000" dirty="0"/>
          </a:p>
          <a:p>
            <a:pPr marL="0" indent="0">
              <a:buNone/>
            </a:pPr>
            <a:r>
              <a:rPr lang="en-US" sz="2400" b="1" i="1" dirty="0"/>
              <a:t>Eric Fasnacht, Plant Manager, Archer Daniels Midland Co., Cedar Rapids, IA.</a:t>
            </a:r>
            <a:endParaRPr lang="en-US" sz="2400" dirty="0"/>
          </a:p>
          <a:p>
            <a:endParaRPr lang="en-US" dirty="0"/>
          </a:p>
        </p:txBody>
      </p:sp>
      <p:sp>
        <p:nvSpPr>
          <p:cNvPr id="4" name="Title 1"/>
          <p:cNvSpPr>
            <a:spLocks noGrp="1"/>
          </p:cNvSpPr>
          <p:nvPr>
            <p:ph type="title"/>
          </p:nvPr>
        </p:nvSpPr>
        <p:spPr>
          <a:xfrm>
            <a:off x="533400" y="1600200"/>
            <a:ext cx="7886700" cy="838200"/>
          </a:xfrm>
        </p:spPr>
        <p:txBody>
          <a:bodyPr>
            <a:noAutofit/>
          </a:bodyPr>
          <a:lstStyle/>
          <a:p>
            <a:r>
              <a:rPr lang="en-US" sz="5000" b="1" dirty="0" smtClean="0">
                <a:latin typeface="+mn-lt"/>
              </a:rPr>
              <a:t>Implement a Site CO</a:t>
            </a:r>
            <a:r>
              <a:rPr lang="en-US" sz="5000" b="1" baseline="-25000" dirty="0" smtClean="0">
                <a:latin typeface="+mn-lt"/>
              </a:rPr>
              <a:t>2</a:t>
            </a:r>
            <a:r>
              <a:rPr lang="en-US" sz="5000" b="1" dirty="0" smtClean="0">
                <a:latin typeface="+mn-lt"/>
              </a:rPr>
              <a:t> Safety Program</a:t>
            </a:r>
            <a:endParaRPr lang="en-US" sz="5000" b="1" dirty="0">
              <a:latin typeface="+mn-lt"/>
            </a:endParaRPr>
          </a:p>
        </p:txBody>
      </p:sp>
    </p:spTree>
    <p:extLst>
      <p:ext uri="{BB962C8B-B14F-4D97-AF65-F5344CB8AC3E}">
        <p14:creationId xmlns:p14="http://schemas.microsoft.com/office/powerpoint/2010/main" xmlns="" val="11847409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828800"/>
            <a:ext cx="8153400" cy="3657600"/>
          </a:xfrm>
        </p:spPr>
        <p:txBody>
          <a:bodyPr>
            <a:normAutofit fontScale="90000"/>
          </a:bodyPr>
          <a:lstStyle/>
          <a:p>
            <a:r>
              <a:rPr lang="en-US" sz="6000" b="1" dirty="0" smtClean="0">
                <a:latin typeface="+mn-lt"/>
              </a:rPr>
              <a:t>What kinds of situations result in exposures to CO</a:t>
            </a:r>
            <a:r>
              <a:rPr lang="en-US" sz="6000" b="1" baseline="-25000" dirty="0" smtClean="0">
                <a:latin typeface="+mn-lt"/>
              </a:rPr>
              <a:t>2</a:t>
            </a:r>
            <a:r>
              <a:rPr lang="en-US" sz="6000" b="1" dirty="0" smtClean="0">
                <a:latin typeface="+mn-lt"/>
              </a:rPr>
              <a:t> that are making people sick or killing them?</a:t>
            </a:r>
            <a:r>
              <a:rPr lang="en-US" sz="5400" dirty="0" smtClean="0"/>
              <a:t/>
            </a:r>
            <a:br>
              <a:rPr lang="en-US" sz="5400" dirty="0" smtClean="0"/>
            </a:br>
            <a:endParaRPr lang="en-US" sz="5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371600"/>
            <a:ext cx="7200900" cy="807074"/>
          </a:xfrm>
        </p:spPr>
        <p:txBody>
          <a:bodyPr>
            <a:noAutofit/>
          </a:bodyPr>
          <a:lstStyle/>
          <a:p>
            <a:r>
              <a:rPr lang="en-US" sz="5400" b="1" dirty="0">
                <a:latin typeface="+mn-lt"/>
              </a:rPr>
              <a:t>Example </a:t>
            </a:r>
            <a:r>
              <a:rPr lang="en-US" sz="5400" b="1" dirty="0" smtClean="0">
                <a:latin typeface="+mn-lt"/>
              </a:rPr>
              <a:t>Accident #1</a:t>
            </a:r>
            <a:endParaRPr lang="en-US" sz="5000" b="1" dirty="0">
              <a:latin typeface="+mn-lt"/>
            </a:endParaRPr>
          </a:p>
        </p:txBody>
      </p:sp>
      <p:sp>
        <p:nvSpPr>
          <p:cNvPr id="3" name="Content Placeholder 2"/>
          <p:cNvSpPr>
            <a:spLocks noGrp="1"/>
          </p:cNvSpPr>
          <p:nvPr>
            <p:ph idx="1"/>
          </p:nvPr>
        </p:nvSpPr>
        <p:spPr>
          <a:xfrm>
            <a:off x="457200" y="2590800"/>
            <a:ext cx="8153400" cy="2971800"/>
          </a:xfrm>
        </p:spPr>
        <p:txBody>
          <a:bodyPr>
            <a:noAutofit/>
          </a:bodyPr>
          <a:lstStyle/>
          <a:p>
            <a:pPr marL="0" indent="0">
              <a:buNone/>
            </a:pPr>
            <a:r>
              <a:rPr lang="en-US" sz="3800" b="1" dirty="0" smtClean="0"/>
              <a:t>A beer </a:t>
            </a:r>
            <a:r>
              <a:rPr lang="en-US" sz="3800" b="1" dirty="0"/>
              <a:t>manufacturer in Houston received multiple citations from OSHA for failing to protect workers from exposure to CO</a:t>
            </a:r>
            <a:r>
              <a:rPr lang="en-US" sz="3800" b="1" baseline="-25000" dirty="0"/>
              <a:t>2</a:t>
            </a:r>
            <a:r>
              <a:rPr lang="en-US" sz="3800" b="1" dirty="0"/>
              <a:t> and other workplace hazards while working in brewery cellars.  </a:t>
            </a:r>
          </a:p>
        </p:txBody>
      </p:sp>
    </p:spTree>
    <p:extLst>
      <p:ext uri="{BB962C8B-B14F-4D97-AF65-F5344CB8AC3E}">
        <p14:creationId xmlns:p14="http://schemas.microsoft.com/office/powerpoint/2010/main" xmlns="" val="11847409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371600"/>
            <a:ext cx="7772400" cy="807074"/>
          </a:xfrm>
        </p:spPr>
        <p:txBody>
          <a:bodyPr>
            <a:noAutofit/>
          </a:bodyPr>
          <a:lstStyle/>
          <a:p>
            <a:r>
              <a:rPr lang="en-US" sz="5400" b="1" dirty="0">
                <a:latin typeface="+mn-lt"/>
              </a:rPr>
              <a:t>Example </a:t>
            </a:r>
            <a:r>
              <a:rPr lang="en-US" sz="5400" b="1" dirty="0" smtClean="0">
                <a:latin typeface="+mn-lt"/>
              </a:rPr>
              <a:t>Accident #1 </a:t>
            </a:r>
            <a:r>
              <a:rPr lang="en-US" sz="3000" b="1" dirty="0" smtClean="0">
                <a:latin typeface="+mn-lt"/>
              </a:rPr>
              <a:t>(cont.)</a:t>
            </a:r>
            <a:endParaRPr lang="en-US" sz="3000" b="1" dirty="0">
              <a:latin typeface="+mn-lt"/>
            </a:endParaRPr>
          </a:p>
        </p:txBody>
      </p:sp>
      <p:sp>
        <p:nvSpPr>
          <p:cNvPr id="3" name="Content Placeholder 2"/>
          <p:cNvSpPr>
            <a:spLocks noGrp="1"/>
          </p:cNvSpPr>
          <p:nvPr>
            <p:ph idx="1"/>
          </p:nvPr>
        </p:nvSpPr>
        <p:spPr>
          <a:xfrm>
            <a:off x="457200" y="2590800"/>
            <a:ext cx="8382000" cy="3124200"/>
          </a:xfrm>
        </p:spPr>
        <p:txBody>
          <a:bodyPr>
            <a:noAutofit/>
          </a:bodyPr>
          <a:lstStyle/>
          <a:p>
            <a:pPr marL="0" indent="0">
              <a:buNone/>
            </a:pPr>
            <a:r>
              <a:rPr lang="en-US" sz="3800" b="1" dirty="0" smtClean="0"/>
              <a:t>This </a:t>
            </a:r>
            <a:r>
              <a:rPr lang="en-US" sz="3800" b="1" dirty="0"/>
              <a:t>company was issued a proposed penalty of $88,000 and was required to implement many engineering, equipment, </a:t>
            </a:r>
            <a:r>
              <a:rPr lang="en-US" sz="3800" b="1" dirty="0" smtClean="0"/>
              <a:t>training, </a:t>
            </a:r>
            <a:r>
              <a:rPr lang="en-US" sz="3800" b="1" dirty="0"/>
              <a:t>and program changes to reduce the probability of a recurrence, along with paying the hefty fine</a:t>
            </a:r>
            <a:r>
              <a:rPr lang="en-US" sz="3800" b="1" dirty="0" smtClean="0"/>
              <a:t>.</a:t>
            </a:r>
            <a:endParaRPr lang="en-US" sz="3800" b="1" dirty="0"/>
          </a:p>
        </p:txBody>
      </p:sp>
    </p:spTree>
    <p:extLst>
      <p:ext uri="{BB962C8B-B14F-4D97-AF65-F5344CB8AC3E}">
        <p14:creationId xmlns:p14="http://schemas.microsoft.com/office/powerpoint/2010/main" xmlns="" val="11847409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667000"/>
            <a:ext cx="8354928" cy="3273743"/>
          </a:xfrm>
        </p:spPr>
        <p:txBody>
          <a:bodyPr>
            <a:normAutofit/>
          </a:bodyPr>
          <a:lstStyle/>
          <a:p>
            <a:pPr marL="0" indent="0">
              <a:buNone/>
            </a:pPr>
            <a:r>
              <a:rPr lang="en-US" sz="3800" b="1" dirty="0"/>
              <a:t>Just a few months later, </a:t>
            </a:r>
            <a:r>
              <a:rPr lang="en-US" sz="3800" b="1" dirty="0" smtClean="0"/>
              <a:t>two </a:t>
            </a:r>
            <a:r>
              <a:rPr lang="en-US" sz="3800" b="1" dirty="0"/>
              <a:t>men were found unconscious as they did maintenance in an ethanol production facility.  One died and one </a:t>
            </a:r>
            <a:r>
              <a:rPr lang="en-US" sz="3800" b="1" dirty="0" smtClean="0"/>
              <a:t>still has </a:t>
            </a:r>
            <a:r>
              <a:rPr lang="en-US" sz="3800" b="1" dirty="0"/>
              <a:t>residual neurological damage from the CO</a:t>
            </a:r>
            <a:r>
              <a:rPr lang="en-US" sz="3800" b="1" baseline="-25000" dirty="0"/>
              <a:t>2 </a:t>
            </a:r>
            <a:r>
              <a:rPr lang="en-US" sz="3800" b="1" dirty="0"/>
              <a:t>overexposures.  </a:t>
            </a:r>
          </a:p>
        </p:txBody>
      </p:sp>
      <p:sp>
        <p:nvSpPr>
          <p:cNvPr id="4" name="Title 1"/>
          <p:cNvSpPr>
            <a:spLocks noGrp="1"/>
          </p:cNvSpPr>
          <p:nvPr>
            <p:ph type="title"/>
          </p:nvPr>
        </p:nvSpPr>
        <p:spPr>
          <a:xfrm>
            <a:off x="609600" y="1447800"/>
            <a:ext cx="7962900" cy="807074"/>
          </a:xfrm>
        </p:spPr>
        <p:txBody>
          <a:bodyPr>
            <a:noAutofit/>
          </a:bodyPr>
          <a:lstStyle/>
          <a:p>
            <a:r>
              <a:rPr lang="en-US" sz="5400" b="1" dirty="0">
                <a:latin typeface="+mn-lt"/>
              </a:rPr>
              <a:t>Example </a:t>
            </a:r>
            <a:r>
              <a:rPr lang="en-US" sz="5400" b="1" dirty="0" smtClean="0">
                <a:latin typeface="+mn-lt"/>
              </a:rPr>
              <a:t>Accident #2</a:t>
            </a:r>
            <a:endParaRPr lang="en-US" sz="5000" b="1" dirty="0">
              <a:latin typeface="+mn-lt"/>
            </a:endParaRPr>
          </a:p>
        </p:txBody>
      </p:sp>
    </p:spTree>
    <p:extLst>
      <p:ext uri="{BB962C8B-B14F-4D97-AF65-F5344CB8AC3E}">
        <p14:creationId xmlns:p14="http://schemas.microsoft.com/office/powerpoint/2010/main" xmlns="" val="11847409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9531" y="2389801"/>
            <a:ext cx="7701489" cy="3170099"/>
          </a:xfrm>
          <a:prstGeom prst="rect">
            <a:avLst/>
          </a:prstGeom>
        </p:spPr>
        <p:txBody>
          <a:bodyPr wrap="square">
            <a:spAutoFit/>
          </a:bodyPr>
          <a:lstStyle/>
          <a:p>
            <a:r>
              <a:rPr lang="en-US" sz="4000" b="1" dirty="0" smtClean="0">
                <a:ea typeface="Calibri" panose="020F0502020204030204" pitchFamily="34" charset="0"/>
                <a:cs typeface="Times New Roman" panose="02020603050405020304" pitchFamily="18" charset="0"/>
              </a:rPr>
              <a:t>The </a:t>
            </a:r>
            <a:r>
              <a:rPr lang="en-US" sz="4000" b="1" u="sng" dirty="0" smtClean="0">
                <a:ea typeface="Calibri" panose="020F0502020204030204" pitchFamily="34" charset="0"/>
                <a:cs typeface="Times New Roman" panose="02020603050405020304" pitchFamily="18" charset="0"/>
              </a:rPr>
              <a:t>CARBON DIOXIDE SAFETY Program</a:t>
            </a:r>
            <a:r>
              <a:rPr lang="en-US" sz="4000" b="1" dirty="0" smtClean="0">
                <a:ea typeface="Calibri" panose="020F0502020204030204" pitchFamily="34" charset="0"/>
                <a:cs typeface="Times New Roman" panose="02020603050405020304" pitchFamily="18" charset="0"/>
              </a:rPr>
              <a:t> has </a:t>
            </a:r>
            <a:r>
              <a:rPr lang="en-US" sz="4000" b="1" dirty="0">
                <a:ea typeface="Calibri" panose="020F0502020204030204" pitchFamily="34" charset="0"/>
                <a:cs typeface="Times New Roman" panose="02020603050405020304" pitchFamily="18" charset="0"/>
              </a:rPr>
              <a:t>been published </a:t>
            </a:r>
            <a:r>
              <a:rPr lang="en-US" sz="4000" b="1" dirty="0" smtClean="0">
                <a:ea typeface="Calibri" panose="020F0502020204030204" pitchFamily="34" charset="0"/>
                <a:cs typeface="Times New Roman" panose="02020603050405020304" pitchFamily="18" charset="0"/>
              </a:rPr>
              <a:t>by the RFA to </a:t>
            </a:r>
            <a:r>
              <a:rPr lang="en-US" sz="4000" b="1" dirty="0">
                <a:ea typeface="Calibri" panose="020F0502020204030204" pitchFamily="34" charset="0"/>
                <a:cs typeface="Times New Roman" panose="02020603050405020304" pitchFamily="18" charset="0"/>
              </a:rPr>
              <a:t>help facilities understand CO</a:t>
            </a:r>
            <a:r>
              <a:rPr lang="en-US" sz="4000" b="1" baseline="-25000" dirty="0">
                <a:ea typeface="Calibri" panose="020F0502020204030204" pitchFamily="34" charset="0"/>
                <a:cs typeface="Times New Roman" panose="02020603050405020304" pitchFamily="18" charset="0"/>
              </a:rPr>
              <a:t>2</a:t>
            </a:r>
            <a:r>
              <a:rPr lang="en-US" sz="4000" b="1" dirty="0">
                <a:ea typeface="Calibri" panose="020F0502020204030204" pitchFamily="34" charset="0"/>
                <a:cs typeface="Times New Roman" panose="02020603050405020304" pitchFamily="18" charset="0"/>
              </a:rPr>
              <a:t> health effects and control CO</a:t>
            </a:r>
            <a:r>
              <a:rPr lang="en-US" sz="4000" b="1" baseline="-25000" dirty="0">
                <a:ea typeface="Calibri" panose="020F0502020204030204" pitchFamily="34" charset="0"/>
                <a:cs typeface="Times New Roman" panose="02020603050405020304" pitchFamily="18" charset="0"/>
              </a:rPr>
              <a:t>2</a:t>
            </a:r>
            <a:r>
              <a:rPr lang="en-US" sz="4000" b="1" dirty="0">
                <a:ea typeface="Calibri" panose="020F0502020204030204" pitchFamily="34" charset="0"/>
                <a:cs typeface="Times New Roman" panose="02020603050405020304" pitchFamily="18" charset="0"/>
              </a:rPr>
              <a:t> </a:t>
            </a:r>
            <a:r>
              <a:rPr lang="en-US" sz="4000" b="1" dirty="0" smtClean="0">
                <a:ea typeface="Calibri" panose="020F0502020204030204" pitchFamily="34" charset="0"/>
                <a:cs typeface="Times New Roman" panose="02020603050405020304" pitchFamily="18" charset="0"/>
              </a:rPr>
              <a:t>exposures</a:t>
            </a:r>
            <a:endParaRPr lang="en-US" sz="4000" dirty="0"/>
          </a:p>
        </p:txBody>
      </p:sp>
      <p:sp>
        <p:nvSpPr>
          <p:cNvPr id="3" name="TextBox 2"/>
          <p:cNvSpPr txBox="1"/>
          <p:nvPr/>
        </p:nvSpPr>
        <p:spPr>
          <a:xfrm>
            <a:off x="0" y="1219200"/>
            <a:ext cx="9235439" cy="954107"/>
          </a:xfrm>
          <a:prstGeom prst="rect">
            <a:avLst/>
          </a:prstGeom>
          <a:noFill/>
        </p:spPr>
        <p:txBody>
          <a:bodyPr wrap="square" rtlCol="0">
            <a:spAutoFit/>
          </a:bodyPr>
          <a:lstStyle/>
          <a:p>
            <a:pPr algn="ctr"/>
            <a:r>
              <a:rPr lang="en-US" sz="5600" b="1" dirty="0" smtClean="0"/>
              <a:t>Purpose</a:t>
            </a:r>
            <a:endParaRPr lang="en-US" sz="5600" b="1" dirty="0"/>
          </a:p>
        </p:txBody>
      </p:sp>
    </p:spTree>
    <p:extLst>
      <p:ext uri="{BB962C8B-B14F-4D97-AF65-F5344CB8AC3E}">
        <p14:creationId xmlns:p14="http://schemas.microsoft.com/office/powerpoint/2010/main" xmlns="" val="19429048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52600"/>
            <a:ext cx="8153400" cy="1447800"/>
          </a:xfrm>
        </p:spPr>
        <p:txBody>
          <a:bodyPr>
            <a:noAutofit/>
          </a:bodyPr>
          <a:lstStyle/>
          <a:p>
            <a:r>
              <a:rPr lang="en-US" sz="5400" b="1" dirty="0" smtClean="0">
                <a:latin typeface="+mn-lt"/>
              </a:rPr>
              <a:t>To take action to protect workers first we must first:</a:t>
            </a:r>
            <a:r>
              <a:rPr lang="en-US" sz="5400" b="1" dirty="0"/>
              <a:t/>
            </a:r>
            <a:br>
              <a:rPr lang="en-US" sz="5400" b="1" dirty="0"/>
            </a:br>
            <a:endParaRPr lang="en-US" sz="5000" b="1" dirty="0">
              <a:latin typeface="+mn-lt"/>
            </a:endParaRPr>
          </a:p>
        </p:txBody>
      </p:sp>
      <p:sp>
        <p:nvSpPr>
          <p:cNvPr id="4" name="TextBox 3"/>
          <p:cNvSpPr txBox="1"/>
          <p:nvPr/>
        </p:nvSpPr>
        <p:spPr>
          <a:xfrm>
            <a:off x="685800" y="3200400"/>
            <a:ext cx="7848600" cy="2554545"/>
          </a:xfrm>
          <a:prstGeom prst="rect">
            <a:avLst/>
          </a:prstGeom>
          <a:noFill/>
        </p:spPr>
        <p:txBody>
          <a:bodyPr wrap="square" rtlCol="0">
            <a:spAutoFit/>
          </a:bodyPr>
          <a:lstStyle/>
          <a:p>
            <a:pPr>
              <a:buFont typeface="Arial" pitchFamily="34" charset="0"/>
              <a:buChar char="•"/>
            </a:pPr>
            <a:r>
              <a:rPr lang="en-US" sz="3400" b="1" dirty="0" smtClean="0"/>
              <a:t> </a:t>
            </a:r>
            <a:r>
              <a:rPr lang="en-US" sz="4000" b="1" dirty="0" smtClean="0"/>
              <a:t>Understand how dangerous CO</a:t>
            </a:r>
            <a:r>
              <a:rPr lang="en-US" sz="4000" b="1" baseline="-25000" dirty="0" smtClean="0"/>
              <a:t>2</a:t>
            </a:r>
            <a:r>
              <a:rPr lang="en-US" sz="4000" b="1" dirty="0" smtClean="0"/>
              <a:t> is  to breathe, and </a:t>
            </a:r>
          </a:p>
          <a:p>
            <a:pPr>
              <a:buFont typeface="Arial" pitchFamily="34" charset="0"/>
              <a:buChar char="•"/>
            </a:pPr>
            <a:r>
              <a:rPr lang="en-US" sz="4000" b="1" dirty="0" smtClean="0"/>
              <a:t>recognize how and where carbon dioxide gas can accumulate</a:t>
            </a:r>
            <a:endParaRPr lang="en-US" sz="4000" dirty="0"/>
          </a:p>
        </p:txBody>
      </p:sp>
    </p:spTree>
    <p:extLst>
      <p:ext uri="{BB962C8B-B14F-4D97-AF65-F5344CB8AC3E}">
        <p14:creationId xmlns:p14="http://schemas.microsoft.com/office/powerpoint/2010/main" xmlns="" val="11847409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6720" y="2667000"/>
            <a:ext cx="8270240" cy="3807143"/>
          </a:xfrm>
        </p:spPr>
        <p:txBody>
          <a:bodyPr/>
          <a:lstStyle/>
          <a:p>
            <a:pPr>
              <a:buNone/>
            </a:pPr>
            <a:r>
              <a:rPr lang="en-GB" sz="3600" b="1" dirty="0"/>
              <a:t>Even up to </a:t>
            </a:r>
            <a:r>
              <a:rPr lang="en-GB" sz="3600" b="1" dirty="0" smtClean="0"/>
              <a:t>fairly recent </a:t>
            </a:r>
            <a:r>
              <a:rPr lang="en-GB" sz="3600" b="1" dirty="0"/>
              <a:t>times, it had been commonly thought that carbon dioxide is a relatively non-toxic gas and it had been classed as a simple </a:t>
            </a:r>
            <a:r>
              <a:rPr lang="en-GB" sz="3600" b="1" dirty="0" smtClean="0"/>
              <a:t>asphyxiant.</a:t>
            </a:r>
          </a:p>
          <a:p>
            <a:pPr>
              <a:buNone/>
            </a:pPr>
            <a:r>
              <a:rPr lang="en-GB" sz="3600" b="1" dirty="0"/>
              <a:t>T</a:t>
            </a:r>
            <a:r>
              <a:rPr lang="en-GB" sz="3600" b="1" dirty="0" smtClean="0"/>
              <a:t>his </a:t>
            </a:r>
            <a:r>
              <a:rPr lang="en-GB" sz="3600" b="1" dirty="0"/>
              <a:t>is because carbon dioxide is part of every breath we </a:t>
            </a:r>
            <a:r>
              <a:rPr lang="en-GB" sz="3600" b="1" dirty="0" smtClean="0"/>
              <a:t>exhale</a:t>
            </a:r>
            <a:r>
              <a:rPr lang="en-US" sz="3600" b="1" dirty="0" smtClean="0"/>
              <a:t>, so people feel it is a safe gas.</a:t>
            </a:r>
            <a:endParaRPr lang="en-US" sz="3600" b="1" dirty="0"/>
          </a:p>
          <a:p>
            <a:endParaRPr lang="en-US" dirty="0"/>
          </a:p>
        </p:txBody>
      </p:sp>
      <p:sp>
        <p:nvSpPr>
          <p:cNvPr id="4" name="Title 1"/>
          <p:cNvSpPr>
            <a:spLocks noGrp="1"/>
          </p:cNvSpPr>
          <p:nvPr>
            <p:ph type="title"/>
          </p:nvPr>
        </p:nvSpPr>
        <p:spPr>
          <a:xfrm>
            <a:off x="533400" y="1371601"/>
            <a:ext cx="7772400" cy="990600"/>
          </a:xfrm>
        </p:spPr>
        <p:txBody>
          <a:bodyPr>
            <a:noAutofit/>
          </a:bodyPr>
          <a:lstStyle/>
          <a:p>
            <a:r>
              <a:rPr lang="en-US" sz="5400" b="1" dirty="0" smtClean="0">
                <a:latin typeface="+mn-lt"/>
              </a:rPr>
              <a:t>Adverse CO</a:t>
            </a:r>
            <a:r>
              <a:rPr lang="en-US" sz="5400" b="1" baseline="-25000" dirty="0" smtClean="0">
                <a:latin typeface="+mn-lt"/>
              </a:rPr>
              <a:t>2</a:t>
            </a:r>
            <a:r>
              <a:rPr lang="en-US" sz="5400" b="1" dirty="0" smtClean="0">
                <a:latin typeface="+mn-lt"/>
              </a:rPr>
              <a:t> Heath Effects</a:t>
            </a:r>
            <a:endParaRPr lang="en-US" sz="5400" b="1" dirty="0">
              <a:latin typeface="+mn-lt"/>
            </a:endParaRPr>
          </a:p>
        </p:txBody>
      </p:sp>
    </p:spTree>
    <p:extLst>
      <p:ext uri="{BB962C8B-B14F-4D97-AF65-F5344CB8AC3E}">
        <p14:creationId xmlns:p14="http://schemas.microsoft.com/office/powerpoint/2010/main" xmlns="" val="11847409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6720" y="2590800"/>
            <a:ext cx="8270240" cy="3883343"/>
          </a:xfrm>
        </p:spPr>
        <p:txBody>
          <a:bodyPr>
            <a:normAutofit/>
          </a:bodyPr>
          <a:lstStyle/>
          <a:p>
            <a:pPr marL="0" indent="0">
              <a:buNone/>
            </a:pPr>
            <a:r>
              <a:rPr lang="en-GB" sz="3600" b="1" dirty="0" smtClean="0"/>
              <a:t>The concentration of </a:t>
            </a:r>
            <a:r>
              <a:rPr lang="en-US" sz="3600" b="1" dirty="0" smtClean="0"/>
              <a:t>CO</a:t>
            </a:r>
            <a:r>
              <a:rPr lang="en-US" sz="3600" b="1" baseline="-25000" dirty="0" smtClean="0"/>
              <a:t>2</a:t>
            </a:r>
            <a:r>
              <a:rPr lang="en-GB" sz="3600" b="1" dirty="0" smtClean="0"/>
              <a:t> in fresh air is 400 ppm (0.04%).</a:t>
            </a:r>
          </a:p>
          <a:p>
            <a:pPr marL="0" indent="0">
              <a:buNone/>
            </a:pPr>
            <a:r>
              <a:rPr lang="en-GB" sz="3600" b="1" dirty="0" smtClean="0"/>
              <a:t>In 2012 it was conclusively demonstrated that in less than 2½ hours, exposure to 1,000 ppm can impair thinking, concentration, and logical thought processes.</a:t>
            </a:r>
            <a:endParaRPr lang="en-US" sz="3600" b="1" dirty="0" smtClean="0"/>
          </a:p>
          <a:p>
            <a:endParaRPr lang="en-US" dirty="0"/>
          </a:p>
        </p:txBody>
      </p:sp>
      <p:sp>
        <p:nvSpPr>
          <p:cNvPr id="4" name="Title 1"/>
          <p:cNvSpPr>
            <a:spLocks noGrp="1"/>
          </p:cNvSpPr>
          <p:nvPr>
            <p:ph type="title"/>
          </p:nvPr>
        </p:nvSpPr>
        <p:spPr>
          <a:xfrm>
            <a:off x="533400" y="1371601"/>
            <a:ext cx="8229600" cy="990600"/>
          </a:xfrm>
        </p:spPr>
        <p:txBody>
          <a:bodyPr>
            <a:noAutofit/>
          </a:bodyPr>
          <a:lstStyle/>
          <a:p>
            <a:r>
              <a:rPr lang="en-US" sz="5400" b="1" dirty="0" smtClean="0">
                <a:latin typeface="+mn-lt"/>
              </a:rPr>
              <a:t>Adverse CO</a:t>
            </a:r>
            <a:r>
              <a:rPr lang="en-US" sz="5400" b="1" baseline="-25000" dirty="0" smtClean="0">
                <a:latin typeface="+mn-lt"/>
              </a:rPr>
              <a:t>2</a:t>
            </a:r>
            <a:r>
              <a:rPr lang="en-US" sz="5400" b="1" dirty="0" smtClean="0">
                <a:latin typeface="+mn-lt"/>
              </a:rPr>
              <a:t> Heath Effects</a:t>
            </a:r>
            <a:endParaRPr lang="en-US" sz="5400" b="1" dirty="0">
              <a:latin typeface="+mn-lt"/>
            </a:endParaRPr>
          </a:p>
        </p:txBody>
      </p:sp>
    </p:spTree>
    <p:extLst>
      <p:ext uri="{BB962C8B-B14F-4D97-AF65-F5344CB8AC3E}">
        <p14:creationId xmlns:p14="http://schemas.microsoft.com/office/powerpoint/2010/main" xmlns="" val="11847409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95400"/>
            <a:ext cx="7886700" cy="1205057"/>
          </a:xfrm>
        </p:spPr>
        <p:txBody>
          <a:bodyPr>
            <a:noAutofit/>
          </a:bodyPr>
          <a:lstStyle/>
          <a:p>
            <a:r>
              <a:rPr lang="en-US" sz="5400" b="1" dirty="0">
                <a:latin typeface="+mn-lt"/>
              </a:rPr>
              <a:t>Historic CO</a:t>
            </a:r>
            <a:r>
              <a:rPr lang="en-US" sz="5400" b="1" baseline="-25000" dirty="0">
                <a:latin typeface="+mn-lt"/>
              </a:rPr>
              <a:t>2</a:t>
            </a:r>
            <a:r>
              <a:rPr lang="en-US" sz="5400" b="1" dirty="0">
                <a:latin typeface="+mn-lt"/>
              </a:rPr>
              <a:t> </a:t>
            </a:r>
            <a:r>
              <a:rPr lang="en-US" sz="5400" b="1" dirty="0" smtClean="0">
                <a:latin typeface="+mn-lt"/>
              </a:rPr>
              <a:t>Exposures</a:t>
            </a:r>
            <a:endParaRPr lang="en-US" sz="5000" b="1" dirty="0">
              <a:latin typeface="+mn-lt"/>
            </a:endParaRPr>
          </a:p>
        </p:txBody>
      </p:sp>
      <p:sp>
        <p:nvSpPr>
          <p:cNvPr id="3" name="Content Placeholder 2"/>
          <p:cNvSpPr>
            <a:spLocks noGrp="1"/>
          </p:cNvSpPr>
          <p:nvPr>
            <p:ph idx="1"/>
          </p:nvPr>
        </p:nvSpPr>
        <p:spPr>
          <a:xfrm>
            <a:off x="685800" y="2895600"/>
            <a:ext cx="7965440" cy="1219200"/>
          </a:xfrm>
        </p:spPr>
        <p:txBody>
          <a:bodyPr>
            <a:normAutofit/>
          </a:bodyPr>
          <a:lstStyle/>
          <a:p>
            <a:pPr marL="0" indent="0">
              <a:buNone/>
            </a:pPr>
            <a:r>
              <a:rPr lang="en-US" sz="3600" b="1" dirty="0"/>
              <a:t>CO</a:t>
            </a:r>
            <a:r>
              <a:rPr lang="en-US" sz="3600" b="1" baseline="-25000" dirty="0"/>
              <a:t>2 </a:t>
            </a:r>
            <a:r>
              <a:rPr lang="en-US" sz="3600" b="1" dirty="0" smtClean="0"/>
              <a:t> </a:t>
            </a:r>
            <a:r>
              <a:rPr lang="en-US" sz="3600" b="1" dirty="0"/>
              <a:t>gas was known in mines as </a:t>
            </a:r>
            <a:endParaRPr lang="en-US" sz="3600" b="1" dirty="0" smtClean="0"/>
          </a:p>
          <a:p>
            <a:pPr marL="0" indent="0">
              <a:buNone/>
            </a:pPr>
            <a:r>
              <a:rPr lang="en-US" sz="3600" b="1" dirty="0" smtClean="0"/>
              <a:t>“</a:t>
            </a:r>
            <a:r>
              <a:rPr lang="en-US" sz="3600" b="1" dirty="0"/>
              <a:t>black damp.”</a:t>
            </a:r>
          </a:p>
          <a:p>
            <a:pPr algn="ctr"/>
            <a:endParaRPr lang="en-US" dirty="0"/>
          </a:p>
        </p:txBody>
      </p:sp>
    </p:spTree>
    <p:extLst>
      <p:ext uri="{BB962C8B-B14F-4D97-AF65-F5344CB8AC3E}">
        <p14:creationId xmlns:p14="http://schemas.microsoft.com/office/powerpoint/2010/main" xmlns="" val="11847409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447800"/>
            <a:ext cx="8610600" cy="1205057"/>
          </a:xfrm>
        </p:spPr>
        <p:txBody>
          <a:bodyPr>
            <a:noAutofit/>
          </a:bodyPr>
          <a:lstStyle/>
          <a:p>
            <a:r>
              <a:rPr lang="en-US" sz="5400" b="1" dirty="0" smtClean="0">
                <a:latin typeface="+mn-lt"/>
              </a:rPr>
              <a:t>CO</a:t>
            </a:r>
            <a:r>
              <a:rPr lang="en-US" sz="5400" b="1" baseline="-25000" dirty="0" smtClean="0">
                <a:latin typeface="+mn-lt"/>
              </a:rPr>
              <a:t>2</a:t>
            </a:r>
            <a:r>
              <a:rPr lang="en-US" sz="5400" b="1" dirty="0" smtClean="0">
                <a:latin typeface="+mn-lt"/>
              </a:rPr>
              <a:t> Extinguishes a Candle</a:t>
            </a:r>
            <a:endParaRPr lang="en-US" sz="5000" b="1" dirty="0">
              <a:latin typeface="+mn-lt"/>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1077829" y="2838218"/>
            <a:ext cx="2655971" cy="3794244"/>
          </a:xfrm>
        </p:spPr>
      </p:pic>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886200" y="2776878"/>
            <a:ext cx="4819650" cy="3833813"/>
          </a:xfrm>
          <a:prstGeom prst="rect">
            <a:avLst/>
          </a:prstGeom>
        </p:spPr>
      </p:pic>
    </p:spTree>
    <p:extLst>
      <p:ext uri="{BB962C8B-B14F-4D97-AF65-F5344CB8AC3E}">
        <p14:creationId xmlns:p14="http://schemas.microsoft.com/office/powerpoint/2010/main" xmlns="" val="11847409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19200"/>
            <a:ext cx="7886700" cy="1205057"/>
          </a:xfrm>
        </p:spPr>
        <p:txBody>
          <a:bodyPr>
            <a:noAutofit/>
          </a:bodyPr>
          <a:lstStyle/>
          <a:p>
            <a:r>
              <a:rPr lang="en-US" sz="5400" b="1" dirty="0">
                <a:latin typeface="+mn-lt"/>
              </a:rPr>
              <a:t>Present Day CO</a:t>
            </a:r>
            <a:r>
              <a:rPr lang="en-US" sz="5400" b="1" baseline="-25000" dirty="0">
                <a:latin typeface="+mn-lt"/>
              </a:rPr>
              <a:t>2</a:t>
            </a:r>
            <a:r>
              <a:rPr lang="en-US" sz="5400" b="1" dirty="0">
                <a:latin typeface="+mn-lt"/>
              </a:rPr>
              <a:t> Exposures</a:t>
            </a:r>
            <a:endParaRPr lang="en-US" sz="5000" b="1" dirty="0">
              <a:latin typeface="+mn-lt"/>
            </a:endParaRPr>
          </a:p>
        </p:txBody>
      </p:sp>
      <p:sp>
        <p:nvSpPr>
          <p:cNvPr id="3" name="Content Placeholder 2"/>
          <p:cNvSpPr>
            <a:spLocks noGrp="1"/>
          </p:cNvSpPr>
          <p:nvPr>
            <p:ph idx="1"/>
          </p:nvPr>
        </p:nvSpPr>
        <p:spPr>
          <a:xfrm>
            <a:off x="838200" y="2743200"/>
            <a:ext cx="7965440" cy="2743200"/>
          </a:xfrm>
        </p:spPr>
        <p:txBody>
          <a:bodyPr>
            <a:normAutofit/>
          </a:bodyPr>
          <a:lstStyle/>
          <a:p>
            <a:pPr marL="0" indent="0">
              <a:buNone/>
            </a:pPr>
            <a:r>
              <a:rPr lang="en-US" sz="3600" b="1" dirty="0"/>
              <a:t>People are still experiencing </a:t>
            </a:r>
            <a:r>
              <a:rPr lang="en-US" sz="3600" b="1" dirty="0" smtClean="0"/>
              <a:t>adverse health effects from overexposures to carbon dioxide on </a:t>
            </a:r>
            <a:r>
              <a:rPr lang="en-US" sz="3600" b="1" dirty="0"/>
              <a:t>the </a:t>
            </a:r>
            <a:r>
              <a:rPr lang="en-US" sz="3600" b="1" dirty="0" smtClean="0"/>
              <a:t>job.</a:t>
            </a:r>
          </a:p>
          <a:p>
            <a:pPr marL="0" indent="0">
              <a:buNone/>
            </a:pPr>
            <a:r>
              <a:rPr lang="en-US" sz="3600" b="1" dirty="0" smtClean="0"/>
              <a:t>Fatalities </a:t>
            </a:r>
            <a:r>
              <a:rPr lang="en-US" sz="3600" b="1" dirty="0"/>
              <a:t>are still way too common.  </a:t>
            </a:r>
          </a:p>
          <a:p>
            <a:endParaRPr lang="en-US" dirty="0"/>
          </a:p>
        </p:txBody>
      </p:sp>
    </p:spTree>
    <p:extLst>
      <p:ext uri="{BB962C8B-B14F-4D97-AF65-F5344CB8AC3E}">
        <p14:creationId xmlns:p14="http://schemas.microsoft.com/office/powerpoint/2010/main" xmlns="" val="11847409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1632" y="3048000"/>
            <a:ext cx="8270240" cy="2462463"/>
          </a:xfrm>
        </p:spPr>
        <p:txBody>
          <a:bodyPr>
            <a:normAutofit lnSpcReduction="10000"/>
          </a:bodyPr>
          <a:lstStyle/>
          <a:p>
            <a:pPr marL="0" indent="0">
              <a:buNone/>
            </a:pPr>
            <a:r>
              <a:rPr lang="en-US" sz="3600" b="1" dirty="0"/>
              <a:t>Part of this problem is the pervasive belief that since we exhale carbon dioxide – and therefore are exposed to it with every breath – it is not toxic.   </a:t>
            </a:r>
            <a:endParaRPr lang="en-US" sz="3600" b="1" dirty="0" smtClean="0"/>
          </a:p>
          <a:p>
            <a:pPr marL="0" indent="0">
              <a:buNone/>
            </a:pPr>
            <a:r>
              <a:rPr lang="en-US" sz="3600" b="1" dirty="0" smtClean="0"/>
              <a:t>This </a:t>
            </a:r>
            <a:r>
              <a:rPr lang="en-US" sz="3600" b="1" dirty="0"/>
              <a:t>belief has been hard to dispel.  </a:t>
            </a:r>
          </a:p>
          <a:p>
            <a:endParaRPr lang="en-US" dirty="0"/>
          </a:p>
        </p:txBody>
      </p:sp>
      <p:sp>
        <p:nvSpPr>
          <p:cNvPr id="4" name="Title 1"/>
          <p:cNvSpPr>
            <a:spLocks noGrp="1"/>
          </p:cNvSpPr>
          <p:nvPr>
            <p:ph type="title"/>
          </p:nvPr>
        </p:nvSpPr>
        <p:spPr>
          <a:xfrm>
            <a:off x="533400" y="1447800"/>
            <a:ext cx="7886700" cy="1205057"/>
          </a:xfrm>
        </p:spPr>
        <p:txBody>
          <a:bodyPr>
            <a:noAutofit/>
          </a:bodyPr>
          <a:lstStyle/>
          <a:p>
            <a:pPr algn="ctr"/>
            <a:r>
              <a:rPr lang="en-US" sz="5400" b="1" dirty="0">
                <a:latin typeface="+mn-lt"/>
              </a:rPr>
              <a:t>Present Day CO</a:t>
            </a:r>
            <a:r>
              <a:rPr lang="en-US" sz="5400" b="1" baseline="-25000" dirty="0">
                <a:latin typeface="+mn-lt"/>
              </a:rPr>
              <a:t>2</a:t>
            </a:r>
            <a:r>
              <a:rPr lang="en-US" sz="5400" b="1" dirty="0">
                <a:latin typeface="+mn-lt"/>
              </a:rPr>
              <a:t> Exposures</a:t>
            </a:r>
            <a:endParaRPr lang="en-US" sz="5000" b="1" dirty="0">
              <a:latin typeface="+mn-lt"/>
            </a:endParaRPr>
          </a:p>
        </p:txBody>
      </p:sp>
    </p:spTree>
    <p:extLst>
      <p:ext uri="{BB962C8B-B14F-4D97-AF65-F5344CB8AC3E}">
        <p14:creationId xmlns:p14="http://schemas.microsoft.com/office/powerpoint/2010/main" xmlns="" val="11847409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0"/>
            <a:ext cx="9144000" cy="4343400"/>
          </a:xfrm>
        </p:spPr>
        <p:txBody>
          <a:bodyPr>
            <a:normAutofit lnSpcReduction="10000"/>
          </a:bodyPr>
          <a:lstStyle/>
          <a:p>
            <a:pPr marL="0" indent="0">
              <a:buNone/>
            </a:pPr>
            <a:r>
              <a:rPr lang="en-US" sz="3400" b="1" dirty="0"/>
              <a:t>Even </a:t>
            </a:r>
            <a:r>
              <a:rPr lang="en-US" sz="3400" b="1" dirty="0" smtClean="0"/>
              <a:t>some safety professionals</a:t>
            </a:r>
            <a:r>
              <a:rPr lang="en-US" sz="3400" b="1" dirty="0"/>
              <a:t>, industrial hygienists, and doctors persist in believing that carbon dioxide is little more than a simple asphyxiant.  </a:t>
            </a:r>
            <a:endParaRPr lang="en-US" sz="3400" b="1" dirty="0" smtClean="0"/>
          </a:p>
          <a:p>
            <a:pPr marL="0" indent="0">
              <a:buNone/>
            </a:pPr>
            <a:r>
              <a:rPr lang="en-US" sz="3400" b="1" dirty="0" smtClean="0"/>
              <a:t>Many also believe that when someone develops nausea, severe headaches, seizures, and unconsciousness, once they are re-</a:t>
            </a:r>
            <a:r>
              <a:rPr lang="en-US" sz="3600" b="1" dirty="0" smtClean="0"/>
              <a:t>exposed to fresh air, they will recover fully.  </a:t>
            </a:r>
            <a:endParaRPr lang="en-US" sz="3600" dirty="0" smtClean="0"/>
          </a:p>
          <a:p>
            <a:pPr marL="0" indent="0">
              <a:buNone/>
            </a:pPr>
            <a:r>
              <a:rPr lang="en-US" sz="3400" b="1" u="sng" dirty="0" smtClean="0"/>
              <a:t>They </a:t>
            </a:r>
            <a:r>
              <a:rPr lang="en-US" sz="3400" b="1" u="sng" dirty="0"/>
              <a:t>are wrong on both counts</a:t>
            </a:r>
            <a:r>
              <a:rPr lang="en-US" sz="3400" b="1" i="1" dirty="0"/>
              <a:t>.</a:t>
            </a:r>
          </a:p>
          <a:p>
            <a:endParaRPr lang="en-US" dirty="0"/>
          </a:p>
          <a:p>
            <a:endParaRPr lang="en-US" dirty="0"/>
          </a:p>
        </p:txBody>
      </p:sp>
      <p:sp>
        <p:nvSpPr>
          <p:cNvPr id="4" name="Title 1"/>
          <p:cNvSpPr>
            <a:spLocks noGrp="1"/>
          </p:cNvSpPr>
          <p:nvPr>
            <p:ph type="title"/>
          </p:nvPr>
        </p:nvSpPr>
        <p:spPr>
          <a:xfrm>
            <a:off x="533400" y="1143000"/>
            <a:ext cx="7886700" cy="1205057"/>
          </a:xfrm>
        </p:spPr>
        <p:txBody>
          <a:bodyPr>
            <a:noAutofit/>
          </a:bodyPr>
          <a:lstStyle/>
          <a:p>
            <a:pPr algn="ctr"/>
            <a:r>
              <a:rPr lang="en-US" sz="5400" b="1" dirty="0">
                <a:latin typeface="+mn-lt"/>
              </a:rPr>
              <a:t>Present Day CO</a:t>
            </a:r>
            <a:r>
              <a:rPr lang="en-US" sz="5400" b="1" baseline="-25000" dirty="0">
                <a:latin typeface="+mn-lt"/>
              </a:rPr>
              <a:t>2</a:t>
            </a:r>
            <a:r>
              <a:rPr lang="en-US" sz="5400" b="1" dirty="0">
                <a:latin typeface="+mn-lt"/>
              </a:rPr>
              <a:t> Exposures</a:t>
            </a:r>
            <a:endParaRPr lang="en-US" sz="5000" b="1" dirty="0">
              <a:latin typeface="+mn-lt"/>
            </a:endParaRPr>
          </a:p>
        </p:txBody>
      </p:sp>
    </p:spTree>
    <p:extLst>
      <p:ext uri="{BB962C8B-B14F-4D97-AF65-F5344CB8AC3E}">
        <p14:creationId xmlns:p14="http://schemas.microsoft.com/office/powerpoint/2010/main" xmlns="" val="11847409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752600"/>
            <a:ext cx="7886700" cy="3048000"/>
          </a:xfrm>
        </p:spPr>
        <p:txBody>
          <a:bodyPr>
            <a:noAutofit/>
          </a:bodyPr>
          <a:lstStyle/>
          <a:p>
            <a:pPr algn="ctr"/>
            <a:r>
              <a:rPr lang="en-US" sz="5400" b="1" dirty="0">
                <a:latin typeface="+mn-lt"/>
              </a:rPr>
              <a:t>Examples of Accidental Overexposures to Carbon </a:t>
            </a:r>
            <a:r>
              <a:rPr lang="en-US" sz="5400" b="1" dirty="0" smtClean="0">
                <a:latin typeface="+mn-lt"/>
              </a:rPr>
              <a:t>Dioxide</a:t>
            </a:r>
            <a:endParaRPr lang="en-US" sz="5000" b="1" dirty="0">
              <a:latin typeface="+mn-lt"/>
            </a:endParaRPr>
          </a:p>
        </p:txBody>
      </p:sp>
    </p:spTree>
    <p:extLst>
      <p:ext uri="{BB962C8B-B14F-4D97-AF65-F5344CB8AC3E}">
        <p14:creationId xmlns:p14="http://schemas.microsoft.com/office/powerpoint/2010/main" xmlns="" val="11847409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057400"/>
            <a:ext cx="7886700" cy="1205057"/>
          </a:xfrm>
        </p:spPr>
        <p:txBody>
          <a:bodyPr>
            <a:noAutofit/>
          </a:bodyPr>
          <a:lstStyle/>
          <a:p>
            <a:r>
              <a:rPr lang="en-US" sz="5400" b="1" dirty="0">
                <a:latin typeface="+mn-lt"/>
              </a:rPr>
              <a:t>Dry ice manufacturing and </a:t>
            </a:r>
            <a:r>
              <a:rPr lang="en-US" sz="5400" b="1" dirty="0" smtClean="0">
                <a:latin typeface="+mn-lt"/>
              </a:rPr>
              <a:t>transporting</a:t>
            </a:r>
            <a:endParaRPr lang="en-US" sz="5000" b="1" dirty="0">
              <a:latin typeface="+mn-lt"/>
            </a:endParaRPr>
          </a:p>
        </p:txBody>
      </p:sp>
      <p:sp>
        <p:nvSpPr>
          <p:cNvPr id="3" name="TextBox 2"/>
          <p:cNvSpPr txBox="1"/>
          <p:nvPr/>
        </p:nvSpPr>
        <p:spPr>
          <a:xfrm>
            <a:off x="838200" y="3733800"/>
            <a:ext cx="7239000" cy="1754326"/>
          </a:xfrm>
          <a:prstGeom prst="rect">
            <a:avLst/>
          </a:prstGeom>
          <a:noFill/>
        </p:spPr>
        <p:txBody>
          <a:bodyPr wrap="square" rtlCol="0">
            <a:spAutoFit/>
          </a:bodyPr>
          <a:lstStyle/>
          <a:p>
            <a:r>
              <a:rPr lang="en-US" sz="3600" b="1" dirty="0" smtClean="0"/>
              <a:t>Dry ice off-gases, and if there is limited ventilation, people may be overexposed and die.</a:t>
            </a:r>
            <a:endParaRPr lang="en-US" sz="3600" b="1" dirty="0"/>
          </a:p>
        </p:txBody>
      </p:sp>
    </p:spTree>
    <p:extLst>
      <p:ext uri="{BB962C8B-B14F-4D97-AF65-F5344CB8AC3E}">
        <p14:creationId xmlns:p14="http://schemas.microsoft.com/office/powerpoint/2010/main" xmlns="" val="11847409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43000"/>
            <a:ext cx="9144000" cy="1219200"/>
          </a:xfrm>
        </p:spPr>
        <p:txBody>
          <a:bodyPr>
            <a:noAutofit/>
          </a:bodyPr>
          <a:lstStyle/>
          <a:p>
            <a:r>
              <a:rPr lang="en-GB" sz="5400" b="1" dirty="0">
                <a:latin typeface="+mn-lt"/>
              </a:rPr>
              <a:t>The RFA’s </a:t>
            </a:r>
            <a:r>
              <a:rPr lang="en-GB" sz="5400" b="1" i="1" dirty="0" smtClean="0">
                <a:latin typeface="+mn-lt"/>
              </a:rPr>
              <a:t>CO</a:t>
            </a:r>
            <a:r>
              <a:rPr lang="en-GB" sz="5400" b="1" i="1" baseline="-25000" dirty="0" smtClean="0">
                <a:latin typeface="+mn-lt"/>
              </a:rPr>
              <a:t>2</a:t>
            </a:r>
            <a:r>
              <a:rPr lang="en-GB" sz="5400" b="1" i="1" dirty="0" smtClean="0">
                <a:latin typeface="+mn-lt"/>
              </a:rPr>
              <a:t> Safety </a:t>
            </a:r>
            <a:r>
              <a:rPr lang="en-GB" sz="5400" b="1" i="1" dirty="0">
                <a:latin typeface="+mn-lt"/>
              </a:rPr>
              <a:t>Program</a:t>
            </a:r>
            <a:r>
              <a:rPr lang="en-GB" sz="5400" dirty="0" smtClean="0">
                <a:latin typeface="+mn-lt"/>
              </a:rPr>
              <a:t>:</a:t>
            </a:r>
            <a:endParaRPr lang="en-US" sz="5000" b="1" dirty="0">
              <a:latin typeface="+mn-lt"/>
            </a:endParaRPr>
          </a:p>
        </p:txBody>
      </p:sp>
      <p:sp>
        <p:nvSpPr>
          <p:cNvPr id="3" name="Content Placeholder 2"/>
          <p:cNvSpPr>
            <a:spLocks noGrp="1"/>
          </p:cNvSpPr>
          <p:nvPr>
            <p:ph idx="1"/>
          </p:nvPr>
        </p:nvSpPr>
        <p:spPr>
          <a:xfrm>
            <a:off x="457200" y="2667000"/>
            <a:ext cx="8270240" cy="3678806"/>
          </a:xfrm>
        </p:spPr>
        <p:txBody>
          <a:bodyPr>
            <a:noAutofit/>
          </a:bodyPr>
          <a:lstStyle/>
          <a:p>
            <a:pPr lvl="0"/>
            <a:r>
              <a:rPr lang="en-GB" sz="3600" b="1" dirty="0"/>
              <a:t>Provides an overview of the chemical and physical properties of carbon dioxide, </a:t>
            </a:r>
            <a:endParaRPr lang="en-US" sz="3600" b="1" dirty="0"/>
          </a:p>
          <a:p>
            <a:pPr lvl="0"/>
            <a:r>
              <a:rPr lang="en-GB" sz="3600" b="1" dirty="0"/>
              <a:t>Explains where CO</a:t>
            </a:r>
            <a:r>
              <a:rPr lang="en-GB" sz="3600" b="1" baseline="-25000" dirty="0"/>
              <a:t>2</a:t>
            </a:r>
            <a:r>
              <a:rPr lang="en-GB" sz="3600" b="1" dirty="0"/>
              <a:t> comes from and how it is produced in the ethanol industry; </a:t>
            </a:r>
            <a:endParaRPr lang="en-US" sz="3600" b="1" dirty="0"/>
          </a:p>
        </p:txBody>
      </p:sp>
    </p:spTree>
    <p:extLst>
      <p:ext uri="{BB962C8B-B14F-4D97-AF65-F5344CB8AC3E}">
        <p14:creationId xmlns:p14="http://schemas.microsoft.com/office/powerpoint/2010/main" xmlns="" val="11847409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600200"/>
            <a:ext cx="8039100" cy="1205057"/>
          </a:xfrm>
        </p:spPr>
        <p:txBody>
          <a:bodyPr>
            <a:noAutofit/>
          </a:bodyPr>
          <a:lstStyle/>
          <a:p>
            <a:r>
              <a:rPr lang="en-US" sz="5400" b="1" dirty="0">
                <a:latin typeface="+mn-lt"/>
              </a:rPr>
              <a:t>People </a:t>
            </a:r>
            <a:r>
              <a:rPr lang="en-US" sz="5400" b="1" dirty="0" smtClean="0">
                <a:latin typeface="+mn-lt"/>
              </a:rPr>
              <a:t>Have </a:t>
            </a:r>
            <a:r>
              <a:rPr lang="en-US" sz="5400" b="1" dirty="0">
                <a:latin typeface="+mn-lt"/>
              </a:rPr>
              <a:t>D</a:t>
            </a:r>
            <a:r>
              <a:rPr lang="en-US" sz="5400" b="1" dirty="0" smtClean="0">
                <a:latin typeface="+mn-lt"/>
              </a:rPr>
              <a:t>ied </a:t>
            </a:r>
            <a:r>
              <a:rPr lang="en-US" sz="5400" b="1" dirty="0">
                <a:latin typeface="+mn-lt"/>
              </a:rPr>
              <a:t>F</a:t>
            </a:r>
            <a:r>
              <a:rPr lang="en-US" sz="5400" b="1" dirty="0" smtClean="0">
                <a:latin typeface="+mn-lt"/>
              </a:rPr>
              <a:t>rom Breathing CO</a:t>
            </a:r>
            <a:r>
              <a:rPr lang="en-US" sz="5400" b="1" baseline="-25000" dirty="0" smtClean="0">
                <a:latin typeface="+mn-lt"/>
              </a:rPr>
              <a:t>2</a:t>
            </a:r>
            <a:r>
              <a:rPr lang="en-US" sz="5400" b="1" dirty="0" smtClean="0">
                <a:latin typeface="+mn-lt"/>
              </a:rPr>
              <a:t>:</a:t>
            </a:r>
            <a:endParaRPr lang="en-US" sz="5000" b="1" dirty="0">
              <a:latin typeface="+mn-lt"/>
            </a:endParaRPr>
          </a:p>
        </p:txBody>
      </p:sp>
      <p:sp>
        <p:nvSpPr>
          <p:cNvPr id="4" name="Rectangle 3"/>
          <p:cNvSpPr/>
          <p:nvPr/>
        </p:nvSpPr>
        <p:spPr>
          <a:xfrm>
            <a:off x="0" y="3124200"/>
            <a:ext cx="9144000" cy="3247043"/>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3500" b="1" dirty="0">
                <a:ea typeface="Times New Roman" panose="02020603050405020304" pitchFamily="18" charset="0"/>
                <a:cs typeface="Times New Roman" panose="02020603050405020304" pitchFamily="18" charset="0"/>
              </a:rPr>
              <a:t>B</a:t>
            </a:r>
            <a:r>
              <a:rPr lang="en-US" sz="3500" b="1" dirty="0" smtClean="0">
                <a:ea typeface="Times New Roman" panose="02020603050405020304" pitchFamily="18" charset="0"/>
                <a:cs typeface="Times New Roman" panose="02020603050405020304" pitchFamily="18" charset="0"/>
              </a:rPr>
              <a:t>eing </a:t>
            </a:r>
            <a:r>
              <a:rPr lang="en-US" sz="3500" b="1" dirty="0">
                <a:ea typeface="Times New Roman" panose="02020603050405020304" pitchFamily="18" charset="0"/>
                <a:cs typeface="Times New Roman" panose="02020603050405020304" pitchFamily="18" charset="0"/>
              </a:rPr>
              <a:t>used on stage as a “special effects” fog</a:t>
            </a:r>
            <a:r>
              <a:rPr lang="en-US" sz="3500" b="1" dirty="0" smtClean="0">
                <a:ea typeface="Times New Roman" panose="02020603050405020304" pitchFamily="18" charset="0"/>
                <a:cs typeface="Times New Roman" panose="02020603050405020304" pitchFamily="18" charset="0"/>
              </a:rPr>
              <a:t>.</a:t>
            </a:r>
          </a:p>
          <a:p>
            <a:pPr marL="342900" marR="0" lvl="0" indent="-342900">
              <a:spcBef>
                <a:spcPts val="0"/>
              </a:spcBef>
              <a:spcAft>
                <a:spcPts val="0"/>
              </a:spcAft>
            </a:pPr>
            <a:endParaRPr lang="en-US" sz="1200" b="1" dirty="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3500" b="1" dirty="0" smtClean="0">
                <a:ea typeface="Times New Roman" panose="02020603050405020304" pitchFamily="18" charset="0"/>
                <a:cs typeface="Times New Roman" panose="02020603050405020304" pitchFamily="18" charset="0"/>
              </a:rPr>
              <a:t>When </a:t>
            </a:r>
            <a:r>
              <a:rPr lang="en-US" sz="3500" b="1" dirty="0">
                <a:ea typeface="Times New Roman" panose="02020603050405020304" pitchFamily="18" charset="0"/>
                <a:cs typeface="Times New Roman" panose="02020603050405020304" pitchFamily="18" charset="0"/>
              </a:rPr>
              <a:t>faulty manifold systems or piping from beverage dispensing machines </a:t>
            </a:r>
            <a:r>
              <a:rPr lang="en-US" sz="3500" b="1" dirty="0" smtClean="0">
                <a:ea typeface="Times New Roman" panose="02020603050405020304" pitchFamily="18" charset="0"/>
                <a:cs typeface="Times New Roman" panose="02020603050405020304" pitchFamily="18" charset="0"/>
              </a:rPr>
              <a:t>leak, (CO</a:t>
            </a:r>
            <a:r>
              <a:rPr lang="en-US" sz="3500" b="1" baseline="-25000" dirty="0" smtClean="0">
                <a:ea typeface="Times New Roman" panose="02020603050405020304" pitchFamily="18" charset="0"/>
                <a:cs typeface="Times New Roman" panose="02020603050405020304" pitchFamily="18" charset="0"/>
              </a:rPr>
              <a:t>2</a:t>
            </a:r>
            <a:r>
              <a:rPr lang="en-US" sz="3500" b="1" dirty="0" smtClean="0">
                <a:ea typeface="Times New Roman" panose="02020603050405020304" pitchFamily="18" charset="0"/>
                <a:cs typeface="Times New Roman" panose="02020603050405020304" pitchFamily="18" charset="0"/>
              </a:rPr>
              <a:t> </a:t>
            </a:r>
            <a:r>
              <a:rPr lang="en-US" sz="3500" b="1" dirty="0">
                <a:ea typeface="Times New Roman" panose="02020603050405020304" pitchFamily="18" charset="0"/>
                <a:cs typeface="Times New Roman" panose="02020603050405020304" pitchFamily="18" charset="0"/>
              </a:rPr>
              <a:t>is used to make the “fizz” in soft drinks) </a:t>
            </a:r>
            <a:r>
              <a:rPr lang="en-US" sz="3500" b="1" dirty="0" smtClean="0">
                <a:ea typeface="Times New Roman" panose="02020603050405020304" pitchFamily="18" charset="0"/>
                <a:cs typeface="Times New Roman" panose="02020603050405020304" pitchFamily="18" charset="0"/>
              </a:rPr>
              <a:t>and </a:t>
            </a:r>
            <a:r>
              <a:rPr lang="en-US" sz="3500" b="1" dirty="0">
                <a:ea typeface="Times New Roman" panose="02020603050405020304" pitchFamily="18" charset="0"/>
                <a:cs typeface="Times New Roman" panose="02020603050405020304" pitchFamily="18" charset="0"/>
              </a:rPr>
              <a:t>the concentration builds up.</a:t>
            </a:r>
          </a:p>
          <a:p>
            <a:pPr marL="228600" marR="0" indent="-228600">
              <a:spcBef>
                <a:spcPts val="0"/>
              </a:spcBef>
              <a:spcAft>
                <a:spcPts val="0"/>
              </a:spcAft>
            </a:pPr>
            <a:r>
              <a:rPr lang="en-US" dirty="0">
                <a:latin typeface="Calibri" panose="020F0502020204030204" pitchFamily="34"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11847409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0"/>
            <a:ext cx="8458200" cy="3224463"/>
          </a:xfrm>
        </p:spPr>
        <p:txBody>
          <a:bodyPr>
            <a:normAutofit lnSpcReduction="10000"/>
          </a:bodyPr>
          <a:lstStyle/>
          <a:p>
            <a:pPr lvl="0"/>
            <a:r>
              <a:rPr lang="en-US" sz="3600" b="1" dirty="0" smtClean="0"/>
              <a:t>In food </a:t>
            </a:r>
            <a:r>
              <a:rPr lang="en-US" sz="3600" b="1" dirty="0"/>
              <a:t>processing facilities and freezers; </a:t>
            </a:r>
          </a:p>
          <a:p>
            <a:pPr lvl="0"/>
            <a:r>
              <a:rPr lang="en-US" sz="3600" b="1" dirty="0" smtClean="0"/>
              <a:t>In plants </a:t>
            </a:r>
            <a:r>
              <a:rPr lang="en-US" sz="3600" b="1" dirty="0"/>
              <a:t>where CO</a:t>
            </a:r>
            <a:r>
              <a:rPr lang="en-US" sz="3600" b="1" baseline="-25000" dirty="0"/>
              <a:t>2 </a:t>
            </a:r>
            <a:r>
              <a:rPr lang="en-US" sz="3600" b="1" dirty="0"/>
              <a:t>cylinders, tank trucks and rail cars are filled and handled; and </a:t>
            </a:r>
          </a:p>
          <a:p>
            <a:pPr lvl="0"/>
            <a:r>
              <a:rPr lang="en-US" sz="3600" b="1" dirty="0" smtClean="0"/>
              <a:t>When piping </a:t>
            </a:r>
            <a:r>
              <a:rPr lang="en-US" sz="3600" b="1" dirty="0"/>
              <a:t>systems in refrigeration units have </a:t>
            </a:r>
            <a:r>
              <a:rPr lang="en-US" sz="3600" b="1" dirty="0" smtClean="0"/>
              <a:t>leaked.  This has resulted in the deaths of many </a:t>
            </a:r>
            <a:r>
              <a:rPr lang="en-US" sz="3600" b="1" dirty="0"/>
              <a:t>people.</a:t>
            </a:r>
          </a:p>
          <a:p>
            <a:endParaRPr lang="en-US" dirty="0"/>
          </a:p>
        </p:txBody>
      </p:sp>
      <p:sp>
        <p:nvSpPr>
          <p:cNvPr id="4" name="Title 1"/>
          <p:cNvSpPr>
            <a:spLocks noGrp="1"/>
          </p:cNvSpPr>
          <p:nvPr>
            <p:ph type="title"/>
          </p:nvPr>
        </p:nvSpPr>
        <p:spPr>
          <a:xfrm>
            <a:off x="457200" y="1524000"/>
            <a:ext cx="8047990" cy="1205057"/>
          </a:xfrm>
        </p:spPr>
        <p:txBody>
          <a:bodyPr>
            <a:noAutofit/>
          </a:bodyPr>
          <a:lstStyle/>
          <a:p>
            <a:r>
              <a:rPr lang="en-US" sz="5400" b="1" dirty="0">
                <a:latin typeface="+mn-lt"/>
              </a:rPr>
              <a:t>People </a:t>
            </a:r>
            <a:r>
              <a:rPr lang="en-US" sz="5400" b="1" dirty="0" smtClean="0">
                <a:latin typeface="+mn-lt"/>
              </a:rPr>
              <a:t>Have </a:t>
            </a:r>
            <a:r>
              <a:rPr lang="en-US" sz="5400" b="1" dirty="0">
                <a:latin typeface="+mn-lt"/>
              </a:rPr>
              <a:t>D</a:t>
            </a:r>
            <a:r>
              <a:rPr lang="en-US" sz="5400" b="1" dirty="0" smtClean="0">
                <a:latin typeface="+mn-lt"/>
              </a:rPr>
              <a:t>ied </a:t>
            </a:r>
            <a:r>
              <a:rPr lang="en-US" sz="5400" b="1" dirty="0">
                <a:latin typeface="+mn-lt"/>
              </a:rPr>
              <a:t>F</a:t>
            </a:r>
            <a:r>
              <a:rPr lang="en-US" sz="5400" b="1" dirty="0" smtClean="0">
                <a:latin typeface="+mn-lt"/>
              </a:rPr>
              <a:t>rom Breathing </a:t>
            </a:r>
            <a:r>
              <a:rPr lang="en-US" sz="5400" b="1" dirty="0" smtClean="0"/>
              <a:t>CO</a:t>
            </a:r>
            <a:r>
              <a:rPr lang="en-US" sz="5400" b="1" baseline="-25000" dirty="0" smtClean="0"/>
              <a:t>2</a:t>
            </a:r>
            <a:r>
              <a:rPr lang="en-US" sz="5400" b="1" dirty="0" smtClean="0">
                <a:latin typeface="+mn-lt"/>
              </a:rPr>
              <a:t>: </a:t>
            </a:r>
            <a:r>
              <a:rPr lang="en-US" sz="3200" b="1" dirty="0" smtClean="0">
                <a:latin typeface="+mn-lt"/>
              </a:rPr>
              <a:t>(cont.)</a:t>
            </a:r>
            <a:endParaRPr lang="en-US" sz="3200" b="1" dirty="0">
              <a:latin typeface="+mn-lt"/>
            </a:endParaRPr>
          </a:p>
        </p:txBody>
      </p:sp>
    </p:spTree>
    <p:extLst>
      <p:ext uri="{BB962C8B-B14F-4D97-AF65-F5344CB8AC3E}">
        <p14:creationId xmlns:p14="http://schemas.microsoft.com/office/powerpoint/2010/main" xmlns="" val="11847409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971800"/>
            <a:ext cx="8534400" cy="3602606"/>
          </a:xfrm>
        </p:spPr>
        <p:txBody>
          <a:bodyPr>
            <a:normAutofit lnSpcReduction="10000"/>
          </a:bodyPr>
          <a:lstStyle/>
          <a:p>
            <a:pPr lvl="0"/>
            <a:r>
              <a:rPr lang="en-US" sz="3400" b="1" dirty="0"/>
              <a:t>A couple has even been overexposed in their basement from an abandoned coal mine under their house; and </a:t>
            </a:r>
          </a:p>
          <a:p>
            <a:pPr lvl="0"/>
            <a:r>
              <a:rPr lang="en-US" sz="3400" b="1" dirty="0"/>
              <a:t>H</a:t>
            </a:r>
            <a:r>
              <a:rPr lang="en-US" sz="3400" b="1" dirty="0" smtClean="0"/>
              <a:t>undreds </a:t>
            </a:r>
            <a:r>
              <a:rPr lang="en-US" sz="3400" b="1" dirty="0"/>
              <a:t>of people living in a low-lying area surrounding a lake were killed when an underground eruption released CO</a:t>
            </a:r>
            <a:r>
              <a:rPr lang="en-US" sz="3400" b="1" baseline="-25000" dirty="0"/>
              <a:t>2</a:t>
            </a:r>
            <a:r>
              <a:rPr lang="en-US" sz="3400" b="1" dirty="0"/>
              <a:t> that bubbled out of the lake and spread out in the surrounding area.</a:t>
            </a:r>
          </a:p>
          <a:p>
            <a:endParaRPr lang="en-US" dirty="0"/>
          </a:p>
        </p:txBody>
      </p:sp>
      <p:sp>
        <p:nvSpPr>
          <p:cNvPr id="4" name="Title 1"/>
          <p:cNvSpPr>
            <a:spLocks noGrp="1"/>
          </p:cNvSpPr>
          <p:nvPr>
            <p:ph type="title"/>
          </p:nvPr>
        </p:nvSpPr>
        <p:spPr>
          <a:xfrm>
            <a:off x="457200" y="1524000"/>
            <a:ext cx="7429500" cy="1205057"/>
          </a:xfrm>
        </p:spPr>
        <p:txBody>
          <a:bodyPr>
            <a:noAutofit/>
          </a:bodyPr>
          <a:lstStyle/>
          <a:p>
            <a:r>
              <a:rPr lang="en-US" sz="5400" b="1" dirty="0">
                <a:latin typeface="+mn-lt"/>
              </a:rPr>
              <a:t>People </a:t>
            </a:r>
            <a:r>
              <a:rPr lang="en-US" sz="5400" b="1" dirty="0" smtClean="0">
                <a:latin typeface="+mn-lt"/>
              </a:rPr>
              <a:t>Have </a:t>
            </a:r>
            <a:r>
              <a:rPr lang="en-US" sz="5400" b="1" dirty="0">
                <a:latin typeface="+mn-lt"/>
              </a:rPr>
              <a:t>D</a:t>
            </a:r>
            <a:r>
              <a:rPr lang="en-US" sz="5400" b="1" dirty="0" smtClean="0">
                <a:latin typeface="+mn-lt"/>
              </a:rPr>
              <a:t>ied </a:t>
            </a:r>
            <a:r>
              <a:rPr lang="en-US" sz="5400" b="1" dirty="0">
                <a:latin typeface="+mn-lt"/>
              </a:rPr>
              <a:t>F</a:t>
            </a:r>
            <a:r>
              <a:rPr lang="en-US" sz="5400" b="1" dirty="0" smtClean="0">
                <a:latin typeface="+mn-lt"/>
              </a:rPr>
              <a:t>rom Breathing </a:t>
            </a:r>
            <a:r>
              <a:rPr lang="en-US" sz="5400" b="1" dirty="0" smtClean="0"/>
              <a:t>CO</a:t>
            </a:r>
            <a:r>
              <a:rPr lang="en-US" sz="5400" b="1" baseline="-25000" dirty="0" smtClean="0"/>
              <a:t>2</a:t>
            </a:r>
            <a:r>
              <a:rPr lang="en-US" sz="5400" b="1" dirty="0" smtClean="0">
                <a:latin typeface="+mn-lt"/>
              </a:rPr>
              <a:t>: </a:t>
            </a:r>
            <a:r>
              <a:rPr lang="en-US" sz="3200" b="1" dirty="0" smtClean="0"/>
              <a:t>(cont.)</a:t>
            </a:r>
            <a:endParaRPr lang="en-US" sz="3200" b="1" dirty="0">
              <a:latin typeface="+mn-lt"/>
            </a:endParaRPr>
          </a:p>
        </p:txBody>
      </p:sp>
    </p:spTree>
    <p:extLst>
      <p:ext uri="{BB962C8B-B14F-4D97-AF65-F5344CB8AC3E}">
        <p14:creationId xmlns:p14="http://schemas.microsoft.com/office/powerpoint/2010/main" xmlns="" val="11847409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6940" y="1371600"/>
            <a:ext cx="7886700" cy="1721474"/>
          </a:xfrm>
        </p:spPr>
        <p:txBody>
          <a:bodyPr>
            <a:noAutofit/>
          </a:bodyPr>
          <a:lstStyle/>
          <a:p>
            <a:r>
              <a:rPr lang="en-US" sz="5400" b="1" dirty="0">
                <a:latin typeface="+mn-lt"/>
              </a:rPr>
              <a:t>Beer and Ethanol Production </a:t>
            </a:r>
            <a:r>
              <a:rPr lang="en-US" sz="5400" b="1" dirty="0" smtClean="0">
                <a:latin typeface="+mn-lt"/>
              </a:rPr>
              <a:t>Industries</a:t>
            </a:r>
            <a:endParaRPr lang="en-US" sz="5000" b="1" dirty="0">
              <a:latin typeface="+mn-lt"/>
            </a:endParaRPr>
          </a:p>
        </p:txBody>
      </p:sp>
      <p:sp>
        <p:nvSpPr>
          <p:cNvPr id="3" name="Content Placeholder 2"/>
          <p:cNvSpPr>
            <a:spLocks noGrp="1"/>
          </p:cNvSpPr>
          <p:nvPr>
            <p:ph idx="1"/>
          </p:nvPr>
        </p:nvSpPr>
        <p:spPr>
          <a:xfrm>
            <a:off x="533400" y="3276600"/>
            <a:ext cx="8270240" cy="2538663"/>
          </a:xfrm>
        </p:spPr>
        <p:txBody>
          <a:bodyPr>
            <a:normAutofit lnSpcReduction="10000"/>
          </a:bodyPr>
          <a:lstStyle/>
          <a:p>
            <a:pPr marL="0" indent="0">
              <a:buNone/>
            </a:pPr>
            <a:r>
              <a:rPr lang="en-US" sz="3600" b="1" dirty="0" smtClean="0"/>
              <a:t>In </a:t>
            </a:r>
            <a:r>
              <a:rPr lang="en-US" sz="3600" b="1" dirty="0"/>
              <a:t>beer manufacturing </a:t>
            </a:r>
            <a:r>
              <a:rPr lang="en-US" sz="3600" b="1" dirty="0" smtClean="0"/>
              <a:t>and </a:t>
            </a:r>
            <a:r>
              <a:rPr lang="en-US" sz="3600" b="1" dirty="0"/>
              <a:t>ethanol production, because CO</a:t>
            </a:r>
            <a:r>
              <a:rPr lang="en-US" sz="3600" b="1" baseline="-25000" dirty="0"/>
              <a:t>2</a:t>
            </a:r>
            <a:r>
              <a:rPr lang="en-US" sz="3600" b="1" dirty="0"/>
              <a:t> is a natural by-product of the processes, people can routinely be </a:t>
            </a:r>
            <a:r>
              <a:rPr lang="en-US" sz="3600" b="1" dirty="0" smtClean="0"/>
              <a:t>over-exposed </a:t>
            </a:r>
            <a:r>
              <a:rPr lang="en-US" sz="3600" b="1" dirty="0"/>
              <a:t>to carbon dioxide.  </a:t>
            </a:r>
          </a:p>
          <a:p>
            <a:endParaRPr lang="en-US" dirty="0"/>
          </a:p>
        </p:txBody>
      </p:sp>
    </p:spTree>
    <p:extLst>
      <p:ext uri="{BB962C8B-B14F-4D97-AF65-F5344CB8AC3E}">
        <p14:creationId xmlns:p14="http://schemas.microsoft.com/office/powerpoint/2010/main" xmlns="" val="11847409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71600"/>
            <a:ext cx="7886700" cy="4724400"/>
          </a:xfrm>
        </p:spPr>
        <p:txBody>
          <a:bodyPr>
            <a:noAutofit/>
          </a:bodyPr>
          <a:lstStyle/>
          <a:p>
            <a:pPr algn="ctr"/>
            <a:r>
              <a:rPr lang="en-US" sz="5400" b="1" dirty="0">
                <a:latin typeface="+mn-lt"/>
              </a:rPr>
              <a:t>Specific Cases of Accidental Injuries and Fatalities Involving Exposures to </a:t>
            </a:r>
            <a:r>
              <a:rPr lang="en-US" sz="5400" b="1" dirty="0" smtClean="0"/>
              <a:t>CO</a:t>
            </a:r>
            <a:r>
              <a:rPr lang="en-US" sz="5400" b="1" baseline="-25000" dirty="0" smtClean="0"/>
              <a:t>2 </a:t>
            </a:r>
            <a:r>
              <a:rPr lang="en-US" sz="5400" b="1" dirty="0" smtClean="0">
                <a:latin typeface="+mn-lt"/>
              </a:rPr>
              <a:t>in </a:t>
            </a:r>
            <a:r>
              <a:rPr lang="en-US" sz="5400" b="1" dirty="0">
                <a:latin typeface="+mn-lt"/>
              </a:rPr>
              <a:t>Ethanol and Beer Production</a:t>
            </a:r>
            <a:endParaRPr lang="en-US" sz="5000" b="1" dirty="0">
              <a:latin typeface="+mn-lt"/>
            </a:endParaRPr>
          </a:p>
        </p:txBody>
      </p:sp>
    </p:spTree>
    <p:extLst>
      <p:ext uri="{BB962C8B-B14F-4D97-AF65-F5344CB8AC3E}">
        <p14:creationId xmlns:p14="http://schemas.microsoft.com/office/powerpoint/2010/main" xmlns="" val="11847409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960" y="1676400"/>
            <a:ext cx="7886700" cy="1205057"/>
          </a:xfrm>
        </p:spPr>
        <p:txBody>
          <a:bodyPr>
            <a:noAutofit/>
          </a:bodyPr>
          <a:lstStyle/>
          <a:p>
            <a:r>
              <a:rPr lang="en-US" sz="5400" b="1" dirty="0">
                <a:latin typeface="+mn-lt"/>
              </a:rPr>
              <a:t>Beer </a:t>
            </a:r>
            <a:r>
              <a:rPr lang="en-US" sz="5400" b="1" dirty="0" smtClean="0">
                <a:latin typeface="+mn-lt"/>
              </a:rPr>
              <a:t>Production</a:t>
            </a:r>
            <a:endParaRPr lang="en-US" sz="5000" b="1" dirty="0">
              <a:latin typeface="+mn-lt"/>
            </a:endParaRPr>
          </a:p>
        </p:txBody>
      </p:sp>
      <p:sp>
        <p:nvSpPr>
          <p:cNvPr id="3" name="Content Placeholder 2"/>
          <p:cNvSpPr>
            <a:spLocks noGrp="1"/>
          </p:cNvSpPr>
          <p:nvPr>
            <p:ph idx="1"/>
          </p:nvPr>
        </p:nvSpPr>
        <p:spPr>
          <a:xfrm>
            <a:off x="677960" y="3124200"/>
            <a:ext cx="8270240" cy="2386263"/>
          </a:xfrm>
        </p:spPr>
        <p:txBody>
          <a:bodyPr>
            <a:normAutofit/>
          </a:bodyPr>
          <a:lstStyle/>
          <a:p>
            <a:r>
              <a:rPr lang="en-US" sz="3600" b="1" dirty="0"/>
              <a:t>OSHA citations for failure to protect workers</a:t>
            </a:r>
          </a:p>
          <a:p>
            <a:r>
              <a:rPr lang="en-US" sz="3600" b="1" dirty="0"/>
              <a:t>Assessed penalties of $88,000 </a:t>
            </a:r>
          </a:p>
          <a:p>
            <a:r>
              <a:rPr lang="en-US" sz="3600" b="1" dirty="0"/>
              <a:t>Implementation of many changes</a:t>
            </a:r>
          </a:p>
          <a:p>
            <a:endParaRPr lang="en-US" dirty="0"/>
          </a:p>
        </p:txBody>
      </p:sp>
    </p:spTree>
    <p:extLst>
      <p:ext uri="{BB962C8B-B14F-4D97-AF65-F5344CB8AC3E}">
        <p14:creationId xmlns:p14="http://schemas.microsoft.com/office/powerpoint/2010/main" xmlns="" val="11847409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600200"/>
            <a:ext cx="7886700" cy="1325563"/>
          </a:xfrm>
        </p:spPr>
        <p:txBody>
          <a:bodyPr>
            <a:normAutofit/>
          </a:bodyPr>
          <a:lstStyle/>
          <a:p>
            <a:r>
              <a:rPr lang="en-US" sz="5400" b="1" dirty="0">
                <a:latin typeface="+mn-lt"/>
              </a:rPr>
              <a:t>Ethanol </a:t>
            </a:r>
            <a:r>
              <a:rPr lang="en-US" sz="5400" b="1" dirty="0" smtClean="0">
                <a:latin typeface="+mn-lt"/>
              </a:rPr>
              <a:t>Production</a:t>
            </a:r>
            <a:endParaRPr lang="en-US" sz="5400" dirty="0">
              <a:latin typeface="+mn-lt"/>
            </a:endParaRPr>
          </a:p>
        </p:txBody>
      </p:sp>
      <p:sp>
        <p:nvSpPr>
          <p:cNvPr id="3" name="Content Placeholder 2"/>
          <p:cNvSpPr>
            <a:spLocks noGrp="1"/>
          </p:cNvSpPr>
          <p:nvPr>
            <p:ph idx="1"/>
          </p:nvPr>
        </p:nvSpPr>
        <p:spPr>
          <a:xfrm>
            <a:off x="609600" y="3048000"/>
            <a:ext cx="7886700" cy="1626394"/>
          </a:xfrm>
        </p:spPr>
        <p:txBody>
          <a:bodyPr/>
          <a:lstStyle/>
          <a:p>
            <a:pPr marL="0" indent="0">
              <a:buNone/>
            </a:pPr>
            <a:r>
              <a:rPr lang="en-US" sz="3600" b="1" dirty="0"/>
              <a:t>CO</a:t>
            </a:r>
            <a:r>
              <a:rPr lang="en-US" sz="3600" b="1" baseline="-25000" dirty="0"/>
              <a:t>2</a:t>
            </a:r>
            <a:r>
              <a:rPr lang="en-US" sz="3600" b="1" dirty="0"/>
              <a:t> </a:t>
            </a:r>
            <a:r>
              <a:rPr lang="en-US" sz="3600" b="1" dirty="0" smtClean="0"/>
              <a:t>overexposure </a:t>
            </a:r>
            <a:r>
              <a:rPr lang="en-US" sz="3600" b="1" dirty="0"/>
              <a:t>caused one fatality and one permanently disabling injury</a:t>
            </a:r>
          </a:p>
          <a:p>
            <a:endParaRPr lang="en-US" dirty="0"/>
          </a:p>
          <a:p>
            <a:endParaRPr lang="en-US" dirty="0"/>
          </a:p>
        </p:txBody>
      </p:sp>
    </p:spTree>
    <p:extLst>
      <p:ext uri="{BB962C8B-B14F-4D97-AF65-F5344CB8AC3E}">
        <p14:creationId xmlns:p14="http://schemas.microsoft.com/office/powerpoint/2010/main" xmlns="" val="18044526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975" y="1143000"/>
            <a:ext cx="8659729" cy="1205057"/>
          </a:xfrm>
        </p:spPr>
        <p:txBody>
          <a:bodyPr>
            <a:noAutofit/>
          </a:bodyPr>
          <a:lstStyle/>
          <a:p>
            <a:pPr algn="ctr"/>
            <a:r>
              <a:rPr lang="en-US" sz="5400" dirty="0"/>
              <a:t> </a:t>
            </a:r>
            <a:r>
              <a:rPr lang="en-US" b="1" dirty="0">
                <a:latin typeface="+mn-lt"/>
              </a:rPr>
              <a:t>The </a:t>
            </a:r>
            <a:r>
              <a:rPr lang="en-US" b="1" dirty="0" smtClean="0">
                <a:latin typeface="+mn-lt"/>
              </a:rPr>
              <a:t>Top </a:t>
            </a:r>
            <a:r>
              <a:rPr lang="en-US" b="1" dirty="0">
                <a:latin typeface="+mn-lt"/>
              </a:rPr>
              <a:t>of the </a:t>
            </a:r>
            <a:r>
              <a:rPr lang="en-US" b="1" dirty="0" smtClean="0">
                <a:latin typeface="+mn-lt"/>
              </a:rPr>
              <a:t>Interstice </a:t>
            </a:r>
            <a:r>
              <a:rPr lang="en-US" b="1" dirty="0">
                <a:latin typeface="+mn-lt"/>
              </a:rPr>
              <a:t>B</a:t>
            </a:r>
            <a:r>
              <a:rPr lang="en-US" b="1" dirty="0" smtClean="0">
                <a:latin typeface="+mn-lt"/>
              </a:rPr>
              <a:t>uilding</a:t>
            </a:r>
            <a:endParaRPr lang="en-US" b="1" dirty="0">
              <a:latin typeface="+mn-lt"/>
            </a:endParaRPr>
          </a:p>
        </p:txBody>
      </p:sp>
      <p:pic>
        <p:nvPicPr>
          <p:cNvPr id="4" name="Content Placeholder 3" descr="Roof of the Interstice Building, ADM fatality, 1-2-13"/>
          <p:cNvPicPr>
            <a:picLocks noGrp="1"/>
          </p:cNvPicPr>
          <p:nvPr>
            <p:ph idx="1"/>
          </p:nvPr>
        </p:nvPicPr>
        <p:blipFill>
          <a:blip r:embed="rId3" cstate="print"/>
          <a:srcRect/>
          <a:stretch>
            <a:fillRect/>
          </a:stretch>
        </p:blipFill>
        <p:spPr bwMode="auto">
          <a:xfrm>
            <a:off x="1447800" y="2133600"/>
            <a:ext cx="6553200" cy="4343400"/>
          </a:xfrm>
          <a:prstGeom prst="rect">
            <a:avLst/>
          </a:prstGeom>
          <a:noFill/>
          <a:ln w="9525">
            <a:noFill/>
            <a:miter lim="800000"/>
            <a:headEnd/>
            <a:tailEnd/>
          </a:ln>
        </p:spPr>
      </p:pic>
    </p:spTree>
    <p:extLst>
      <p:ext uri="{BB962C8B-B14F-4D97-AF65-F5344CB8AC3E}">
        <p14:creationId xmlns:p14="http://schemas.microsoft.com/office/powerpoint/2010/main" xmlns="" val="11847409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004743"/>
            <a:ext cx="8991600" cy="1205057"/>
          </a:xfrm>
        </p:spPr>
        <p:txBody>
          <a:bodyPr>
            <a:noAutofit/>
          </a:bodyPr>
          <a:lstStyle/>
          <a:p>
            <a:r>
              <a:rPr lang="en-US" sz="4000" b="1" dirty="0">
                <a:latin typeface="+mn-lt"/>
              </a:rPr>
              <a:t>D-shaped </a:t>
            </a:r>
            <a:r>
              <a:rPr lang="en-US" sz="4000" b="1" dirty="0" smtClean="0">
                <a:latin typeface="+mn-lt"/>
              </a:rPr>
              <a:t>Manway (Inside </a:t>
            </a:r>
            <a:r>
              <a:rPr lang="en-US" sz="4000" b="1" dirty="0">
                <a:latin typeface="+mn-lt"/>
              </a:rPr>
              <a:t>the </a:t>
            </a:r>
            <a:r>
              <a:rPr lang="en-US" sz="4000" b="1" dirty="0" smtClean="0">
                <a:latin typeface="+mn-lt"/>
              </a:rPr>
              <a:t>Building)</a:t>
            </a:r>
            <a:r>
              <a:rPr lang="en-US" sz="4000" dirty="0">
                <a:latin typeface="+mn-lt"/>
              </a:rPr>
              <a:t> </a:t>
            </a:r>
            <a:endParaRPr lang="en-US" sz="4000" b="1" dirty="0">
              <a:latin typeface="+mn-lt"/>
            </a:endParaRPr>
          </a:p>
        </p:txBody>
      </p:sp>
      <p:pic>
        <p:nvPicPr>
          <p:cNvPr id="4" name="Content Placeholder 3" descr="ADM Fatality, photo 1"/>
          <p:cNvPicPr>
            <a:picLocks noGrp="1"/>
          </p:cNvPicPr>
          <p:nvPr>
            <p:ph idx="1"/>
          </p:nvPr>
        </p:nvPicPr>
        <p:blipFill>
          <a:blip r:embed="rId3" cstate="print"/>
          <a:srcRect/>
          <a:stretch>
            <a:fillRect/>
          </a:stretch>
        </p:blipFill>
        <p:spPr bwMode="auto">
          <a:xfrm>
            <a:off x="762000" y="2209800"/>
            <a:ext cx="7391399" cy="4419600"/>
          </a:xfrm>
          <a:prstGeom prst="rect">
            <a:avLst/>
          </a:prstGeom>
          <a:noFill/>
          <a:ln w="9525">
            <a:noFill/>
            <a:miter lim="800000"/>
            <a:headEnd/>
            <a:tailEnd/>
          </a:ln>
        </p:spPr>
      </p:pic>
    </p:spTree>
    <p:extLst>
      <p:ext uri="{BB962C8B-B14F-4D97-AF65-F5344CB8AC3E}">
        <p14:creationId xmlns:p14="http://schemas.microsoft.com/office/powerpoint/2010/main" xmlns="" val="118474099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7829" y="1278417"/>
            <a:ext cx="7886700" cy="1205057"/>
          </a:xfrm>
        </p:spPr>
        <p:txBody>
          <a:bodyPr>
            <a:noAutofit/>
          </a:bodyPr>
          <a:lstStyle/>
          <a:p>
            <a:pPr algn="ctr"/>
            <a:r>
              <a:rPr lang="en-US" b="1" dirty="0">
                <a:latin typeface="+mn-lt"/>
              </a:rPr>
              <a:t>Round </a:t>
            </a:r>
            <a:r>
              <a:rPr lang="en-US" b="1" dirty="0" smtClean="0">
                <a:latin typeface="+mn-lt"/>
              </a:rPr>
              <a:t>Manway (Outside </a:t>
            </a:r>
            <a:r>
              <a:rPr lang="en-US" b="1" dirty="0">
                <a:latin typeface="+mn-lt"/>
              </a:rPr>
              <a:t>of the </a:t>
            </a:r>
            <a:r>
              <a:rPr lang="en-US" b="1" dirty="0" smtClean="0">
                <a:latin typeface="+mn-lt"/>
              </a:rPr>
              <a:t>Building</a:t>
            </a:r>
            <a:r>
              <a:rPr lang="en-US" b="1" dirty="0">
                <a:latin typeface="+mn-lt"/>
              </a:rPr>
              <a:t>)</a:t>
            </a:r>
          </a:p>
        </p:txBody>
      </p:sp>
      <p:pic>
        <p:nvPicPr>
          <p:cNvPr id="4" name="Content Placeholder 3" descr="Outside manway ADM fatality, 1-1-13"/>
          <p:cNvPicPr>
            <a:picLocks noGrp="1"/>
          </p:cNvPicPr>
          <p:nvPr>
            <p:ph idx="1"/>
          </p:nvPr>
        </p:nvPicPr>
        <p:blipFill>
          <a:blip r:embed="rId3" cstate="print"/>
          <a:srcRect/>
          <a:stretch>
            <a:fillRect/>
          </a:stretch>
        </p:blipFill>
        <p:spPr bwMode="auto">
          <a:xfrm>
            <a:off x="1744579" y="2483474"/>
            <a:ext cx="6553200" cy="4222126"/>
          </a:xfrm>
          <a:prstGeom prst="rect">
            <a:avLst/>
          </a:prstGeom>
          <a:noFill/>
          <a:ln w="9525">
            <a:noFill/>
            <a:miter lim="800000"/>
            <a:headEnd/>
            <a:tailEnd/>
          </a:ln>
        </p:spPr>
      </p:pic>
    </p:spTree>
    <p:extLst>
      <p:ext uri="{BB962C8B-B14F-4D97-AF65-F5344CB8AC3E}">
        <p14:creationId xmlns:p14="http://schemas.microsoft.com/office/powerpoint/2010/main" xmlns="" val="11847409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1143000"/>
            <a:ext cx="8877300" cy="1295400"/>
          </a:xfrm>
        </p:spPr>
        <p:txBody>
          <a:bodyPr>
            <a:noAutofit/>
          </a:bodyPr>
          <a:lstStyle/>
          <a:p>
            <a:r>
              <a:rPr lang="en-GB" sz="5400" b="1" dirty="0">
                <a:latin typeface="+mn-lt"/>
              </a:rPr>
              <a:t>The RFA’s </a:t>
            </a:r>
            <a:r>
              <a:rPr lang="en-GB" sz="5400" b="1" i="1" dirty="0" smtClean="0">
                <a:latin typeface="+mn-lt"/>
              </a:rPr>
              <a:t>CO</a:t>
            </a:r>
            <a:r>
              <a:rPr lang="en-GB" sz="5400" b="1" i="1" baseline="-25000" dirty="0" smtClean="0">
                <a:latin typeface="+mn-lt"/>
              </a:rPr>
              <a:t>2</a:t>
            </a:r>
            <a:r>
              <a:rPr lang="en-GB" sz="5400" b="1" i="1" dirty="0" smtClean="0">
                <a:latin typeface="+mn-lt"/>
              </a:rPr>
              <a:t> Safety </a:t>
            </a:r>
            <a:r>
              <a:rPr lang="en-GB" sz="5400" b="1" i="1" dirty="0">
                <a:latin typeface="+mn-lt"/>
              </a:rPr>
              <a:t>Program</a:t>
            </a:r>
            <a:r>
              <a:rPr lang="en-GB" sz="5400" dirty="0" smtClean="0">
                <a:latin typeface="+mn-lt"/>
              </a:rPr>
              <a:t>:</a:t>
            </a:r>
            <a:endParaRPr lang="en-US" sz="5000" b="1" dirty="0">
              <a:latin typeface="+mn-lt"/>
            </a:endParaRPr>
          </a:p>
        </p:txBody>
      </p:sp>
      <p:sp>
        <p:nvSpPr>
          <p:cNvPr id="3" name="Content Placeholder 2"/>
          <p:cNvSpPr>
            <a:spLocks noGrp="1"/>
          </p:cNvSpPr>
          <p:nvPr>
            <p:ph idx="1"/>
          </p:nvPr>
        </p:nvSpPr>
        <p:spPr>
          <a:xfrm>
            <a:off x="457200" y="2438400"/>
            <a:ext cx="8270240" cy="3907406"/>
          </a:xfrm>
        </p:spPr>
        <p:txBody>
          <a:bodyPr>
            <a:noAutofit/>
          </a:bodyPr>
          <a:lstStyle/>
          <a:p>
            <a:pPr lvl="0"/>
            <a:r>
              <a:rPr lang="en-GB" sz="3600" b="1" dirty="0" smtClean="0"/>
              <a:t>Discusses </a:t>
            </a:r>
            <a:r>
              <a:rPr lang="en-GB" sz="3600" b="1" dirty="0"/>
              <a:t>the many uses of CO</a:t>
            </a:r>
            <a:r>
              <a:rPr lang="en-GB" sz="3600" b="1" baseline="-25000" dirty="0"/>
              <a:t>2</a:t>
            </a:r>
            <a:r>
              <a:rPr lang="en-GB" sz="3600" b="1" dirty="0"/>
              <a:t>; </a:t>
            </a:r>
            <a:endParaRPr lang="en-US" sz="3600" b="1" dirty="0"/>
          </a:p>
          <a:p>
            <a:pPr lvl="0"/>
            <a:r>
              <a:rPr lang="en-GB" sz="3600" b="1" dirty="0"/>
              <a:t>Presents accidents that have resulted from CO</a:t>
            </a:r>
            <a:r>
              <a:rPr lang="en-GB" sz="3600" b="1" baseline="-25000" dirty="0"/>
              <a:t>2</a:t>
            </a:r>
            <a:r>
              <a:rPr lang="en-GB" sz="3600" b="1" dirty="0"/>
              <a:t> overexposures; </a:t>
            </a:r>
            <a:endParaRPr lang="en-GB" sz="3600" b="1" dirty="0" smtClean="0"/>
          </a:p>
          <a:p>
            <a:r>
              <a:rPr lang="en-GB" sz="3600" b="1" dirty="0" smtClean="0"/>
              <a:t>Reviews the U.S. established worker exposure limits; </a:t>
            </a:r>
            <a:endParaRPr lang="en-US" sz="3600" b="1" dirty="0" smtClean="0"/>
          </a:p>
          <a:p>
            <a:pPr lvl="0"/>
            <a:endParaRPr lang="en-US" sz="3600" b="1" dirty="0"/>
          </a:p>
        </p:txBody>
      </p:sp>
    </p:spTree>
    <p:extLst>
      <p:ext uri="{BB962C8B-B14F-4D97-AF65-F5344CB8AC3E}">
        <p14:creationId xmlns:p14="http://schemas.microsoft.com/office/powerpoint/2010/main" xmlns="" val="118474099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14600"/>
            <a:ext cx="7886700" cy="1205057"/>
          </a:xfrm>
        </p:spPr>
        <p:txBody>
          <a:bodyPr>
            <a:noAutofit/>
          </a:bodyPr>
          <a:lstStyle/>
          <a:p>
            <a:pPr algn="ctr"/>
            <a:r>
              <a:rPr lang="en-US" sz="5400" b="1" dirty="0">
                <a:latin typeface="+mn-lt"/>
              </a:rPr>
              <a:t>CO2 is NOT an </a:t>
            </a:r>
            <a:r>
              <a:rPr lang="en-US" sz="5400" b="1" dirty="0" smtClean="0">
                <a:latin typeface="+mn-lt"/>
              </a:rPr>
              <a:t>Asphyxiant </a:t>
            </a:r>
            <a:r>
              <a:rPr lang="en-US" sz="5400" b="1" dirty="0">
                <a:latin typeface="+mn-lt"/>
              </a:rPr>
              <a:t>G</a:t>
            </a:r>
            <a:r>
              <a:rPr lang="en-US" sz="5400" b="1" dirty="0" smtClean="0">
                <a:latin typeface="+mn-lt"/>
              </a:rPr>
              <a:t>as</a:t>
            </a:r>
            <a:r>
              <a:rPr lang="en-US" sz="5400" b="1" dirty="0">
                <a:latin typeface="+mn-lt"/>
              </a:rPr>
              <a:t>, it is </a:t>
            </a:r>
            <a:r>
              <a:rPr lang="en-US" sz="5400" b="1" dirty="0" smtClean="0">
                <a:latin typeface="+mn-lt"/>
              </a:rPr>
              <a:t>Toxic</a:t>
            </a:r>
            <a:endParaRPr lang="en-US" sz="5000" b="1" dirty="0">
              <a:latin typeface="+mn-lt"/>
            </a:endParaRPr>
          </a:p>
        </p:txBody>
      </p:sp>
    </p:spTree>
    <p:extLst>
      <p:ext uri="{BB962C8B-B14F-4D97-AF65-F5344CB8AC3E}">
        <p14:creationId xmlns:p14="http://schemas.microsoft.com/office/powerpoint/2010/main" xmlns="" val="118474099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7886700" cy="1205057"/>
          </a:xfrm>
        </p:spPr>
        <p:txBody>
          <a:bodyPr>
            <a:noAutofit/>
          </a:bodyPr>
          <a:lstStyle/>
          <a:p>
            <a:r>
              <a:rPr lang="en-US" sz="5400" b="1" dirty="0" smtClean="0">
                <a:latin typeface="+mn-lt"/>
              </a:rPr>
              <a:t>What went wrong?</a:t>
            </a:r>
            <a:endParaRPr lang="en-US" sz="5000" b="1" dirty="0">
              <a:latin typeface="+mn-lt"/>
            </a:endParaRPr>
          </a:p>
        </p:txBody>
      </p:sp>
      <p:sp>
        <p:nvSpPr>
          <p:cNvPr id="3" name="TextBox 2"/>
          <p:cNvSpPr txBox="1"/>
          <p:nvPr/>
        </p:nvSpPr>
        <p:spPr>
          <a:xfrm>
            <a:off x="457200" y="2209800"/>
            <a:ext cx="8153400" cy="4093428"/>
          </a:xfrm>
          <a:prstGeom prst="rect">
            <a:avLst/>
          </a:prstGeom>
          <a:noFill/>
        </p:spPr>
        <p:txBody>
          <a:bodyPr wrap="square" rtlCol="0">
            <a:spAutoFit/>
          </a:bodyPr>
          <a:lstStyle/>
          <a:p>
            <a:r>
              <a:rPr lang="en-US" sz="3600" b="1" dirty="0" smtClean="0"/>
              <a:t>During the time that they were opening the outside manway, enough CO</a:t>
            </a:r>
            <a:r>
              <a:rPr lang="en-US" sz="3600" b="1" baseline="-25000" dirty="0" smtClean="0"/>
              <a:t>2</a:t>
            </a:r>
            <a:r>
              <a:rPr lang="en-US" sz="3600" b="1" dirty="0" smtClean="0"/>
              <a:t> had migrated out of the fermenter through the D manway that an Immediate Danger to Life and Health (IDLH) atmosphere now existed inside the interstice building.</a:t>
            </a:r>
          </a:p>
          <a:p>
            <a:endParaRPr lang="en-US" sz="800" b="1" dirty="0" smtClean="0"/>
          </a:p>
          <a:p>
            <a:r>
              <a:rPr lang="en-US" sz="3600" b="1" dirty="0" smtClean="0"/>
              <a:t>IDLH </a:t>
            </a:r>
            <a:r>
              <a:rPr lang="en-US" sz="3600" b="1" smtClean="0"/>
              <a:t>= 40,000 </a:t>
            </a:r>
            <a:r>
              <a:rPr lang="en-US" sz="3600" b="1" dirty="0" smtClean="0"/>
              <a:t>ppm </a:t>
            </a:r>
            <a:r>
              <a:rPr lang="en-US" sz="3600" b="1" smtClean="0"/>
              <a:t>or 4% </a:t>
            </a:r>
            <a:r>
              <a:rPr lang="en-US" sz="3600" b="1" dirty="0" smtClean="0"/>
              <a:t>CO</a:t>
            </a:r>
            <a:r>
              <a:rPr lang="en-US" sz="3600" b="1" baseline="-25000" dirty="0" smtClean="0"/>
              <a:t>2</a:t>
            </a:r>
            <a:r>
              <a:rPr lang="en-US" sz="3600" b="1" dirty="0" smtClean="0"/>
              <a:t> </a:t>
            </a:r>
            <a:endParaRPr lang="en-US" sz="3600" b="1" dirty="0"/>
          </a:p>
        </p:txBody>
      </p:sp>
    </p:spTree>
    <p:extLst>
      <p:ext uri="{BB962C8B-B14F-4D97-AF65-F5344CB8AC3E}">
        <p14:creationId xmlns:p14="http://schemas.microsoft.com/office/powerpoint/2010/main" xmlns="" val="11847409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0"/>
            <a:ext cx="8232646" cy="1205057"/>
          </a:xfrm>
        </p:spPr>
        <p:txBody>
          <a:bodyPr>
            <a:noAutofit/>
          </a:bodyPr>
          <a:lstStyle/>
          <a:p>
            <a:r>
              <a:rPr lang="en-US" sz="5400" b="1" dirty="0" smtClean="0"/>
              <a:t>What happened to the workers?</a:t>
            </a:r>
            <a:endParaRPr lang="en-US" sz="5000" b="1" dirty="0">
              <a:latin typeface="+mn-lt"/>
            </a:endParaRPr>
          </a:p>
        </p:txBody>
      </p:sp>
      <p:sp>
        <p:nvSpPr>
          <p:cNvPr id="3" name="Content Placeholder 2"/>
          <p:cNvSpPr>
            <a:spLocks noGrp="1"/>
          </p:cNvSpPr>
          <p:nvPr>
            <p:ph idx="1"/>
          </p:nvPr>
        </p:nvSpPr>
        <p:spPr>
          <a:xfrm>
            <a:off x="228600" y="2895600"/>
            <a:ext cx="8915400" cy="3581400"/>
          </a:xfrm>
        </p:spPr>
        <p:txBody>
          <a:bodyPr>
            <a:noAutofit/>
          </a:bodyPr>
          <a:lstStyle/>
          <a:p>
            <a:pPr marL="0" indent="0">
              <a:lnSpc>
                <a:spcPct val="100000"/>
              </a:lnSpc>
              <a:spcBef>
                <a:spcPts val="0"/>
              </a:spcBef>
              <a:buNone/>
            </a:pPr>
            <a:r>
              <a:rPr lang="en-US" sz="3400" b="1" dirty="0" smtClean="0"/>
              <a:t>Both workers passed out, one on the floor and the other seated, leaning back against some steps.</a:t>
            </a:r>
            <a:endParaRPr lang="en-US" sz="3400" dirty="0"/>
          </a:p>
          <a:p>
            <a:pPr>
              <a:lnSpc>
                <a:spcPct val="100000"/>
              </a:lnSpc>
              <a:spcBef>
                <a:spcPts val="0"/>
              </a:spcBef>
              <a:buNone/>
            </a:pPr>
            <a:r>
              <a:rPr lang="en-US" sz="3400" b="1" dirty="0" smtClean="0"/>
              <a:t>The worker found on the floor did not survive.</a:t>
            </a:r>
          </a:p>
          <a:p>
            <a:pPr>
              <a:lnSpc>
                <a:spcPct val="100000"/>
              </a:lnSpc>
              <a:spcBef>
                <a:spcPts val="0"/>
              </a:spcBef>
              <a:buNone/>
            </a:pPr>
            <a:r>
              <a:rPr lang="en-US" sz="3400" b="1" dirty="0" smtClean="0"/>
              <a:t>The other has permanent neurological</a:t>
            </a:r>
          </a:p>
          <a:p>
            <a:pPr>
              <a:lnSpc>
                <a:spcPct val="100000"/>
              </a:lnSpc>
              <a:spcBef>
                <a:spcPts val="0"/>
              </a:spcBef>
              <a:buNone/>
            </a:pPr>
            <a:r>
              <a:rPr lang="en-US" sz="3400" b="1" dirty="0" smtClean="0"/>
              <a:t>damage done by the extended high levels of CO</a:t>
            </a:r>
            <a:r>
              <a:rPr lang="en-US" sz="3400" b="1" baseline="-25000" dirty="0" smtClean="0"/>
              <a:t>2 </a:t>
            </a:r>
          </a:p>
          <a:p>
            <a:pPr>
              <a:lnSpc>
                <a:spcPct val="100000"/>
              </a:lnSpc>
              <a:spcBef>
                <a:spcPts val="0"/>
              </a:spcBef>
              <a:buNone/>
            </a:pPr>
            <a:r>
              <a:rPr lang="en-US" sz="3400" b="1" dirty="0" smtClean="0"/>
              <a:t>exposure.  </a:t>
            </a:r>
            <a:endParaRPr lang="en-US" sz="3400" dirty="0"/>
          </a:p>
        </p:txBody>
      </p:sp>
    </p:spTree>
    <p:extLst>
      <p:ext uri="{BB962C8B-B14F-4D97-AF65-F5344CB8AC3E}">
        <p14:creationId xmlns:p14="http://schemas.microsoft.com/office/powerpoint/2010/main" xmlns="" val="118474099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0"/>
            <a:ext cx="7886700" cy="1325563"/>
          </a:xfrm>
        </p:spPr>
        <p:txBody>
          <a:bodyPr>
            <a:normAutofit fontScale="90000"/>
          </a:bodyPr>
          <a:lstStyle/>
          <a:p>
            <a:pPr algn="ctr"/>
            <a:r>
              <a:rPr lang="en-US" sz="6000" b="1" dirty="0" smtClean="0"/>
              <a:t>CO2 is NOT an asphyxiant gas. </a:t>
            </a:r>
            <a:br>
              <a:rPr lang="en-US" sz="6000" b="1" dirty="0" smtClean="0"/>
            </a:br>
            <a:r>
              <a:rPr lang="en-US" sz="6000" b="1" dirty="0" smtClean="0"/>
              <a:t/>
            </a:r>
            <a:br>
              <a:rPr lang="en-US" sz="6000" b="1" dirty="0" smtClean="0"/>
            </a:br>
            <a:r>
              <a:rPr lang="en-US" sz="6000" b="1" dirty="0" smtClean="0"/>
              <a:t>It is toxic.</a:t>
            </a:r>
            <a:r>
              <a:rPr lang="en-US" sz="6000" dirty="0" smtClean="0"/>
              <a:t/>
            </a:r>
            <a:br>
              <a:rPr lang="en-US" sz="6000" dirty="0" smtClean="0"/>
            </a:br>
            <a:endParaRPr lang="en-US" sz="5700" dirty="0">
              <a:latin typeface="+mn-lt"/>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8382000" cy="1205057"/>
          </a:xfrm>
        </p:spPr>
        <p:txBody>
          <a:bodyPr>
            <a:noAutofit/>
          </a:bodyPr>
          <a:lstStyle/>
          <a:p>
            <a:r>
              <a:rPr lang="en-US" sz="5400" b="1" dirty="0">
                <a:latin typeface="+mn-lt"/>
              </a:rPr>
              <a:t>Symptoms of CO</a:t>
            </a:r>
            <a:r>
              <a:rPr lang="en-US" sz="5400" b="1" baseline="-25000" dirty="0">
                <a:latin typeface="+mn-lt"/>
              </a:rPr>
              <a:t>2</a:t>
            </a:r>
            <a:r>
              <a:rPr lang="en-US" sz="5400" b="1" dirty="0">
                <a:latin typeface="+mn-lt"/>
              </a:rPr>
              <a:t> </a:t>
            </a:r>
            <a:r>
              <a:rPr lang="en-US" sz="5400" b="1" dirty="0" smtClean="0">
                <a:latin typeface="+mn-lt"/>
              </a:rPr>
              <a:t>Overexposure</a:t>
            </a:r>
            <a:endParaRPr lang="en-US" sz="5000" b="1" dirty="0">
              <a:latin typeface="+mn-lt"/>
            </a:endParaRPr>
          </a:p>
        </p:txBody>
      </p:sp>
      <p:sp>
        <p:nvSpPr>
          <p:cNvPr id="3" name="Content Placeholder 2"/>
          <p:cNvSpPr>
            <a:spLocks noGrp="1"/>
          </p:cNvSpPr>
          <p:nvPr>
            <p:ph idx="1"/>
          </p:nvPr>
        </p:nvSpPr>
        <p:spPr>
          <a:xfrm>
            <a:off x="609600" y="3200400"/>
            <a:ext cx="8270240" cy="1776663"/>
          </a:xfrm>
        </p:spPr>
        <p:txBody>
          <a:bodyPr>
            <a:normAutofit/>
          </a:bodyPr>
          <a:lstStyle/>
          <a:p>
            <a:pPr marL="0" indent="0">
              <a:buNone/>
            </a:pPr>
            <a:r>
              <a:rPr lang="en-US" sz="3900" b="1" dirty="0"/>
              <a:t>Exposure </a:t>
            </a:r>
            <a:r>
              <a:rPr lang="en-US" sz="3900" b="1" dirty="0" smtClean="0"/>
              <a:t>to </a:t>
            </a:r>
            <a:r>
              <a:rPr lang="en-US" sz="3900" b="1" dirty="0"/>
              <a:t>only 1000 ppm </a:t>
            </a:r>
            <a:r>
              <a:rPr lang="en-US" sz="3900" b="1" dirty="0" smtClean="0"/>
              <a:t>for 2½  hours impairs </a:t>
            </a:r>
            <a:r>
              <a:rPr lang="en-US" sz="3900" b="1" dirty="0"/>
              <a:t>thinking, concentration, and logical thought processes.</a:t>
            </a:r>
          </a:p>
          <a:p>
            <a:endParaRPr lang="en-US" dirty="0"/>
          </a:p>
          <a:p>
            <a:endParaRPr lang="en-US" dirty="0"/>
          </a:p>
        </p:txBody>
      </p:sp>
    </p:spTree>
    <p:extLst>
      <p:ext uri="{BB962C8B-B14F-4D97-AF65-F5344CB8AC3E}">
        <p14:creationId xmlns:p14="http://schemas.microsoft.com/office/powerpoint/2010/main" xmlns="" val="118474099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0"/>
            <a:ext cx="8382000" cy="1205057"/>
          </a:xfrm>
        </p:spPr>
        <p:txBody>
          <a:bodyPr>
            <a:noAutofit/>
          </a:bodyPr>
          <a:lstStyle/>
          <a:p>
            <a:r>
              <a:rPr lang="en-US" sz="5400" b="1" dirty="0">
                <a:latin typeface="+mn-lt"/>
              </a:rPr>
              <a:t>Symptoms of CO</a:t>
            </a:r>
            <a:r>
              <a:rPr lang="en-US" sz="5400" b="1" baseline="-25000" dirty="0">
                <a:latin typeface="+mn-lt"/>
              </a:rPr>
              <a:t>2</a:t>
            </a:r>
            <a:r>
              <a:rPr lang="en-US" sz="5400" b="1" dirty="0">
                <a:latin typeface="+mn-lt"/>
              </a:rPr>
              <a:t> </a:t>
            </a:r>
            <a:r>
              <a:rPr lang="en-US" sz="5400" b="1" dirty="0" smtClean="0">
                <a:latin typeface="+mn-lt"/>
              </a:rPr>
              <a:t>Overexposure </a:t>
            </a:r>
            <a:r>
              <a:rPr lang="en-US" sz="3200" b="1" dirty="0" smtClean="0">
                <a:latin typeface="+mn-lt"/>
              </a:rPr>
              <a:t>(cont.)</a:t>
            </a:r>
            <a:endParaRPr lang="en-US" sz="3200" b="1" dirty="0">
              <a:latin typeface="+mn-lt"/>
            </a:endParaRPr>
          </a:p>
        </p:txBody>
      </p:sp>
      <p:sp>
        <p:nvSpPr>
          <p:cNvPr id="3" name="Content Placeholder 2"/>
          <p:cNvSpPr>
            <a:spLocks noGrp="1"/>
          </p:cNvSpPr>
          <p:nvPr>
            <p:ph idx="1"/>
          </p:nvPr>
        </p:nvSpPr>
        <p:spPr>
          <a:xfrm>
            <a:off x="609600" y="3048000"/>
            <a:ext cx="8270240" cy="3505200"/>
          </a:xfrm>
        </p:spPr>
        <p:txBody>
          <a:bodyPr>
            <a:normAutofit fontScale="85000" lnSpcReduction="20000"/>
          </a:bodyPr>
          <a:lstStyle/>
          <a:p>
            <a:pPr lvl="0"/>
            <a:r>
              <a:rPr lang="en-GB" sz="4600" b="1" dirty="0" smtClean="0"/>
              <a:t>Even in the presence of normal concentrations of oxygen (20.9%), </a:t>
            </a:r>
            <a:r>
              <a:rPr lang="en-GB" sz="4600" b="1" u="sng" dirty="0" smtClean="0"/>
              <a:t>death</a:t>
            </a:r>
            <a:r>
              <a:rPr lang="en-GB" sz="4600" b="1" dirty="0" smtClean="0"/>
              <a:t> will occur at 7% CO</a:t>
            </a:r>
            <a:r>
              <a:rPr lang="en-GB" sz="4600" b="1" baseline="-25000" dirty="0" smtClean="0"/>
              <a:t>2</a:t>
            </a:r>
            <a:r>
              <a:rPr lang="en-GB" sz="4600" b="1" dirty="0" smtClean="0"/>
              <a:t> </a:t>
            </a:r>
            <a:r>
              <a:rPr lang="en-GB" sz="4600" b="1" dirty="0" smtClean="0"/>
              <a:t>after only </a:t>
            </a:r>
            <a:r>
              <a:rPr lang="en-GB" sz="4600" b="1" dirty="0" smtClean="0"/>
              <a:t>5 minutes.</a:t>
            </a:r>
          </a:p>
          <a:p>
            <a:pPr lvl="0"/>
            <a:endParaRPr lang="en-US" sz="1000" b="1" dirty="0" smtClean="0"/>
          </a:p>
          <a:p>
            <a:pPr lvl="0"/>
            <a:r>
              <a:rPr lang="en-GB" sz="4600" b="1" dirty="0" smtClean="0"/>
              <a:t>30% carbon dioxide, even with 70% oxygen, leads to unconsciousness in 30 seconds.  Death rapidly follows.</a:t>
            </a:r>
            <a:endParaRPr lang="en-US" sz="4600" b="1" dirty="0" smtClean="0"/>
          </a:p>
          <a:p>
            <a:endParaRPr lang="en-US" dirty="0"/>
          </a:p>
          <a:p>
            <a:endParaRPr lang="en-US" dirty="0"/>
          </a:p>
        </p:txBody>
      </p:sp>
    </p:spTree>
    <p:extLst>
      <p:ext uri="{BB962C8B-B14F-4D97-AF65-F5344CB8AC3E}">
        <p14:creationId xmlns:p14="http://schemas.microsoft.com/office/powerpoint/2010/main" xmlns="" val="118474099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0"/>
            <a:ext cx="8686800" cy="3505200"/>
          </a:xfrm>
        </p:spPr>
        <p:txBody>
          <a:bodyPr>
            <a:noAutofit/>
          </a:bodyPr>
          <a:lstStyle/>
          <a:p>
            <a:pPr lvl="0"/>
            <a:r>
              <a:rPr lang="en-US" sz="3600" b="1" dirty="0"/>
              <a:t>6% CO</a:t>
            </a:r>
            <a:r>
              <a:rPr lang="en-US" sz="3600" b="1" baseline="-25000" dirty="0"/>
              <a:t>2</a:t>
            </a:r>
            <a:r>
              <a:rPr lang="en-US" sz="3600" b="1" dirty="0"/>
              <a:t> can produce hearing and visual disturbances within 1 to 2 minutes</a:t>
            </a:r>
          </a:p>
          <a:p>
            <a:pPr lvl="0"/>
            <a:r>
              <a:rPr lang="en-US" sz="3600" b="1" dirty="0"/>
              <a:t>10% to 15% CO</a:t>
            </a:r>
            <a:r>
              <a:rPr lang="en-US" sz="3600" b="1" baseline="-25000" dirty="0"/>
              <a:t>2</a:t>
            </a:r>
            <a:r>
              <a:rPr lang="en-US" sz="3600" b="1" dirty="0"/>
              <a:t> leads to dizziness, drowsiness, severe muscle twitching, and </a:t>
            </a:r>
            <a:r>
              <a:rPr lang="en-US" sz="3600" b="1" dirty="0" smtClean="0"/>
              <a:t>unconsciousness, and</a:t>
            </a:r>
            <a:endParaRPr lang="en-US" sz="3600" b="1" dirty="0"/>
          </a:p>
        </p:txBody>
      </p:sp>
      <p:sp>
        <p:nvSpPr>
          <p:cNvPr id="4" name="Title 1"/>
          <p:cNvSpPr>
            <a:spLocks noGrp="1"/>
          </p:cNvSpPr>
          <p:nvPr>
            <p:ph type="title"/>
          </p:nvPr>
        </p:nvSpPr>
        <p:spPr>
          <a:xfrm>
            <a:off x="304800" y="1524000"/>
            <a:ext cx="7886700" cy="1205057"/>
          </a:xfrm>
        </p:spPr>
        <p:txBody>
          <a:bodyPr>
            <a:noAutofit/>
          </a:bodyPr>
          <a:lstStyle/>
          <a:p>
            <a:r>
              <a:rPr lang="en-US" sz="5400" b="1" dirty="0" smtClean="0">
                <a:latin typeface="+mn-lt"/>
              </a:rPr>
              <a:t>Symptoms of CO</a:t>
            </a:r>
            <a:r>
              <a:rPr lang="en-US" sz="5400" b="1" baseline="-25000" dirty="0" smtClean="0">
                <a:latin typeface="+mn-lt"/>
              </a:rPr>
              <a:t>2</a:t>
            </a:r>
            <a:r>
              <a:rPr lang="en-US" sz="5400" b="1" dirty="0" smtClean="0">
                <a:latin typeface="+mn-lt"/>
              </a:rPr>
              <a:t> overexposure </a:t>
            </a:r>
            <a:r>
              <a:rPr lang="en-US" sz="3200" b="1" dirty="0" smtClean="0">
                <a:latin typeface="+mn-lt"/>
              </a:rPr>
              <a:t>(cont.)</a:t>
            </a:r>
            <a:endParaRPr lang="en-US" sz="5000" b="1" dirty="0">
              <a:latin typeface="+mn-lt"/>
            </a:endParaRPr>
          </a:p>
        </p:txBody>
      </p:sp>
    </p:spTree>
    <p:extLst>
      <p:ext uri="{BB962C8B-B14F-4D97-AF65-F5344CB8AC3E}">
        <p14:creationId xmlns:p14="http://schemas.microsoft.com/office/powerpoint/2010/main" xmlns="" val="118474099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0"/>
            <a:ext cx="8686800" cy="3505200"/>
          </a:xfrm>
        </p:spPr>
        <p:txBody>
          <a:bodyPr>
            <a:normAutofit/>
          </a:bodyPr>
          <a:lstStyle/>
          <a:p>
            <a:pPr lvl="0"/>
            <a:r>
              <a:rPr lang="en-US" sz="3600" b="1" dirty="0" smtClean="0"/>
              <a:t>17</a:t>
            </a:r>
            <a:r>
              <a:rPr lang="en-US" sz="3600" b="1" dirty="0"/>
              <a:t>% to 30% quickly (within one minute) leads to the loss of controlled and purposeful activity, unconsciousness, coma, convulsions, and death.</a:t>
            </a:r>
          </a:p>
          <a:p>
            <a:endParaRPr lang="en-US" dirty="0"/>
          </a:p>
        </p:txBody>
      </p:sp>
      <p:sp>
        <p:nvSpPr>
          <p:cNvPr id="4" name="Title 1"/>
          <p:cNvSpPr>
            <a:spLocks noGrp="1"/>
          </p:cNvSpPr>
          <p:nvPr>
            <p:ph type="title"/>
          </p:nvPr>
        </p:nvSpPr>
        <p:spPr>
          <a:xfrm>
            <a:off x="304800" y="1447800"/>
            <a:ext cx="7886700" cy="1205057"/>
          </a:xfrm>
        </p:spPr>
        <p:txBody>
          <a:bodyPr>
            <a:noAutofit/>
          </a:bodyPr>
          <a:lstStyle/>
          <a:p>
            <a:r>
              <a:rPr lang="en-US" sz="5400" b="1" dirty="0" smtClean="0">
                <a:latin typeface="+mn-lt"/>
              </a:rPr>
              <a:t>Symptoms of CO</a:t>
            </a:r>
            <a:r>
              <a:rPr lang="en-US" sz="5400" b="1" baseline="-25000" dirty="0" smtClean="0">
                <a:latin typeface="+mn-lt"/>
              </a:rPr>
              <a:t>2</a:t>
            </a:r>
            <a:r>
              <a:rPr lang="en-US" sz="5400" b="1" dirty="0" smtClean="0">
                <a:latin typeface="+mn-lt"/>
              </a:rPr>
              <a:t> overexposure </a:t>
            </a:r>
            <a:r>
              <a:rPr lang="en-US" sz="3200" b="1" dirty="0" smtClean="0">
                <a:latin typeface="+mn-lt"/>
              </a:rPr>
              <a:t>(cont.)</a:t>
            </a:r>
            <a:endParaRPr lang="en-US" sz="5000" b="1" dirty="0">
              <a:latin typeface="+mn-lt"/>
            </a:endParaRPr>
          </a:p>
        </p:txBody>
      </p:sp>
    </p:spTree>
    <p:extLst>
      <p:ext uri="{BB962C8B-B14F-4D97-AF65-F5344CB8AC3E}">
        <p14:creationId xmlns:p14="http://schemas.microsoft.com/office/powerpoint/2010/main" xmlns="" val="118474099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219200"/>
            <a:ext cx="8686800" cy="1721474"/>
          </a:xfrm>
        </p:spPr>
        <p:txBody>
          <a:bodyPr>
            <a:noAutofit/>
          </a:bodyPr>
          <a:lstStyle/>
          <a:p>
            <a:r>
              <a:rPr lang="en-US" sz="4800" b="1" dirty="0" smtClean="0">
                <a:latin typeface="+mn-lt"/>
              </a:rPr>
              <a:t>Other symptoms </a:t>
            </a:r>
            <a:r>
              <a:rPr lang="en-US" sz="4800" b="1" dirty="0">
                <a:latin typeface="+mn-lt"/>
              </a:rPr>
              <a:t>of overexposure by inhalation </a:t>
            </a:r>
            <a:r>
              <a:rPr lang="en-US" sz="4800" b="1" dirty="0" smtClean="0">
                <a:latin typeface="+mn-lt"/>
              </a:rPr>
              <a:t>include:</a:t>
            </a:r>
            <a:endParaRPr lang="en-US" sz="4800" b="1" dirty="0">
              <a:latin typeface="+mn-lt"/>
            </a:endParaRPr>
          </a:p>
        </p:txBody>
      </p:sp>
      <p:sp>
        <p:nvSpPr>
          <p:cNvPr id="3" name="Content Placeholder 2"/>
          <p:cNvSpPr>
            <a:spLocks noGrp="1"/>
          </p:cNvSpPr>
          <p:nvPr>
            <p:ph idx="1"/>
          </p:nvPr>
        </p:nvSpPr>
        <p:spPr>
          <a:xfrm>
            <a:off x="155775" y="2895600"/>
            <a:ext cx="8812129" cy="3581400"/>
          </a:xfrm>
        </p:spPr>
        <p:txBody>
          <a:bodyPr>
            <a:normAutofit/>
          </a:bodyPr>
          <a:lstStyle/>
          <a:p>
            <a:pPr lvl="0"/>
            <a:r>
              <a:rPr lang="en-US" sz="3600" b="1" dirty="0"/>
              <a:t>D</a:t>
            </a:r>
            <a:r>
              <a:rPr lang="en-US" sz="3600" b="1" dirty="0" smtClean="0"/>
              <a:t>izziness</a:t>
            </a:r>
            <a:r>
              <a:rPr lang="en-US" sz="3600" b="1" dirty="0"/>
              <a:t>, headache, nausea, rapid breathing, </a:t>
            </a:r>
          </a:p>
          <a:p>
            <a:pPr lvl="0"/>
            <a:r>
              <a:rPr lang="en-US" sz="3600" b="1" dirty="0"/>
              <a:t>S</a:t>
            </a:r>
            <a:r>
              <a:rPr lang="en-US" sz="3600" b="1" dirty="0" smtClean="0"/>
              <a:t>hortness </a:t>
            </a:r>
            <a:r>
              <a:rPr lang="en-US" sz="3600" b="1" dirty="0"/>
              <a:t>of breath, deeper breathing, increased heart rate (tachycardia), </a:t>
            </a:r>
          </a:p>
          <a:p>
            <a:pPr lvl="0"/>
            <a:r>
              <a:rPr lang="en-US" sz="3600" b="1" dirty="0"/>
              <a:t>E</a:t>
            </a:r>
            <a:r>
              <a:rPr lang="en-US" sz="3600" b="1" dirty="0" smtClean="0"/>
              <a:t>ye </a:t>
            </a:r>
            <a:r>
              <a:rPr lang="en-US" sz="3600" b="1" dirty="0"/>
              <a:t>and extremity twitching, cardiac arrhythmia, </a:t>
            </a:r>
          </a:p>
          <a:p>
            <a:pPr marL="0" indent="0">
              <a:buNone/>
            </a:pPr>
            <a:endParaRPr lang="en-US" dirty="0"/>
          </a:p>
        </p:txBody>
      </p:sp>
    </p:spTree>
    <p:extLst>
      <p:ext uri="{BB962C8B-B14F-4D97-AF65-F5344CB8AC3E}">
        <p14:creationId xmlns:p14="http://schemas.microsoft.com/office/powerpoint/2010/main" xmlns="" val="118474099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219200"/>
            <a:ext cx="8686800" cy="1721474"/>
          </a:xfrm>
        </p:spPr>
        <p:txBody>
          <a:bodyPr>
            <a:noAutofit/>
          </a:bodyPr>
          <a:lstStyle/>
          <a:p>
            <a:r>
              <a:rPr lang="en-US" sz="4800" b="1" dirty="0" smtClean="0">
                <a:latin typeface="+mn-lt"/>
              </a:rPr>
              <a:t>Other symptoms </a:t>
            </a:r>
            <a:r>
              <a:rPr lang="en-US" sz="4800" b="1" dirty="0">
                <a:latin typeface="+mn-lt"/>
              </a:rPr>
              <a:t>of overexposure by inhalation </a:t>
            </a:r>
            <a:r>
              <a:rPr lang="en-US" sz="4800" b="1" dirty="0" smtClean="0">
                <a:latin typeface="+mn-lt"/>
              </a:rPr>
              <a:t>include:</a:t>
            </a:r>
            <a:endParaRPr lang="en-US" sz="4800" b="1" dirty="0">
              <a:latin typeface="+mn-lt"/>
            </a:endParaRPr>
          </a:p>
        </p:txBody>
      </p:sp>
      <p:sp>
        <p:nvSpPr>
          <p:cNvPr id="3" name="Content Placeholder 2"/>
          <p:cNvSpPr>
            <a:spLocks noGrp="1"/>
          </p:cNvSpPr>
          <p:nvPr>
            <p:ph idx="1"/>
          </p:nvPr>
        </p:nvSpPr>
        <p:spPr>
          <a:xfrm>
            <a:off x="155775" y="3124200"/>
            <a:ext cx="8812129" cy="3352800"/>
          </a:xfrm>
        </p:spPr>
        <p:txBody>
          <a:bodyPr>
            <a:normAutofit/>
          </a:bodyPr>
          <a:lstStyle/>
          <a:p>
            <a:pPr lvl="0"/>
            <a:r>
              <a:rPr lang="en-US" sz="3600" b="1" dirty="0" smtClean="0"/>
              <a:t>Memory disturbances, lack of concentration</a:t>
            </a:r>
          </a:p>
          <a:p>
            <a:pPr lvl="0"/>
            <a:r>
              <a:rPr lang="en-US" sz="3600" b="1" dirty="0" smtClean="0"/>
              <a:t>Visual and hearing disturbances, including photophobia, blurred vision, transient blindness, hearing loss and ringing in the ears </a:t>
            </a:r>
          </a:p>
          <a:p>
            <a:pPr marL="0" indent="0">
              <a:buNone/>
            </a:pPr>
            <a:endParaRPr lang="en-US" dirty="0"/>
          </a:p>
        </p:txBody>
      </p:sp>
    </p:spTree>
    <p:extLst>
      <p:ext uri="{BB962C8B-B14F-4D97-AF65-F5344CB8AC3E}">
        <p14:creationId xmlns:p14="http://schemas.microsoft.com/office/powerpoint/2010/main" xmlns="" val="11847409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1143000"/>
            <a:ext cx="8877300" cy="1295400"/>
          </a:xfrm>
        </p:spPr>
        <p:txBody>
          <a:bodyPr>
            <a:noAutofit/>
          </a:bodyPr>
          <a:lstStyle/>
          <a:p>
            <a:r>
              <a:rPr lang="en-GB" sz="5400" b="1" dirty="0">
                <a:latin typeface="+mn-lt"/>
              </a:rPr>
              <a:t>The RFA’s </a:t>
            </a:r>
            <a:r>
              <a:rPr lang="en-GB" sz="5400" b="1" i="1" dirty="0" smtClean="0">
                <a:latin typeface="+mn-lt"/>
              </a:rPr>
              <a:t>CO</a:t>
            </a:r>
            <a:r>
              <a:rPr lang="en-GB" sz="5400" b="1" i="1" baseline="-25000" dirty="0" smtClean="0">
                <a:latin typeface="+mn-lt"/>
              </a:rPr>
              <a:t>2</a:t>
            </a:r>
            <a:r>
              <a:rPr lang="en-GB" sz="5400" b="1" i="1" dirty="0" smtClean="0">
                <a:latin typeface="+mn-lt"/>
              </a:rPr>
              <a:t> Safety </a:t>
            </a:r>
            <a:r>
              <a:rPr lang="en-GB" sz="5400" b="1" i="1" dirty="0">
                <a:latin typeface="+mn-lt"/>
              </a:rPr>
              <a:t>Program</a:t>
            </a:r>
            <a:r>
              <a:rPr lang="en-GB" sz="5400" dirty="0" smtClean="0">
                <a:latin typeface="+mn-lt"/>
              </a:rPr>
              <a:t>:</a:t>
            </a:r>
            <a:endParaRPr lang="en-US" sz="5000" b="1" dirty="0">
              <a:latin typeface="+mn-lt"/>
            </a:endParaRPr>
          </a:p>
        </p:txBody>
      </p:sp>
      <p:sp>
        <p:nvSpPr>
          <p:cNvPr id="3" name="Content Placeholder 2"/>
          <p:cNvSpPr>
            <a:spLocks noGrp="1"/>
          </p:cNvSpPr>
          <p:nvPr>
            <p:ph idx="1"/>
          </p:nvPr>
        </p:nvSpPr>
        <p:spPr>
          <a:xfrm>
            <a:off x="457200" y="2438400"/>
            <a:ext cx="8270240" cy="3907406"/>
          </a:xfrm>
        </p:spPr>
        <p:txBody>
          <a:bodyPr>
            <a:noAutofit/>
          </a:bodyPr>
          <a:lstStyle/>
          <a:p>
            <a:pPr lvl="0"/>
            <a:r>
              <a:rPr lang="en-GB" sz="3600" b="1" dirty="0" smtClean="0"/>
              <a:t>Covers the health and physical hazards associated with carbon dioxide in all its forms,</a:t>
            </a:r>
          </a:p>
          <a:p>
            <a:pPr lvl="0"/>
            <a:r>
              <a:rPr lang="en-GB" sz="3600" b="1" dirty="0" smtClean="0"/>
              <a:t>Gives detailed procedures and methods for eliminating these exposures – or at least controlling them to an acceptable degree; </a:t>
            </a:r>
            <a:endParaRPr lang="en-US" sz="3600" b="1" dirty="0" smtClean="0"/>
          </a:p>
          <a:p>
            <a:pPr lvl="0"/>
            <a:endParaRPr lang="en-US" sz="3600" b="1" dirty="0"/>
          </a:p>
        </p:txBody>
      </p:sp>
    </p:spTree>
    <p:extLst>
      <p:ext uri="{BB962C8B-B14F-4D97-AF65-F5344CB8AC3E}">
        <p14:creationId xmlns:p14="http://schemas.microsoft.com/office/powerpoint/2010/main" xmlns="" val="118474099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5775" y="2895600"/>
            <a:ext cx="8812129" cy="3578543"/>
          </a:xfrm>
        </p:spPr>
        <p:txBody>
          <a:bodyPr>
            <a:normAutofit/>
          </a:bodyPr>
          <a:lstStyle/>
          <a:p>
            <a:pPr lvl="0"/>
            <a:r>
              <a:rPr lang="en-US" sz="3900" b="1" dirty="0" smtClean="0"/>
              <a:t>Sweating</a:t>
            </a:r>
            <a:r>
              <a:rPr lang="en-US" sz="3900" b="1" dirty="0"/>
              <a:t>, restlessness, vomiting, shaking, confusion, flushed skin, panic, </a:t>
            </a:r>
          </a:p>
          <a:p>
            <a:pPr lvl="0"/>
            <a:r>
              <a:rPr lang="en-US" sz="3900" b="1" dirty="0"/>
              <a:t>P</a:t>
            </a:r>
            <a:r>
              <a:rPr lang="en-US" sz="3900" b="1" dirty="0" smtClean="0"/>
              <a:t>arathesis </a:t>
            </a:r>
            <a:r>
              <a:rPr lang="en-US" sz="3900" b="1" dirty="0"/>
              <a:t>(a sensation of numbness in the extremities), disorientation, convulsions, </a:t>
            </a:r>
          </a:p>
          <a:p>
            <a:pPr lvl="0"/>
            <a:r>
              <a:rPr lang="en-US" sz="3900" b="1" dirty="0"/>
              <a:t>U</a:t>
            </a:r>
            <a:r>
              <a:rPr lang="en-US" sz="3900" b="1" dirty="0" smtClean="0"/>
              <a:t>nconsciousness</a:t>
            </a:r>
            <a:r>
              <a:rPr lang="en-US" sz="3900" b="1" dirty="0"/>
              <a:t>, coma, and death.  </a:t>
            </a:r>
          </a:p>
          <a:p>
            <a:endParaRPr lang="en-US" dirty="0"/>
          </a:p>
        </p:txBody>
      </p:sp>
      <p:sp>
        <p:nvSpPr>
          <p:cNvPr id="4" name="Title 1"/>
          <p:cNvSpPr>
            <a:spLocks noGrp="1"/>
          </p:cNvSpPr>
          <p:nvPr>
            <p:ph type="title"/>
          </p:nvPr>
        </p:nvSpPr>
        <p:spPr>
          <a:xfrm>
            <a:off x="155775" y="1133734"/>
            <a:ext cx="8812129" cy="1721474"/>
          </a:xfrm>
        </p:spPr>
        <p:txBody>
          <a:bodyPr>
            <a:noAutofit/>
          </a:bodyPr>
          <a:lstStyle/>
          <a:p>
            <a:r>
              <a:rPr lang="en-US" sz="4800" b="1" dirty="0" smtClean="0">
                <a:latin typeface="+mn-lt"/>
              </a:rPr>
              <a:t>Other Symptoms </a:t>
            </a:r>
            <a:r>
              <a:rPr lang="en-US" sz="4800" b="1" dirty="0">
                <a:latin typeface="+mn-lt"/>
              </a:rPr>
              <a:t>of overexposure by inhalation </a:t>
            </a:r>
            <a:r>
              <a:rPr lang="en-US" sz="4800" b="1" dirty="0" smtClean="0">
                <a:latin typeface="+mn-lt"/>
              </a:rPr>
              <a:t>(cont.</a:t>
            </a:r>
            <a:r>
              <a:rPr lang="en-US" sz="4800" b="1" dirty="0">
                <a:latin typeface="+mn-lt"/>
              </a:rPr>
              <a:t>)</a:t>
            </a:r>
          </a:p>
        </p:txBody>
      </p:sp>
    </p:spTree>
    <p:extLst>
      <p:ext uri="{BB962C8B-B14F-4D97-AF65-F5344CB8AC3E}">
        <p14:creationId xmlns:p14="http://schemas.microsoft.com/office/powerpoint/2010/main" xmlns="" val="118474099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84" y="2362200"/>
            <a:ext cx="8812129" cy="4114800"/>
          </a:xfrm>
        </p:spPr>
        <p:txBody>
          <a:bodyPr>
            <a:normAutofit fontScale="92500"/>
          </a:bodyPr>
          <a:lstStyle/>
          <a:p>
            <a:r>
              <a:rPr lang="en-US" sz="3600" b="1" dirty="0"/>
              <a:t>5,000 ppm (0.5%) is the legal workplace 8-hour exposure limit for CO2.</a:t>
            </a:r>
          </a:p>
          <a:p>
            <a:r>
              <a:rPr lang="en-US" sz="3600" b="1" dirty="0"/>
              <a:t>However, at this concentration, the </a:t>
            </a:r>
            <a:r>
              <a:rPr lang="en-US" sz="3600" b="1" dirty="0" smtClean="0"/>
              <a:t>very healthy </a:t>
            </a:r>
            <a:r>
              <a:rPr lang="en-US" sz="3600" b="1" dirty="0"/>
              <a:t>and </a:t>
            </a:r>
            <a:r>
              <a:rPr lang="en-US" sz="3600" b="1" dirty="0" smtClean="0"/>
              <a:t>physically </a:t>
            </a:r>
            <a:r>
              <a:rPr lang="en-US" sz="3600" b="1" dirty="0"/>
              <a:t>fit International Space Station crew experienced headaches, lethargy, mental slowness, emotional irritation, and sleep disruption, </a:t>
            </a:r>
            <a:r>
              <a:rPr lang="en-US" sz="3600" b="1" i="1" dirty="0"/>
              <a:t>even </a:t>
            </a:r>
            <a:r>
              <a:rPr lang="en-US" sz="3600" b="1" i="1" dirty="0" smtClean="0"/>
              <a:t>though oxygen concentrations were maintained at 20.9%</a:t>
            </a:r>
            <a:r>
              <a:rPr lang="en-US" sz="3600" b="1" dirty="0" smtClean="0"/>
              <a:t>.  </a:t>
            </a:r>
            <a:endParaRPr lang="en-US" sz="3600" b="1" dirty="0"/>
          </a:p>
          <a:p>
            <a:endParaRPr lang="en-US" dirty="0"/>
          </a:p>
        </p:txBody>
      </p:sp>
      <p:sp>
        <p:nvSpPr>
          <p:cNvPr id="4" name="Title 1"/>
          <p:cNvSpPr>
            <a:spLocks noGrp="1"/>
          </p:cNvSpPr>
          <p:nvPr>
            <p:ph type="title"/>
          </p:nvPr>
        </p:nvSpPr>
        <p:spPr>
          <a:xfrm>
            <a:off x="381000" y="1219200"/>
            <a:ext cx="7886700" cy="1204912"/>
          </a:xfrm>
        </p:spPr>
        <p:txBody>
          <a:bodyPr>
            <a:noAutofit/>
          </a:bodyPr>
          <a:lstStyle/>
          <a:p>
            <a:r>
              <a:rPr lang="en-US" sz="5400" b="1" dirty="0" smtClean="0">
                <a:latin typeface="+mn-lt"/>
              </a:rPr>
              <a:t>CO</a:t>
            </a:r>
            <a:r>
              <a:rPr lang="en-US" sz="5400" b="1" baseline="-25000" dirty="0"/>
              <a:t>2</a:t>
            </a:r>
            <a:r>
              <a:rPr lang="en-US" sz="5400" b="1" dirty="0" smtClean="0">
                <a:latin typeface="+mn-lt"/>
              </a:rPr>
              <a:t> Inhalation Limits</a:t>
            </a:r>
            <a:endParaRPr lang="en-US" sz="5400" b="1" dirty="0">
              <a:latin typeface="+mn-lt"/>
            </a:endParaRPr>
          </a:p>
        </p:txBody>
      </p:sp>
    </p:spTree>
    <p:extLst>
      <p:ext uri="{BB962C8B-B14F-4D97-AF65-F5344CB8AC3E}">
        <p14:creationId xmlns:p14="http://schemas.microsoft.com/office/powerpoint/2010/main" xmlns="" val="118474099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67000"/>
            <a:ext cx="8270240" cy="3376863"/>
          </a:xfrm>
        </p:spPr>
        <p:txBody>
          <a:bodyPr>
            <a:normAutofit/>
          </a:bodyPr>
          <a:lstStyle/>
          <a:p>
            <a:pPr>
              <a:buNone/>
            </a:pPr>
            <a:r>
              <a:rPr lang="en-US" sz="3600" b="1" dirty="0" smtClean="0"/>
              <a:t>At 2,500 </a:t>
            </a:r>
            <a:r>
              <a:rPr lang="en-US" sz="3600" b="1" dirty="0"/>
              <a:t>ppm for 2.5 hours, most measured cognitive functions </a:t>
            </a:r>
            <a:r>
              <a:rPr lang="en-US" sz="3600" b="1" dirty="0" smtClean="0"/>
              <a:t>are</a:t>
            </a:r>
            <a:r>
              <a:rPr lang="en-US" sz="3600" b="1" dirty="0" smtClean="0"/>
              <a:t> </a:t>
            </a:r>
            <a:r>
              <a:rPr lang="en-US" sz="3600" b="1" dirty="0"/>
              <a:t>impaired to the extent that the </a:t>
            </a:r>
            <a:r>
              <a:rPr lang="en-US" sz="3600" b="1" i="1" dirty="0"/>
              <a:t>individuals </a:t>
            </a:r>
            <a:r>
              <a:rPr lang="en-US" sz="3600" b="1" i="1" dirty="0" smtClean="0"/>
              <a:t>are rendered </a:t>
            </a:r>
            <a:r>
              <a:rPr lang="en-US" sz="3600" b="1" i="1" dirty="0"/>
              <a:t>cognitively marginal or dysfunctional</a:t>
            </a:r>
            <a:r>
              <a:rPr lang="en-US" sz="3600" b="1" dirty="0"/>
              <a:t>.  </a:t>
            </a:r>
          </a:p>
          <a:p>
            <a:endParaRPr lang="en-US" dirty="0"/>
          </a:p>
          <a:p>
            <a:endParaRPr lang="en-US" dirty="0"/>
          </a:p>
        </p:txBody>
      </p:sp>
      <p:sp>
        <p:nvSpPr>
          <p:cNvPr id="4" name="Title 1"/>
          <p:cNvSpPr>
            <a:spLocks noGrp="1"/>
          </p:cNvSpPr>
          <p:nvPr>
            <p:ph type="title"/>
          </p:nvPr>
        </p:nvSpPr>
        <p:spPr>
          <a:xfrm>
            <a:off x="533400" y="1295400"/>
            <a:ext cx="7886700" cy="1204912"/>
          </a:xfrm>
        </p:spPr>
        <p:txBody>
          <a:bodyPr>
            <a:noAutofit/>
          </a:bodyPr>
          <a:lstStyle/>
          <a:p>
            <a:r>
              <a:rPr lang="en-US" sz="5400" b="1" dirty="0" smtClean="0">
                <a:latin typeface="+mn-lt"/>
              </a:rPr>
              <a:t>CO</a:t>
            </a:r>
            <a:r>
              <a:rPr lang="en-US" sz="5400" b="1" baseline="-25000" dirty="0"/>
              <a:t>2</a:t>
            </a:r>
            <a:r>
              <a:rPr lang="en-US" sz="5400" b="1" dirty="0" smtClean="0">
                <a:latin typeface="+mn-lt"/>
              </a:rPr>
              <a:t> Inhalation S</a:t>
            </a:r>
            <a:r>
              <a:rPr lang="en-US" sz="5400" b="1" dirty="0">
                <a:latin typeface="+mn-lt"/>
              </a:rPr>
              <a:t>ymptoms</a:t>
            </a:r>
          </a:p>
        </p:txBody>
      </p:sp>
    </p:spTree>
    <p:extLst>
      <p:ext uri="{BB962C8B-B14F-4D97-AF65-F5344CB8AC3E}">
        <p14:creationId xmlns:p14="http://schemas.microsoft.com/office/powerpoint/2010/main" xmlns="" val="118474099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371600"/>
            <a:ext cx="8115300" cy="1795461"/>
          </a:xfrm>
        </p:spPr>
        <p:txBody>
          <a:bodyPr>
            <a:normAutofit/>
          </a:bodyPr>
          <a:lstStyle/>
          <a:p>
            <a:r>
              <a:rPr lang="en-US" b="1" dirty="0" smtClean="0">
                <a:latin typeface="+mn-lt"/>
              </a:rPr>
              <a:t>CO</a:t>
            </a:r>
            <a:r>
              <a:rPr lang="en-US" b="1" baseline="-25000" dirty="0" smtClean="0">
                <a:latin typeface="+mn-lt"/>
              </a:rPr>
              <a:t>2</a:t>
            </a:r>
            <a:r>
              <a:rPr lang="en-US" b="1" dirty="0" smtClean="0">
                <a:latin typeface="+mn-lt"/>
              </a:rPr>
              <a:t> Exposures in Ethanol Production</a:t>
            </a:r>
            <a:endParaRPr lang="en-US" dirty="0">
              <a:latin typeface="+mn-lt"/>
            </a:endParaRPr>
          </a:p>
        </p:txBody>
      </p:sp>
      <p:sp>
        <p:nvSpPr>
          <p:cNvPr id="3" name="Text Placeholder 2"/>
          <p:cNvSpPr>
            <a:spLocks noGrp="1"/>
          </p:cNvSpPr>
          <p:nvPr>
            <p:ph type="body" idx="1"/>
          </p:nvPr>
        </p:nvSpPr>
        <p:spPr>
          <a:xfrm>
            <a:off x="457200" y="3200400"/>
            <a:ext cx="7886700" cy="2660651"/>
          </a:xfrm>
        </p:spPr>
        <p:txBody>
          <a:bodyPr>
            <a:noAutofit/>
          </a:bodyPr>
          <a:lstStyle/>
          <a:p>
            <a:pPr lvl="0"/>
            <a:r>
              <a:rPr lang="en-US" sz="3600" b="1" dirty="0" smtClean="0">
                <a:solidFill>
                  <a:schemeClr val="tx1"/>
                </a:solidFill>
              </a:rPr>
              <a:t>Yeast releases CO</a:t>
            </a:r>
            <a:r>
              <a:rPr lang="en-US" sz="3600" b="1" baseline="-25000" dirty="0" smtClean="0">
                <a:solidFill>
                  <a:schemeClr val="tx1"/>
                </a:solidFill>
              </a:rPr>
              <a:t>2  </a:t>
            </a:r>
            <a:endParaRPr lang="en-US" sz="3600" dirty="0" smtClean="0">
              <a:solidFill>
                <a:schemeClr val="tx1"/>
              </a:solidFill>
            </a:endParaRPr>
          </a:p>
          <a:p>
            <a:pPr lvl="0"/>
            <a:r>
              <a:rPr lang="en-US" sz="3600" b="1" dirty="0" smtClean="0">
                <a:solidFill>
                  <a:schemeClr val="tx1"/>
                </a:solidFill>
              </a:rPr>
              <a:t>CO</a:t>
            </a:r>
            <a:r>
              <a:rPr lang="en-US" sz="3600" b="1" baseline="-25000" dirty="0" smtClean="0">
                <a:solidFill>
                  <a:schemeClr val="tx1"/>
                </a:solidFill>
              </a:rPr>
              <a:t>2</a:t>
            </a:r>
            <a:r>
              <a:rPr lang="en-US" sz="3600" b="1" dirty="0" smtClean="0">
                <a:solidFill>
                  <a:schemeClr val="tx1"/>
                </a:solidFill>
              </a:rPr>
              <a:t> is a byproduct of metabolic activity of grain and other organisms</a:t>
            </a:r>
            <a:endParaRPr lang="en-US" sz="3600" dirty="0" smtClean="0">
              <a:solidFill>
                <a:schemeClr val="tx1"/>
              </a:solidFill>
            </a:endParaRPr>
          </a:p>
          <a:p>
            <a:pPr lvl="0"/>
            <a:r>
              <a:rPr lang="en-US" sz="3600" b="1" dirty="0" smtClean="0">
                <a:solidFill>
                  <a:schemeClr val="tx1"/>
                </a:solidFill>
              </a:rPr>
              <a:t>CO</a:t>
            </a:r>
            <a:r>
              <a:rPr lang="en-US" sz="3600" b="1" baseline="-25000" dirty="0" smtClean="0">
                <a:solidFill>
                  <a:schemeClr val="tx1"/>
                </a:solidFill>
              </a:rPr>
              <a:t>2</a:t>
            </a:r>
            <a:r>
              <a:rPr lang="en-US" sz="3600" b="1" dirty="0" smtClean="0">
                <a:solidFill>
                  <a:schemeClr val="tx1"/>
                </a:solidFill>
              </a:rPr>
              <a:t> is a toxic waste product given off by the body as a gas</a:t>
            </a:r>
            <a:endParaRPr lang="en-US" sz="3600" dirty="0">
              <a:solidFill>
                <a:schemeClr val="tx1"/>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47800"/>
            <a:ext cx="7886700" cy="1205057"/>
          </a:xfrm>
        </p:spPr>
        <p:txBody>
          <a:bodyPr>
            <a:noAutofit/>
          </a:bodyPr>
          <a:lstStyle/>
          <a:p>
            <a:r>
              <a:rPr lang="en-US" sz="4600" b="1" dirty="0" smtClean="0">
                <a:latin typeface="+mn-lt"/>
              </a:rPr>
              <a:t>Deciding Plant-Specific CO</a:t>
            </a:r>
            <a:r>
              <a:rPr lang="en-US" sz="4600" b="1" baseline="-25000" dirty="0" smtClean="0">
                <a:latin typeface="+mn-lt"/>
              </a:rPr>
              <a:t>2</a:t>
            </a:r>
            <a:r>
              <a:rPr lang="en-US" sz="4600" b="1" dirty="0" smtClean="0">
                <a:latin typeface="+mn-lt"/>
              </a:rPr>
              <a:t> Alarm Levels</a:t>
            </a:r>
            <a:endParaRPr lang="en-US" sz="4600" b="1" baseline="-25000" dirty="0">
              <a:latin typeface="+mn-lt"/>
            </a:endParaRPr>
          </a:p>
        </p:txBody>
      </p:sp>
      <p:sp>
        <p:nvSpPr>
          <p:cNvPr id="3" name="Content Placeholder 2"/>
          <p:cNvSpPr>
            <a:spLocks noGrp="1"/>
          </p:cNvSpPr>
          <p:nvPr>
            <p:ph idx="1"/>
          </p:nvPr>
        </p:nvSpPr>
        <p:spPr>
          <a:xfrm>
            <a:off x="0" y="2819400"/>
            <a:ext cx="9144000" cy="3755006"/>
          </a:xfrm>
        </p:spPr>
        <p:txBody>
          <a:bodyPr>
            <a:noAutofit/>
          </a:bodyPr>
          <a:lstStyle/>
          <a:p>
            <a:pPr>
              <a:spcBef>
                <a:spcPts val="0"/>
              </a:spcBef>
            </a:pPr>
            <a:r>
              <a:rPr lang="en-US" sz="3500" b="1" dirty="0"/>
              <a:t>Determine the lowest acceptable level of CO</a:t>
            </a:r>
            <a:r>
              <a:rPr lang="en-US" sz="3500" b="1" baseline="-25000" dirty="0"/>
              <a:t>2</a:t>
            </a:r>
            <a:r>
              <a:rPr lang="en-US" sz="3500" b="1" dirty="0"/>
              <a:t> </a:t>
            </a:r>
            <a:r>
              <a:rPr lang="en-US" sz="3500" b="1" dirty="0" smtClean="0"/>
              <a:t>exposure that </a:t>
            </a:r>
            <a:r>
              <a:rPr lang="en-US" sz="3500" b="1" dirty="0"/>
              <a:t>your facility can operate under </a:t>
            </a:r>
            <a:endParaRPr lang="en-US" sz="3500" b="1" dirty="0" smtClean="0"/>
          </a:p>
          <a:p>
            <a:pPr>
              <a:spcBef>
                <a:spcPts val="0"/>
              </a:spcBef>
            </a:pPr>
            <a:r>
              <a:rPr lang="en-US" sz="3500" b="1" dirty="0"/>
              <a:t>Trial and error may work </a:t>
            </a:r>
            <a:r>
              <a:rPr lang="en-US" sz="3500" b="1" dirty="0" smtClean="0"/>
              <a:t>to </a:t>
            </a:r>
            <a:r>
              <a:rPr lang="en-US" sz="3500" b="1" dirty="0"/>
              <a:t>establish this </a:t>
            </a:r>
            <a:r>
              <a:rPr lang="en-US" sz="3500" b="1" dirty="0" smtClean="0"/>
              <a:t>point</a:t>
            </a:r>
          </a:p>
          <a:p>
            <a:pPr>
              <a:spcBef>
                <a:spcPts val="0"/>
              </a:spcBef>
            </a:pPr>
            <a:r>
              <a:rPr lang="en-US" sz="3500" b="1" dirty="0"/>
              <a:t>M</a:t>
            </a:r>
            <a:r>
              <a:rPr lang="en-US" sz="3500" b="1" dirty="0" smtClean="0"/>
              <a:t>ay </a:t>
            </a:r>
            <a:r>
              <a:rPr lang="en-US" sz="3500" b="1" dirty="0"/>
              <a:t>be different in different parts of the </a:t>
            </a:r>
            <a:r>
              <a:rPr lang="en-US" sz="3500" b="1" dirty="0" smtClean="0"/>
              <a:t>facility</a:t>
            </a:r>
          </a:p>
          <a:p>
            <a:pPr>
              <a:spcBef>
                <a:spcPts val="0"/>
              </a:spcBef>
            </a:pPr>
            <a:r>
              <a:rPr lang="en-US" sz="3500" b="1" dirty="0" smtClean="0"/>
              <a:t>Under no </a:t>
            </a:r>
            <a:r>
              <a:rPr lang="en-US" sz="3500" b="1" dirty="0"/>
              <a:t>circumstances should your level be higher </a:t>
            </a:r>
            <a:r>
              <a:rPr lang="en-US" sz="3500" b="1" dirty="0" smtClean="0"/>
              <a:t>than 5,000 ppm</a:t>
            </a:r>
            <a:endParaRPr lang="en-US" sz="3500" dirty="0"/>
          </a:p>
        </p:txBody>
      </p:sp>
    </p:spTree>
    <p:extLst>
      <p:ext uri="{BB962C8B-B14F-4D97-AF65-F5344CB8AC3E}">
        <p14:creationId xmlns:p14="http://schemas.microsoft.com/office/powerpoint/2010/main" xmlns="" val="118474099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2580" y="2819400"/>
            <a:ext cx="8440420" cy="3505200"/>
          </a:xfrm>
        </p:spPr>
        <p:txBody>
          <a:bodyPr>
            <a:normAutofit/>
          </a:bodyPr>
          <a:lstStyle/>
          <a:p>
            <a:r>
              <a:rPr lang="en-US" sz="3400" b="1" dirty="0" smtClean="0"/>
              <a:t>Sensors </a:t>
            </a:r>
            <a:r>
              <a:rPr lang="en-US" sz="3400" b="1" dirty="0"/>
              <a:t>should be </a:t>
            </a:r>
            <a:r>
              <a:rPr lang="en-US" sz="3400" b="1" dirty="0" smtClean="0"/>
              <a:t>located at dead </a:t>
            </a:r>
            <a:r>
              <a:rPr lang="en-US" sz="3400" b="1" dirty="0"/>
              <a:t>areas and remote corners of buildings </a:t>
            </a:r>
            <a:r>
              <a:rPr lang="en-US" sz="3400" b="1" dirty="0" smtClean="0"/>
              <a:t>where </a:t>
            </a:r>
            <a:r>
              <a:rPr lang="en-US" sz="3400" b="1" dirty="0"/>
              <a:t>little ventilation is </a:t>
            </a:r>
            <a:r>
              <a:rPr lang="en-US" sz="3400" b="1" dirty="0" smtClean="0"/>
              <a:t>present; </a:t>
            </a:r>
            <a:r>
              <a:rPr lang="en-US" sz="3400" b="1" u="sng" dirty="0" smtClean="0"/>
              <a:t>worst case locations</a:t>
            </a:r>
          </a:p>
          <a:p>
            <a:r>
              <a:rPr lang="en-US" sz="3400" b="1" dirty="0" smtClean="0"/>
              <a:t>Dead spaces give a better </a:t>
            </a:r>
            <a:r>
              <a:rPr lang="en-US" sz="3400" b="1" dirty="0"/>
              <a:t>indication of actual CO</a:t>
            </a:r>
            <a:r>
              <a:rPr lang="en-US" sz="3400" b="1" baseline="-25000" dirty="0"/>
              <a:t>2</a:t>
            </a:r>
            <a:r>
              <a:rPr lang="en-US" sz="3400" b="1" dirty="0"/>
              <a:t> </a:t>
            </a:r>
            <a:r>
              <a:rPr lang="en-US" sz="3400" b="1" dirty="0" smtClean="0"/>
              <a:t>accumulations that </a:t>
            </a:r>
            <a:r>
              <a:rPr lang="en-US" sz="3400" b="1" dirty="0"/>
              <a:t>can jeopardize worker </a:t>
            </a:r>
            <a:r>
              <a:rPr lang="en-US" sz="3400" b="1" dirty="0" smtClean="0"/>
              <a:t>safety</a:t>
            </a:r>
            <a:endParaRPr lang="en-US" sz="3400" b="1" dirty="0"/>
          </a:p>
        </p:txBody>
      </p:sp>
      <p:sp>
        <p:nvSpPr>
          <p:cNvPr id="4" name="Title 1"/>
          <p:cNvSpPr>
            <a:spLocks noGrp="1"/>
          </p:cNvSpPr>
          <p:nvPr>
            <p:ph type="title"/>
          </p:nvPr>
        </p:nvSpPr>
        <p:spPr>
          <a:xfrm>
            <a:off x="0" y="1295400"/>
            <a:ext cx="8763000" cy="1205057"/>
          </a:xfrm>
        </p:spPr>
        <p:txBody>
          <a:bodyPr>
            <a:noAutofit/>
          </a:bodyPr>
          <a:lstStyle/>
          <a:p>
            <a:pPr algn="ctr"/>
            <a:r>
              <a:rPr lang="en-US" sz="4600" b="1" dirty="0">
                <a:latin typeface="+mn-lt"/>
              </a:rPr>
              <a:t>Prevent Unsafe CO</a:t>
            </a:r>
            <a:r>
              <a:rPr lang="en-US" sz="4600" b="1" baseline="-25000" dirty="0">
                <a:latin typeface="+mn-lt"/>
              </a:rPr>
              <a:t>2</a:t>
            </a:r>
            <a:r>
              <a:rPr lang="en-US" sz="4600" b="1" dirty="0">
                <a:latin typeface="+mn-lt"/>
              </a:rPr>
              <a:t> </a:t>
            </a:r>
            <a:r>
              <a:rPr lang="en-US" sz="4600" b="1" dirty="0" smtClean="0">
                <a:latin typeface="+mn-lt"/>
              </a:rPr>
              <a:t>Levels </a:t>
            </a:r>
            <a:r>
              <a:rPr lang="en-US" sz="3400" b="1" dirty="0" smtClean="0">
                <a:latin typeface="+mn-lt"/>
              </a:rPr>
              <a:t>(cont.)</a:t>
            </a:r>
            <a:endParaRPr lang="en-US" sz="3400" b="1" baseline="-25000" dirty="0">
              <a:latin typeface="+mn-lt"/>
            </a:endParaRPr>
          </a:p>
        </p:txBody>
      </p:sp>
    </p:spTree>
    <p:extLst>
      <p:ext uri="{BB962C8B-B14F-4D97-AF65-F5344CB8AC3E}">
        <p14:creationId xmlns:p14="http://schemas.microsoft.com/office/powerpoint/2010/main" xmlns="" val="279566367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67000"/>
            <a:ext cx="7886700" cy="2209800"/>
          </a:xfrm>
        </p:spPr>
        <p:txBody>
          <a:bodyPr>
            <a:noAutofit/>
          </a:bodyPr>
          <a:lstStyle/>
          <a:p>
            <a:r>
              <a:rPr lang="en-US" sz="3600" b="1" dirty="0" smtClean="0">
                <a:latin typeface="+mn-lt"/>
              </a:rPr>
              <a:t>These forms of CO</a:t>
            </a:r>
            <a:r>
              <a:rPr lang="en-US" sz="3600" b="1" baseline="-25000" dirty="0" smtClean="0">
                <a:latin typeface="+mn-lt"/>
              </a:rPr>
              <a:t>2 </a:t>
            </a:r>
            <a:r>
              <a:rPr lang="en-US" sz="3600" b="1" dirty="0" smtClean="0">
                <a:latin typeface="+mn-lt"/>
              </a:rPr>
              <a:t>are </a:t>
            </a:r>
            <a:r>
              <a:rPr lang="en-US" sz="3600" b="1" dirty="0">
                <a:latin typeface="+mn-lt"/>
              </a:rPr>
              <a:t>very cold and can cause freezing burns, blisters and </a:t>
            </a:r>
            <a:r>
              <a:rPr lang="en-US" sz="3600" b="1" dirty="0" smtClean="0">
                <a:latin typeface="+mn-lt"/>
              </a:rPr>
              <a:t>frostbite</a:t>
            </a:r>
            <a:endParaRPr lang="en-US" sz="3600" b="1" dirty="0">
              <a:latin typeface="+mn-lt"/>
            </a:endParaRPr>
          </a:p>
        </p:txBody>
      </p:sp>
      <p:sp>
        <p:nvSpPr>
          <p:cNvPr id="3" name="TextBox 2"/>
          <p:cNvSpPr txBox="1"/>
          <p:nvPr/>
        </p:nvSpPr>
        <p:spPr>
          <a:xfrm>
            <a:off x="304800" y="1676400"/>
            <a:ext cx="8458200" cy="923330"/>
          </a:xfrm>
          <a:prstGeom prst="rect">
            <a:avLst/>
          </a:prstGeom>
          <a:noFill/>
        </p:spPr>
        <p:txBody>
          <a:bodyPr wrap="square" rtlCol="0">
            <a:spAutoFit/>
          </a:bodyPr>
          <a:lstStyle/>
          <a:p>
            <a:r>
              <a:rPr lang="en-US" sz="5400" b="1" dirty="0" smtClean="0"/>
              <a:t>Liquid and solid (dry ice) CO</a:t>
            </a:r>
            <a:r>
              <a:rPr lang="en-US" sz="5400" b="1" baseline="-25000" dirty="0" smtClean="0"/>
              <a:t>2</a:t>
            </a:r>
            <a:endParaRPr lang="en-US" baseline="-25000" dirty="0"/>
          </a:p>
        </p:txBody>
      </p:sp>
    </p:spTree>
    <p:extLst>
      <p:ext uri="{BB962C8B-B14F-4D97-AF65-F5344CB8AC3E}">
        <p14:creationId xmlns:p14="http://schemas.microsoft.com/office/powerpoint/2010/main" xmlns="" val="118474099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295400"/>
            <a:ext cx="8915400" cy="1143000"/>
          </a:xfrm>
        </p:spPr>
        <p:txBody>
          <a:bodyPr>
            <a:noAutofit/>
          </a:bodyPr>
          <a:lstStyle/>
          <a:p>
            <a:r>
              <a:rPr lang="en-US" sz="5400" b="1" dirty="0" smtClean="0">
                <a:latin typeface="+mn-lt"/>
              </a:rPr>
              <a:t>United States Exposure Limits</a:t>
            </a:r>
            <a:endParaRPr lang="en-US" sz="5400" b="1" dirty="0">
              <a:latin typeface="+mn-lt"/>
            </a:endParaRPr>
          </a:p>
        </p:txBody>
      </p:sp>
      <p:sp>
        <p:nvSpPr>
          <p:cNvPr id="3" name="Text Placeholder 2"/>
          <p:cNvSpPr>
            <a:spLocks noGrp="1"/>
          </p:cNvSpPr>
          <p:nvPr>
            <p:ph type="body" idx="1"/>
          </p:nvPr>
        </p:nvSpPr>
        <p:spPr>
          <a:xfrm>
            <a:off x="623888" y="2743200"/>
            <a:ext cx="7886700" cy="3346451"/>
          </a:xfrm>
        </p:spPr>
        <p:txBody>
          <a:bodyPr>
            <a:normAutofit lnSpcReduction="10000"/>
          </a:bodyPr>
          <a:lstStyle/>
          <a:p>
            <a:pPr>
              <a:spcBef>
                <a:spcPts val="0"/>
              </a:spcBef>
            </a:pPr>
            <a:r>
              <a:rPr lang="en-US" sz="3800" b="1" dirty="0" smtClean="0">
                <a:solidFill>
                  <a:schemeClr val="tx1"/>
                </a:solidFill>
              </a:rPr>
              <a:t>8-hr. Work Day Exposure Limit – </a:t>
            </a:r>
          </a:p>
          <a:p>
            <a:pPr>
              <a:spcBef>
                <a:spcPts val="0"/>
              </a:spcBef>
            </a:pPr>
            <a:r>
              <a:rPr lang="en-US" sz="3800" b="1" dirty="0" smtClean="0">
                <a:solidFill>
                  <a:schemeClr val="tx1"/>
                </a:solidFill>
              </a:rPr>
              <a:t>	5,000 ppm, TWA</a:t>
            </a:r>
            <a:r>
              <a:rPr lang="en-US" sz="3800" b="1" baseline="-25000" dirty="0" smtClean="0">
                <a:solidFill>
                  <a:schemeClr val="tx1"/>
                </a:solidFill>
              </a:rPr>
              <a:t>8</a:t>
            </a:r>
            <a:endParaRPr lang="en-US" sz="3800" b="1" dirty="0" smtClean="0">
              <a:solidFill>
                <a:schemeClr val="tx1"/>
              </a:solidFill>
            </a:endParaRPr>
          </a:p>
          <a:p>
            <a:r>
              <a:rPr lang="en-US" sz="3800" b="1" dirty="0" smtClean="0">
                <a:solidFill>
                  <a:schemeClr val="tx1"/>
                </a:solidFill>
              </a:rPr>
              <a:t>15 min. Short-Term Exposure Limit, max of 4 times/day – 30,000 </a:t>
            </a:r>
            <a:r>
              <a:rPr lang="en-US" sz="3800" b="1" dirty="0" smtClean="0">
                <a:solidFill>
                  <a:schemeClr val="tx1"/>
                </a:solidFill>
              </a:rPr>
              <a:t>ppm (3%)</a:t>
            </a:r>
            <a:endParaRPr lang="en-US" sz="3800" b="1" dirty="0" smtClean="0">
              <a:solidFill>
                <a:schemeClr val="tx1"/>
              </a:solidFill>
            </a:endParaRPr>
          </a:p>
          <a:p>
            <a:r>
              <a:rPr lang="en-US" sz="3800" b="1" dirty="0" smtClean="0">
                <a:solidFill>
                  <a:schemeClr val="tx1"/>
                </a:solidFill>
              </a:rPr>
              <a:t>IDLH (Immediately Dangerous to Life or Health) – 40,000 </a:t>
            </a:r>
            <a:r>
              <a:rPr lang="en-US" sz="3800" b="1" dirty="0" smtClean="0">
                <a:solidFill>
                  <a:schemeClr val="tx1"/>
                </a:solidFill>
              </a:rPr>
              <a:t>ppm (4%)</a:t>
            </a:r>
            <a:endParaRPr lang="en-US" sz="3800" b="1" dirty="0" smtClean="0">
              <a:solidFill>
                <a:schemeClr val="tx1"/>
              </a:solidFill>
            </a:endParaRPr>
          </a:p>
          <a:p>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502688"/>
            <a:ext cx="8305800" cy="4955203"/>
          </a:xfrm>
          <a:prstGeom prst="rect">
            <a:avLst/>
          </a:prstGeom>
          <a:noFill/>
        </p:spPr>
        <p:txBody>
          <a:bodyPr wrap="square" rtlCol="0">
            <a:spAutoFit/>
          </a:bodyPr>
          <a:lstStyle/>
          <a:p>
            <a:r>
              <a:rPr lang="en-US" sz="3800" b="1" dirty="0" smtClean="0"/>
              <a:t>REMEMBER:  These exposure limits were established nearly 50 years ago and do not protect worker safety and health, especially cognitive and other functions.</a:t>
            </a:r>
          </a:p>
          <a:p>
            <a:endParaRPr lang="en-US" sz="1200" b="1" dirty="0" smtClean="0"/>
          </a:p>
          <a:p>
            <a:r>
              <a:rPr lang="en-US" sz="3800" b="1" dirty="0" smtClean="0"/>
              <a:t>It is the responsibility of your facility to take this information and use it to protect your work force.</a:t>
            </a:r>
            <a:endParaRPr lang="en-US" sz="3800" b="1"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371600"/>
            <a:ext cx="7886700" cy="1109661"/>
          </a:xfrm>
        </p:spPr>
        <p:txBody>
          <a:bodyPr>
            <a:normAutofit/>
          </a:bodyPr>
          <a:lstStyle/>
          <a:p>
            <a:r>
              <a:rPr lang="en-US" sz="5400" b="1" dirty="0" smtClean="0">
                <a:latin typeface="+mn-lt"/>
              </a:rPr>
              <a:t>Other Exposure Limits</a:t>
            </a:r>
            <a:endParaRPr lang="en-US" sz="5400" b="1" dirty="0">
              <a:latin typeface="+mn-lt"/>
            </a:endParaRPr>
          </a:p>
        </p:txBody>
      </p:sp>
      <p:sp>
        <p:nvSpPr>
          <p:cNvPr id="3" name="Text Placeholder 2"/>
          <p:cNvSpPr>
            <a:spLocks noGrp="1"/>
          </p:cNvSpPr>
          <p:nvPr>
            <p:ph type="body" idx="1"/>
          </p:nvPr>
        </p:nvSpPr>
        <p:spPr>
          <a:xfrm>
            <a:off x="609600" y="2895600"/>
            <a:ext cx="7886700" cy="2813051"/>
          </a:xfrm>
        </p:spPr>
        <p:txBody>
          <a:bodyPr/>
          <a:lstStyle/>
          <a:p>
            <a:r>
              <a:rPr lang="en-US" sz="3600" b="1" dirty="0" smtClean="0">
                <a:solidFill>
                  <a:schemeClr val="tx1"/>
                </a:solidFill>
              </a:rPr>
              <a:t>Many countries have legal exposure limits that are significantly lower than the United States, and others are reviewing carbon dioxide studies and re-evaluating their legal exposure limits.  </a:t>
            </a:r>
            <a:endParaRPr lang="en-US" sz="3600" dirty="0" smtClean="0">
              <a:solidFill>
                <a:schemeClr val="tx1"/>
              </a:solidFill>
            </a:endParaRP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1143000"/>
            <a:ext cx="8877300" cy="1295400"/>
          </a:xfrm>
        </p:spPr>
        <p:txBody>
          <a:bodyPr>
            <a:noAutofit/>
          </a:bodyPr>
          <a:lstStyle/>
          <a:p>
            <a:r>
              <a:rPr lang="en-GB" sz="5400" b="1" dirty="0">
                <a:latin typeface="+mn-lt"/>
              </a:rPr>
              <a:t>The RFA’s </a:t>
            </a:r>
            <a:r>
              <a:rPr lang="en-GB" sz="5400" b="1" i="1" dirty="0" smtClean="0">
                <a:latin typeface="+mn-lt"/>
              </a:rPr>
              <a:t>CO</a:t>
            </a:r>
            <a:r>
              <a:rPr lang="en-GB" sz="5400" b="1" i="1" baseline="-25000" dirty="0" smtClean="0">
                <a:latin typeface="+mn-lt"/>
              </a:rPr>
              <a:t>2</a:t>
            </a:r>
            <a:r>
              <a:rPr lang="en-GB" sz="5400" b="1" i="1" dirty="0" smtClean="0">
                <a:latin typeface="+mn-lt"/>
              </a:rPr>
              <a:t> Safety </a:t>
            </a:r>
            <a:r>
              <a:rPr lang="en-GB" sz="5400" b="1" i="1" dirty="0">
                <a:latin typeface="+mn-lt"/>
              </a:rPr>
              <a:t>Program</a:t>
            </a:r>
            <a:r>
              <a:rPr lang="en-GB" sz="5400" dirty="0" smtClean="0">
                <a:latin typeface="+mn-lt"/>
              </a:rPr>
              <a:t>:</a:t>
            </a:r>
            <a:endParaRPr lang="en-US" sz="5000" b="1" dirty="0">
              <a:latin typeface="+mn-lt"/>
            </a:endParaRPr>
          </a:p>
        </p:txBody>
      </p:sp>
      <p:sp>
        <p:nvSpPr>
          <p:cNvPr id="3" name="Content Placeholder 2"/>
          <p:cNvSpPr>
            <a:spLocks noGrp="1"/>
          </p:cNvSpPr>
          <p:nvPr>
            <p:ph idx="1"/>
          </p:nvPr>
        </p:nvSpPr>
        <p:spPr>
          <a:xfrm>
            <a:off x="457200" y="2438400"/>
            <a:ext cx="8270240" cy="3907406"/>
          </a:xfrm>
        </p:spPr>
        <p:txBody>
          <a:bodyPr>
            <a:noAutofit/>
          </a:bodyPr>
          <a:lstStyle/>
          <a:p>
            <a:r>
              <a:rPr lang="en-US" sz="3600" b="1" dirty="0" smtClean="0"/>
              <a:t>Gives specific safety awareness information,  and</a:t>
            </a:r>
          </a:p>
          <a:p>
            <a:r>
              <a:rPr lang="en-US" sz="3600" b="1" dirty="0" smtClean="0"/>
              <a:t>Explains in detail safe handling procedures and specific methods for hazard minimization</a:t>
            </a:r>
          </a:p>
          <a:p>
            <a:pPr lvl="0"/>
            <a:endParaRPr lang="en-US" sz="3600" b="1" dirty="0"/>
          </a:p>
        </p:txBody>
      </p:sp>
    </p:spTree>
    <p:extLst>
      <p:ext uri="{BB962C8B-B14F-4D97-AF65-F5344CB8AC3E}">
        <p14:creationId xmlns:p14="http://schemas.microsoft.com/office/powerpoint/2010/main" xmlns="" val="118474099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19200"/>
            <a:ext cx="7886700" cy="1066800"/>
          </a:xfrm>
        </p:spPr>
        <p:txBody>
          <a:bodyPr>
            <a:normAutofit/>
          </a:bodyPr>
          <a:lstStyle/>
          <a:p>
            <a:r>
              <a:rPr lang="en-US" b="1" dirty="0" smtClean="0">
                <a:latin typeface="+mn-lt"/>
              </a:rPr>
              <a:t>Immediate First Aid</a:t>
            </a:r>
            <a:endParaRPr lang="en-US" b="1" dirty="0">
              <a:latin typeface="+mn-lt"/>
            </a:endParaRPr>
          </a:p>
        </p:txBody>
      </p:sp>
      <p:sp>
        <p:nvSpPr>
          <p:cNvPr id="3" name="Text Placeholder 2"/>
          <p:cNvSpPr>
            <a:spLocks noGrp="1"/>
          </p:cNvSpPr>
          <p:nvPr>
            <p:ph type="body" idx="1"/>
          </p:nvPr>
        </p:nvSpPr>
        <p:spPr>
          <a:xfrm>
            <a:off x="381000" y="2590800"/>
            <a:ext cx="8458200" cy="3727451"/>
          </a:xfrm>
        </p:spPr>
        <p:txBody>
          <a:bodyPr>
            <a:noAutofit/>
          </a:bodyPr>
          <a:lstStyle/>
          <a:p>
            <a:r>
              <a:rPr lang="en-US" sz="3600" b="1" u="sng" dirty="0" smtClean="0">
                <a:solidFill>
                  <a:schemeClr val="tx1"/>
                </a:solidFill>
              </a:rPr>
              <a:t>Gaseous carbon dioxide</a:t>
            </a:r>
            <a:r>
              <a:rPr lang="en-US" sz="3600" b="1" dirty="0" smtClean="0">
                <a:solidFill>
                  <a:schemeClr val="tx1"/>
                </a:solidFill>
              </a:rPr>
              <a:t>, immediate first aid includes removing the exposed worker from the exposure area to fresh air and restoring breathing by trained personnel</a:t>
            </a:r>
          </a:p>
          <a:p>
            <a:endParaRPr lang="en-US" sz="3600" b="1" dirty="0" smtClean="0">
              <a:solidFill>
                <a:schemeClr val="tx1"/>
              </a:solidFill>
            </a:endParaRPr>
          </a:p>
          <a:p>
            <a:endParaRPr lang="en-US" sz="3600" b="1" dirty="0" smtClean="0">
              <a:solidFill>
                <a:schemeClr val="tx1"/>
              </a:solidFill>
            </a:endParaRPr>
          </a:p>
          <a:p>
            <a:endParaRPr lang="en-US" sz="3600" b="1" dirty="0">
              <a:solidFill>
                <a:schemeClr val="tx1"/>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19200"/>
            <a:ext cx="7886700" cy="1066800"/>
          </a:xfrm>
        </p:spPr>
        <p:txBody>
          <a:bodyPr>
            <a:normAutofit/>
          </a:bodyPr>
          <a:lstStyle/>
          <a:p>
            <a:r>
              <a:rPr lang="en-US" b="1" dirty="0" smtClean="0">
                <a:latin typeface="+mn-lt"/>
              </a:rPr>
              <a:t>Immediate First Aid</a:t>
            </a:r>
            <a:endParaRPr lang="en-US" b="1" dirty="0">
              <a:latin typeface="+mn-lt"/>
            </a:endParaRPr>
          </a:p>
        </p:txBody>
      </p:sp>
      <p:sp>
        <p:nvSpPr>
          <p:cNvPr id="3" name="Text Placeholder 2"/>
          <p:cNvSpPr>
            <a:spLocks noGrp="1"/>
          </p:cNvSpPr>
          <p:nvPr>
            <p:ph type="body" idx="1"/>
          </p:nvPr>
        </p:nvSpPr>
        <p:spPr>
          <a:xfrm>
            <a:off x="381000" y="2514600"/>
            <a:ext cx="8458200" cy="3498851"/>
          </a:xfrm>
        </p:spPr>
        <p:txBody>
          <a:bodyPr>
            <a:noAutofit/>
          </a:bodyPr>
          <a:lstStyle/>
          <a:p>
            <a:r>
              <a:rPr lang="en-US" sz="3600" b="1" u="sng" dirty="0" smtClean="0">
                <a:solidFill>
                  <a:schemeClr val="tx1"/>
                </a:solidFill>
              </a:rPr>
              <a:t>Liquid or solid carbon dioxide</a:t>
            </a:r>
            <a:r>
              <a:rPr lang="en-US" sz="3600" b="1" dirty="0" smtClean="0">
                <a:solidFill>
                  <a:schemeClr val="tx1"/>
                </a:solidFill>
              </a:rPr>
              <a:t>, quickly remove contaminated clothing and rinse contaminated skin gently with lukewarm, </a:t>
            </a:r>
            <a:r>
              <a:rPr lang="en-US" sz="3600" b="1" u="sng" dirty="0" smtClean="0">
                <a:solidFill>
                  <a:schemeClr val="tx1"/>
                </a:solidFill>
              </a:rPr>
              <a:t>not hot</a:t>
            </a:r>
            <a:r>
              <a:rPr lang="en-US" sz="3600" b="1" dirty="0" smtClean="0">
                <a:solidFill>
                  <a:schemeClr val="tx1"/>
                </a:solidFill>
              </a:rPr>
              <a:t>, water.  Do NOT rub any skin or affected areas.  Transfer promptly to a medical facility for evaluation and treatment.</a:t>
            </a:r>
          </a:p>
          <a:p>
            <a:endParaRPr lang="en-US" sz="3600" b="1" dirty="0" smtClean="0">
              <a:solidFill>
                <a:schemeClr val="tx1"/>
              </a:solidFill>
            </a:endParaRPr>
          </a:p>
          <a:p>
            <a:endParaRPr lang="en-US" sz="3600" b="1" dirty="0" smtClean="0">
              <a:solidFill>
                <a:schemeClr val="tx1"/>
              </a:solidFill>
            </a:endParaRPr>
          </a:p>
          <a:p>
            <a:endParaRPr lang="en-US" sz="3600" b="1" dirty="0">
              <a:solidFill>
                <a:schemeClr val="tx1"/>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295400"/>
            <a:ext cx="7886700" cy="1033461"/>
          </a:xfrm>
        </p:spPr>
        <p:txBody>
          <a:bodyPr/>
          <a:lstStyle/>
          <a:p>
            <a:r>
              <a:rPr lang="en-US" b="1" dirty="0" smtClean="0">
                <a:latin typeface="+mn-lt"/>
              </a:rPr>
              <a:t>Closing Summary</a:t>
            </a:r>
            <a:endParaRPr lang="en-US" b="1" dirty="0">
              <a:latin typeface="+mn-lt"/>
            </a:endParaRPr>
          </a:p>
        </p:txBody>
      </p:sp>
      <p:sp>
        <p:nvSpPr>
          <p:cNvPr id="3" name="Text Placeholder 2"/>
          <p:cNvSpPr>
            <a:spLocks noGrp="1"/>
          </p:cNvSpPr>
          <p:nvPr>
            <p:ph type="body" idx="1"/>
          </p:nvPr>
        </p:nvSpPr>
        <p:spPr>
          <a:xfrm>
            <a:off x="304800" y="2438400"/>
            <a:ext cx="8610600" cy="3194051"/>
          </a:xfrm>
        </p:spPr>
        <p:txBody>
          <a:bodyPr>
            <a:noAutofit/>
          </a:bodyPr>
          <a:lstStyle/>
          <a:p>
            <a:r>
              <a:rPr lang="en-US" sz="3500" b="1" dirty="0" smtClean="0">
                <a:solidFill>
                  <a:schemeClr val="tx1"/>
                </a:solidFill>
              </a:rPr>
              <a:t>CO</a:t>
            </a:r>
            <a:r>
              <a:rPr lang="en-US" sz="3500" b="1" baseline="-25000" dirty="0" smtClean="0">
                <a:solidFill>
                  <a:schemeClr val="tx1"/>
                </a:solidFill>
              </a:rPr>
              <a:t>2</a:t>
            </a:r>
            <a:r>
              <a:rPr lang="en-US" sz="3500" b="1" dirty="0" smtClean="0">
                <a:solidFill>
                  <a:schemeClr val="tx1"/>
                </a:solidFill>
              </a:rPr>
              <a:t> is a toxic gas, can cause serious permanent medical conditions, and can cause death within minutes</a:t>
            </a:r>
          </a:p>
          <a:p>
            <a:r>
              <a:rPr lang="en-US" sz="3500" b="1" dirty="0" smtClean="0">
                <a:solidFill>
                  <a:schemeClr val="tx1"/>
                </a:solidFill>
              </a:rPr>
              <a:t>Even 1000 ppm can impair cognitive function</a:t>
            </a:r>
          </a:p>
          <a:p>
            <a:r>
              <a:rPr lang="en-US" sz="3500" b="1" dirty="0" smtClean="0">
                <a:solidFill>
                  <a:schemeClr val="tx1"/>
                </a:solidFill>
              </a:rPr>
              <a:t>Keep plant levels as low as possible and use ventilation to do this, even if the weather may make this uncomfortable at times</a:t>
            </a:r>
            <a:endParaRPr lang="en-US" sz="3500" b="1" dirty="0">
              <a:solidFill>
                <a:schemeClr val="tx1"/>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1947861"/>
          </a:xfrm>
        </p:spPr>
        <p:txBody>
          <a:bodyPr/>
          <a:lstStyle/>
          <a:p>
            <a:pPr algn="ctr"/>
            <a:r>
              <a:rPr lang="en-US" b="1" dirty="0" smtClean="0"/>
              <a:t>QUESTIONS?</a:t>
            </a:r>
            <a:endParaRPr lang="en-US" b="1"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7480592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667000"/>
            <a:ext cx="7886700" cy="2852737"/>
          </a:xfrm>
        </p:spPr>
        <p:txBody>
          <a:bodyPr>
            <a:normAutofit fontScale="90000"/>
          </a:bodyPr>
          <a:lstStyle/>
          <a:p>
            <a:r>
              <a:rPr lang="en-US" b="1" dirty="0" smtClean="0"/>
              <a:t>Supplemental Slides: the Adverse Physiological Effects of CO</a:t>
            </a:r>
            <a:r>
              <a:rPr lang="en-US" b="1" baseline="-25000" dirty="0" smtClean="0"/>
              <a:t>2</a:t>
            </a:r>
            <a:r>
              <a:rPr lang="en-US" b="1" dirty="0" smtClean="0"/>
              <a:t> on the Human Body</a:t>
            </a:r>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7886700" cy="2530474"/>
          </a:xfrm>
        </p:spPr>
        <p:txBody>
          <a:bodyPr>
            <a:normAutofit/>
          </a:bodyPr>
          <a:lstStyle/>
          <a:p>
            <a:r>
              <a:rPr lang="en-US" sz="5400" b="1" dirty="0" smtClean="0">
                <a:latin typeface="+mn-lt"/>
              </a:rPr>
              <a:t>How Inhaled CO</a:t>
            </a:r>
            <a:r>
              <a:rPr lang="en-US" sz="5400" b="1" baseline="-25000" dirty="0" smtClean="0">
                <a:latin typeface="+mn-lt"/>
              </a:rPr>
              <a:t>2</a:t>
            </a:r>
            <a:r>
              <a:rPr lang="en-US" sz="5400" b="1" dirty="0" smtClean="0">
                <a:latin typeface="+mn-lt"/>
              </a:rPr>
              <a:t> Affects the Body Physiologically</a:t>
            </a:r>
            <a:r>
              <a:rPr lang="en-US" dirty="0" smtClean="0"/>
              <a:t/>
            </a:r>
            <a:br>
              <a:rPr lang="en-US" dirty="0" smtClean="0"/>
            </a:br>
            <a:endParaRPr lang="en-US" dirty="0"/>
          </a:p>
        </p:txBody>
      </p:sp>
      <p:sp>
        <p:nvSpPr>
          <p:cNvPr id="3" name="Content Placeholder 2"/>
          <p:cNvSpPr>
            <a:spLocks noGrp="1"/>
          </p:cNvSpPr>
          <p:nvPr>
            <p:ph idx="1"/>
          </p:nvPr>
        </p:nvSpPr>
        <p:spPr>
          <a:xfrm>
            <a:off x="609600" y="2971800"/>
            <a:ext cx="7886700" cy="2976562"/>
          </a:xfrm>
        </p:spPr>
        <p:txBody>
          <a:bodyPr>
            <a:normAutofit lnSpcReduction="10000"/>
          </a:bodyPr>
          <a:lstStyle/>
          <a:p>
            <a:pPr>
              <a:buNone/>
            </a:pPr>
            <a:r>
              <a:rPr lang="en-US" sz="3600" b="1" dirty="0" smtClean="0"/>
              <a:t>Composition of normal fresh air:</a:t>
            </a:r>
          </a:p>
          <a:p>
            <a:pPr>
              <a:buNone/>
            </a:pPr>
            <a:r>
              <a:rPr lang="en-US" sz="3600" b="1" dirty="0" smtClean="0"/>
              <a:t>	78.00% Nitrogen</a:t>
            </a:r>
          </a:p>
          <a:p>
            <a:pPr>
              <a:buNone/>
            </a:pPr>
            <a:r>
              <a:rPr lang="en-US" sz="3600" b="1" dirty="0" smtClean="0"/>
              <a:t>	20.90% Oxygen</a:t>
            </a:r>
          </a:p>
          <a:p>
            <a:pPr>
              <a:buNone/>
            </a:pPr>
            <a:r>
              <a:rPr lang="en-US" sz="3600" b="1" dirty="0" smtClean="0"/>
              <a:t> 	   0.80% Argon</a:t>
            </a:r>
          </a:p>
          <a:p>
            <a:pPr>
              <a:buNone/>
            </a:pPr>
            <a:r>
              <a:rPr lang="en-US" sz="3600" b="1" dirty="0" smtClean="0"/>
              <a:t>	   0.04% Carbon Dioxide</a:t>
            </a:r>
            <a:endParaRPr lang="en-US" sz="3600" b="1"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447800"/>
            <a:ext cx="8153400" cy="1325563"/>
          </a:xfrm>
        </p:spPr>
        <p:txBody>
          <a:bodyPr>
            <a:noAutofit/>
          </a:bodyPr>
          <a:lstStyle/>
          <a:p>
            <a:r>
              <a:rPr lang="en-US" sz="5400" b="1" dirty="0" smtClean="0">
                <a:latin typeface="+mn-lt"/>
              </a:rPr>
              <a:t>CO</a:t>
            </a:r>
            <a:r>
              <a:rPr lang="en-US" sz="5400" b="1" baseline="-25000" dirty="0" smtClean="0">
                <a:latin typeface="+mn-lt"/>
              </a:rPr>
              <a:t>2</a:t>
            </a:r>
            <a:r>
              <a:rPr lang="en-US" sz="5400" b="1" dirty="0" smtClean="0">
                <a:latin typeface="+mn-lt"/>
              </a:rPr>
              <a:t> from cell metabolism is exhaled</a:t>
            </a:r>
            <a:endParaRPr lang="en-US" sz="5400" dirty="0">
              <a:latin typeface="+mn-lt"/>
            </a:endParaRPr>
          </a:p>
        </p:txBody>
      </p:sp>
      <p:sp>
        <p:nvSpPr>
          <p:cNvPr id="4" name="TextBox 3"/>
          <p:cNvSpPr txBox="1"/>
          <p:nvPr/>
        </p:nvSpPr>
        <p:spPr>
          <a:xfrm>
            <a:off x="533400" y="3048000"/>
            <a:ext cx="8153400" cy="3970318"/>
          </a:xfrm>
          <a:prstGeom prst="rect">
            <a:avLst/>
          </a:prstGeom>
          <a:noFill/>
        </p:spPr>
        <p:txBody>
          <a:bodyPr wrap="square" rtlCol="0">
            <a:spAutoFit/>
          </a:bodyPr>
          <a:lstStyle/>
          <a:p>
            <a:pPr>
              <a:buFont typeface="Arial" pitchFamily="34" charset="0"/>
              <a:buChar char="•"/>
            </a:pPr>
            <a:r>
              <a:rPr lang="en-US" sz="3600" b="1" dirty="0" smtClean="0"/>
              <a:t>CO</a:t>
            </a:r>
            <a:r>
              <a:rPr lang="en-US" sz="3600" b="1" baseline="-25000" dirty="0" smtClean="0"/>
              <a:t>2</a:t>
            </a:r>
            <a:r>
              <a:rPr lang="en-US" sz="3600" b="1" dirty="0" smtClean="0"/>
              <a:t> in each breath is ~3.8% (38,000 ppm)</a:t>
            </a:r>
          </a:p>
          <a:p>
            <a:pPr>
              <a:buFont typeface="Arial" pitchFamily="34" charset="0"/>
              <a:buChar char="•"/>
            </a:pPr>
            <a:r>
              <a:rPr lang="en-US" sz="3600" b="1" dirty="0" smtClean="0"/>
              <a:t>The “average” person produces approximately two pounds of carbon dioxide each day  </a:t>
            </a:r>
          </a:p>
          <a:p>
            <a:pPr>
              <a:buFont typeface="Arial" pitchFamily="34" charset="0"/>
              <a:buChar char="•"/>
            </a:pPr>
            <a:r>
              <a:rPr lang="en-US" sz="3600" b="1" dirty="0" smtClean="0"/>
              <a:t>More CO</a:t>
            </a:r>
            <a:r>
              <a:rPr lang="en-US" sz="3600" b="1" baseline="-25000" dirty="0" smtClean="0"/>
              <a:t>2</a:t>
            </a:r>
            <a:r>
              <a:rPr lang="en-US" sz="3600" b="1" dirty="0" smtClean="0"/>
              <a:t> is given off during strenuous activity</a:t>
            </a:r>
            <a:r>
              <a:rPr lang="en-US" b="1" dirty="0" smtClean="0"/>
              <a:t>.  </a:t>
            </a:r>
            <a:endParaRPr lang="en-US" dirty="0" smtClean="0"/>
          </a:p>
          <a:p>
            <a:r>
              <a:rPr lang="en-US" b="1" dirty="0" smtClean="0"/>
              <a:t> </a:t>
            </a:r>
            <a:endParaRPr lang="en-US" dirty="0" smtClean="0"/>
          </a:p>
          <a:p>
            <a:r>
              <a:rPr lang="en-US" dirty="0" smtClean="0"/>
              <a:t> </a:t>
            </a:r>
            <a:endParaRPr 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371600"/>
            <a:ext cx="8534400" cy="1325563"/>
          </a:xfrm>
        </p:spPr>
        <p:txBody>
          <a:bodyPr>
            <a:noAutofit/>
          </a:bodyPr>
          <a:lstStyle/>
          <a:p>
            <a:r>
              <a:rPr lang="en-US" sz="5000" b="1" dirty="0" smtClean="0"/>
              <a:t>Hypercapnia, hypercarbia, or hypercapnea</a:t>
            </a:r>
            <a:endParaRPr lang="en-US" sz="5000" dirty="0"/>
          </a:p>
        </p:txBody>
      </p:sp>
      <p:sp>
        <p:nvSpPr>
          <p:cNvPr id="3" name="Content Placeholder 2"/>
          <p:cNvSpPr>
            <a:spLocks noGrp="1"/>
          </p:cNvSpPr>
          <p:nvPr>
            <p:ph idx="1"/>
          </p:nvPr>
        </p:nvSpPr>
        <p:spPr>
          <a:xfrm>
            <a:off x="381000" y="3276600"/>
            <a:ext cx="8305800" cy="2514600"/>
          </a:xfrm>
        </p:spPr>
        <p:txBody>
          <a:bodyPr>
            <a:normAutofit/>
          </a:bodyPr>
          <a:lstStyle/>
          <a:p>
            <a:pPr>
              <a:buNone/>
            </a:pPr>
            <a:r>
              <a:rPr lang="en-US" sz="3600" b="1" dirty="0" smtClean="0"/>
              <a:t>The condition of, and the body’s response to, excessive carbon dioxide</a:t>
            </a:r>
          </a:p>
          <a:p>
            <a:pPr>
              <a:buNone/>
            </a:pPr>
            <a:r>
              <a:rPr lang="en-US" sz="3600" b="1" dirty="0" smtClean="0"/>
              <a:t>CO</a:t>
            </a:r>
            <a:r>
              <a:rPr lang="en-US" sz="3600" b="1" baseline="-25000" dirty="0" smtClean="0"/>
              <a:t>2</a:t>
            </a:r>
            <a:r>
              <a:rPr lang="en-US" sz="3600" b="1" dirty="0" smtClean="0"/>
              <a:t> in the bloodstream lowers the blood </a:t>
            </a:r>
            <a:r>
              <a:rPr lang="en-US" sz="3600" b="1" dirty="0" err="1" smtClean="0"/>
              <a:t>pH.</a:t>
            </a:r>
            <a:r>
              <a:rPr lang="en-US" sz="3600" b="1" dirty="0" smtClean="0"/>
              <a:t>  </a:t>
            </a:r>
            <a:endParaRPr lang="en-US" sz="3600" dirty="0" smtClean="0"/>
          </a:p>
          <a:p>
            <a:pPr>
              <a:buNone/>
            </a:pPr>
            <a:endParaRPr lang="en-US" sz="3600" dirty="0" smtClean="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0200"/>
            <a:ext cx="7886700" cy="652461"/>
          </a:xfrm>
        </p:spPr>
        <p:txBody>
          <a:bodyPr>
            <a:normAutofit fontScale="90000"/>
          </a:bodyPr>
          <a:lstStyle/>
          <a:p>
            <a:r>
              <a:rPr lang="en-US" b="1" dirty="0" smtClean="0">
                <a:latin typeface="+mn-lt"/>
              </a:rPr>
              <a:t>Acidosis</a:t>
            </a:r>
            <a:endParaRPr lang="en-US" b="1" dirty="0">
              <a:latin typeface="+mn-lt"/>
            </a:endParaRPr>
          </a:p>
        </p:txBody>
      </p:sp>
      <p:sp>
        <p:nvSpPr>
          <p:cNvPr id="3" name="Text Placeholder 2"/>
          <p:cNvSpPr>
            <a:spLocks noGrp="1"/>
          </p:cNvSpPr>
          <p:nvPr>
            <p:ph type="body" idx="1"/>
          </p:nvPr>
        </p:nvSpPr>
        <p:spPr>
          <a:xfrm>
            <a:off x="457200" y="2514600"/>
            <a:ext cx="7886700" cy="3733800"/>
          </a:xfrm>
        </p:spPr>
        <p:txBody>
          <a:bodyPr>
            <a:normAutofit/>
          </a:bodyPr>
          <a:lstStyle/>
          <a:p>
            <a:r>
              <a:rPr lang="en-US" sz="3600" b="1" dirty="0" smtClean="0">
                <a:solidFill>
                  <a:schemeClr val="tx1"/>
                </a:solidFill>
              </a:rPr>
              <a:t>Acidosis occurs when the pH of the blood becomes less than 7.35.  </a:t>
            </a:r>
          </a:p>
          <a:p>
            <a:r>
              <a:rPr lang="en-US" sz="3600" b="1" dirty="0" smtClean="0">
                <a:solidFill>
                  <a:schemeClr val="tx1"/>
                </a:solidFill>
              </a:rPr>
              <a:t>As CO</a:t>
            </a:r>
            <a:r>
              <a:rPr lang="en-US" sz="3600" b="1" baseline="-25000" dirty="0" smtClean="0">
                <a:solidFill>
                  <a:schemeClr val="tx1"/>
                </a:solidFill>
              </a:rPr>
              <a:t>2</a:t>
            </a:r>
            <a:r>
              <a:rPr lang="en-US" sz="3600" b="1" dirty="0" smtClean="0">
                <a:solidFill>
                  <a:schemeClr val="tx1"/>
                </a:solidFill>
              </a:rPr>
              <a:t> combines with water in the blood it forms carbonic acid </a:t>
            </a:r>
          </a:p>
          <a:p>
            <a:r>
              <a:rPr lang="en-US" sz="3600" b="1" dirty="0" smtClean="0">
                <a:solidFill>
                  <a:schemeClr val="tx1"/>
                </a:solidFill>
              </a:rPr>
              <a:t>Returning the blood to normal pH is necessary to protect all body tissues.</a:t>
            </a:r>
            <a:endParaRPr lang="en-US" sz="3600" dirty="0" smtClean="0">
              <a:solidFill>
                <a:schemeClr val="tx1"/>
              </a:solidFill>
            </a:endParaRP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1143000"/>
            <a:ext cx="8877300" cy="1295400"/>
          </a:xfrm>
        </p:spPr>
        <p:txBody>
          <a:bodyPr>
            <a:noAutofit/>
          </a:bodyPr>
          <a:lstStyle/>
          <a:p>
            <a:r>
              <a:rPr lang="en-GB" sz="5400" b="1" dirty="0">
                <a:latin typeface="+mn-lt"/>
              </a:rPr>
              <a:t>The RFA’s </a:t>
            </a:r>
            <a:r>
              <a:rPr lang="en-GB" sz="5400" b="1" i="1" dirty="0" smtClean="0">
                <a:latin typeface="+mn-lt"/>
              </a:rPr>
              <a:t>CO</a:t>
            </a:r>
            <a:r>
              <a:rPr lang="en-GB" sz="5400" b="1" i="1" baseline="-25000" dirty="0" smtClean="0">
                <a:latin typeface="+mn-lt"/>
              </a:rPr>
              <a:t>2</a:t>
            </a:r>
            <a:r>
              <a:rPr lang="en-GB" sz="5400" b="1" i="1" dirty="0" smtClean="0">
                <a:latin typeface="+mn-lt"/>
              </a:rPr>
              <a:t> Safety </a:t>
            </a:r>
            <a:r>
              <a:rPr lang="en-GB" sz="5400" b="1" i="1" dirty="0">
                <a:latin typeface="+mn-lt"/>
              </a:rPr>
              <a:t>Program</a:t>
            </a:r>
            <a:r>
              <a:rPr lang="en-GB" sz="5400" dirty="0" smtClean="0">
                <a:latin typeface="+mn-lt"/>
              </a:rPr>
              <a:t>:</a:t>
            </a:r>
            <a:endParaRPr lang="en-US" sz="5000" b="1" dirty="0">
              <a:latin typeface="+mn-lt"/>
            </a:endParaRPr>
          </a:p>
        </p:txBody>
      </p:sp>
      <p:sp>
        <p:nvSpPr>
          <p:cNvPr id="3" name="Content Placeholder 2"/>
          <p:cNvSpPr>
            <a:spLocks noGrp="1"/>
          </p:cNvSpPr>
          <p:nvPr>
            <p:ph idx="1"/>
          </p:nvPr>
        </p:nvSpPr>
        <p:spPr>
          <a:xfrm>
            <a:off x="457200" y="2743200"/>
            <a:ext cx="8270240" cy="3602606"/>
          </a:xfrm>
        </p:spPr>
        <p:txBody>
          <a:bodyPr>
            <a:noAutofit/>
          </a:bodyPr>
          <a:lstStyle/>
          <a:p>
            <a:r>
              <a:rPr lang="en-US" sz="3600" b="1" dirty="0" smtClean="0"/>
              <a:t>Also provides four written training programs coving the various aspects of the Program. </a:t>
            </a:r>
          </a:p>
          <a:p>
            <a:r>
              <a:rPr lang="en-US" sz="3600" b="1" dirty="0" smtClean="0"/>
              <a:t>Training programs are independent of each other and can be given in any order</a:t>
            </a:r>
          </a:p>
          <a:p>
            <a:pPr lvl="0"/>
            <a:endParaRPr lang="en-US" sz="3600" b="1" dirty="0"/>
          </a:p>
        </p:txBody>
      </p:sp>
    </p:spTree>
    <p:extLst>
      <p:ext uri="{BB962C8B-B14F-4D97-AF65-F5344CB8AC3E}">
        <p14:creationId xmlns:p14="http://schemas.microsoft.com/office/powerpoint/2010/main" xmlns="" val="118474099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066801"/>
            <a:ext cx="8382000" cy="2514600"/>
          </a:xfrm>
        </p:spPr>
        <p:txBody>
          <a:bodyPr>
            <a:normAutofit fontScale="90000"/>
          </a:bodyPr>
          <a:lstStyle/>
          <a:p>
            <a:r>
              <a:rPr lang="en-US" b="1" dirty="0" smtClean="0">
                <a:latin typeface="+mn-lt"/>
              </a:rPr>
              <a:t>How the body compensates for acidic blood (too much CO</a:t>
            </a:r>
            <a:r>
              <a:rPr lang="en-US" b="1" baseline="-25000" dirty="0" smtClean="0">
                <a:latin typeface="+mn-lt"/>
              </a:rPr>
              <a:t>2</a:t>
            </a:r>
            <a:r>
              <a:rPr lang="en-US" b="1" dirty="0" smtClean="0">
                <a:latin typeface="+mn-lt"/>
              </a:rPr>
              <a:t>)</a:t>
            </a:r>
            <a:endParaRPr lang="en-US" dirty="0">
              <a:latin typeface="+mn-lt"/>
            </a:endParaRPr>
          </a:p>
        </p:txBody>
      </p:sp>
      <p:sp>
        <p:nvSpPr>
          <p:cNvPr id="3" name="Text Placeholder 2"/>
          <p:cNvSpPr>
            <a:spLocks noGrp="1"/>
          </p:cNvSpPr>
          <p:nvPr>
            <p:ph type="body" idx="1"/>
          </p:nvPr>
        </p:nvSpPr>
        <p:spPr>
          <a:xfrm>
            <a:off x="533400" y="3657600"/>
            <a:ext cx="7886700" cy="2590800"/>
          </a:xfrm>
        </p:spPr>
        <p:txBody>
          <a:bodyPr>
            <a:noAutofit/>
          </a:bodyPr>
          <a:lstStyle/>
          <a:p>
            <a:r>
              <a:rPr lang="en-US" sz="3600" b="1" dirty="0" smtClean="0">
                <a:solidFill>
                  <a:schemeClr val="tx1"/>
                </a:solidFill>
              </a:rPr>
              <a:t>Increased breathing rate, increased breathing volume, faster heart rate, and higher blood pressure</a:t>
            </a:r>
          </a:p>
          <a:p>
            <a:r>
              <a:rPr lang="en-US" sz="3600" b="1" dirty="0" smtClean="0">
                <a:solidFill>
                  <a:schemeClr val="tx1"/>
                </a:solidFill>
              </a:rPr>
              <a:t>Arteries to the brain, spinal cord and heart dilate; other arteries constrict</a:t>
            </a:r>
            <a:endParaRPr lang="en-US" sz="3600" b="1" dirty="0">
              <a:solidFill>
                <a:schemeClr val="tx1"/>
              </a:solidFil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458200" cy="957261"/>
          </a:xfrm>
        </p:spPr>
        <p:txBody>
          <a:bodyPr>
            <a:normAutofit fontScale="90000"/>
          </a:bodyPr>
          <a:lstStyle/>
          <a:p>
            <a:r>
              <a:rPr lang="en-US" sz="5400" b="1" dirty="0" smtClean="0">
                <a:latin typeface="+mn-lt"/>
              </a:rPr>
              <a:t>How is breathing stimulated?</a:t>
            </a:r>
            <a:endParaRPr lang="en-US" sz="5400" dirty="0">
              <a:latin typeface="+mn-lt"/>
            </a:endParaRPr>
          </a:p>
        </p:txBody>
      </p:sp>
      <p:sp>
        <p:nvSpPr>
          <p:cNvPr id="3" name="Text Placeholder 2"/>
          <p:cNvSpPr>
            <a:spLocks noGrp="1"/>
          </p:cNvSpPr>
          <p:nvPr>
            <p:ph type="body" idx="1"/>
          </p:nvPr>
        </p:nvSpPr>
        <p:spPr>
          <a:xfrm>
            <a:off x="623888" y="2819400"/>
            <a:ext cx="7886700" cy="3270251"/>
          </a:xfrm>
        </p:spPr>
        <p:txBody>
          <a:bodyPr>
            <a:normAutofit/>
          </a:bodyPr>
          <a:lstStyle/>
          <a:p>
            <a:r>
              <a:rPr lang="en-US" sz="3600" b="1" dirty="0" smtClean="0">
                <a:solidFill>
                  <a:schemeClr val="tx1"/>
                </a:solidFill>
              </a:rPr>
              <a:t>Breathing is stimulated by an excess of CO</a:t>
            </a:r>
            <a:r>
              <a:rPr lang="en-US" sz="3600" b="1" baseline="-25000" dirty="0" smtClean="0">
                <a:solidFill>
                  <a:schemeClr val="tx1"/>
                </a:solidFill>
              </a:rPr>
              <a:t>2</a:t>
            </a:r>
            <a:r>
              <a:rPr lang="en-US" sz="3600" b="1" dirty="0" smtClean="0">
                <a:solidFill>
                  <a:schemeClr val="tx1"/>
                </a:solidFill>
              </a:rPr>
              <a:t>, </a:t>
            </a:r>
            <a:r>
              <a:rPr lang="en-US" sz="3600" b="1" u="sng" dirty="0" smtClean="0">
                <a:solidFill>
                  <a:schemeClr val="tx1"/>
                </a:solidFill>
              </a:rPr>
              <a:t>not</a:t>
            </a:r>
            <a:r>
              <a:rPr lang="en-US" sz="3600" b="1" dirty="0" smtClean="0">
                <a:solidFill>
                  <a:schemeClr val="tx1"/>
                </a:solidFill>
              </a:rPr>
              <a:t> an absence of oxygen</a:t>
            </a:r>
          </a:p>
          <a:p>
            <a:r>
              <a:rPr lang="en-US" sz="3600" b="1" dirty="0" smtClean="0">
                <a:solidFill>
                  <a:schemeClr val="tx1"/>
                </a:solidFill>
              </a:rPr>
              <a:t>The lower pH of the blood, caused by the CO</a:t>
            </a:r>
            <a:r>
              <a:rPr lang="en-US" sz="3600" b="1" baseline="-25000" dirty="0" smtClean="0">
                <a:solidFill>
                  <a:schemeClr val="tx1"/>
                </a:solidFill>
              </a:rPr>
              <a:t>2</a:t>
            </a:r>
            <a:r>
              <a:rPr lang="en-US" sz="3600" b="1" dirty="0" smtClean="0">
                <a:solidFill>
                  <a:schemeClr val="tx1"/>
                </a:solidFill>
              </a:rPr>
              <a:t> stimulates breathing</a:t>
            </a:r>
            <a:endParaRPr lang="en-US" sz="3600" dirty="0">
              <a:solidFill>
                <a:schemeClr val="tx1"/>
              </a:solidFil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19200"/>
            <a:ext cx="8763000" cy="990600"/>
          </a:xfrm>
        </p:spPr>
        <p:txBody>
          <a:bodyPr>
            <a:normAutofit fontScale="90000"/>
          </a:bodyPr>
          <a:lstStyle/>
          <a:p>
            <a:r>
              <a:rPr lang="en-US" sz="5200" b="1" dirty="0" smtClean="0">
                <a:latin typeface="+mn-lt"/>
              </a:rPr>
              <a:t>High altitudes and acclimatization</a:t>
            </a:r>
            <a:endParaRPr lang="en-US" sz="5200" dirty="0">
              <a:latin typeface="+mn-lt"/>
            </a:endParaRPr>
          </a:p>
        </p:txBody>
      </p:sp>
      <p:sp>
        <p:nvSpPr>
          <p:cNvPr id="3" name="Text Placeholder 2"/>
          <p:cNvSpPr>
            <a:spLocks noGrp="1"/>
          </p:cNvSpPr>
          <p:nvPr>
            <p:ph type="body" idx="1"/>
          </p:nvPr>
        </p:nvSpPr>
        <p:spPr>
          <a:xfrm>
            <a:off x="304800" y="2514600"/>
            <a:ext cx="8382000" cy="1652587"/>
          </a:xfrm>
        </p:spPr>
        <p:txBody>
          <a:bodyPr>
            <a:noAutofit/>
          </a:bodyPr>
          <a:lstStyle/>
          <a:p>
            <a:r>
              <a:rPr lang="en-US" sz="3600" b="1" dirty="0" smtClean="0">
                <a:solidFill>
                  <a:schemeClr val="tx1"/>
                </a:solidFill>
              </a:rPr>
              <a:t>The higher the altitude, the fewer molecules of gases in the air.  Therefore, the lower the oxygen concentration.</a:t>
            </a:r>
          </a:p>
          <a:p>
            <a:r>
              <a:rPr lang="en-US" sz="3600" b="1" dirty="0" smtClean="0">
                <a:solidFill>
                  <a:schemeClr val="tx1"/>
                </a:solidFill>
              </a:rPr>
              <a:t>This is  often referred to as “thinner air.”</a:t>
            </a:r>
          </a:p>
          <a:p>
            <a:r>
              <a:rPr lang="en-US" sz="3600" b="1" dirty="0" smtClean="0">
                <a:solidFill>
                  <a:schemeClr val="tx1"/>
                </a:solidFill>
              </a:rPr>
              <a:t>can become unconscious due to lack of oxygen without ever having a sensation of “air hunger.”  </a:t>
            </a:r>
            <a:endParaRPr lang="en-US" sz="3600" dirty="0" smtClean="0">
              <a:solidFill>
                <a:schemeClr val="tx1"/>
              </a:solidFill>
            </a:endParaRPr>
          </a:p>
          <a:p>
            <a:endParaRPr lang="en-US" sz="3600" b="1" dirty="0">
              <a:solidFill>
                <a:schemeClr val="tx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7886700" cy="3657600"/>
          </a:xfrm>
        </p:spPr>
        <p:txBody>
          <a:bodyPr>
            <a:noAutofit/>
          </a:bodyPr>
          <a:lstStyle/>
          <a:p>
            <a:pPr algn="ctr"/>
            <a:r>
              <a:rPr lang="en-US" sz="5400" b="1" u="sng" dirty="0" smtClean="0">
                <a:latin typeface="+mn-lt"/>
              </a:rPr>
              <a:t>Module 2:</a:t>
            </a:r>
            <a:br>
              <a:rPr lang="en-US" sz="5400" b="1" u="sng" dirty="0" smtClean="0">
                <a:latin typeface="+mn-lt"/>
              </a:rPr>
            </a:br>
            <a:r>
              <a:rPr lang="en-US" sz="1400" b="1" dirty="0" smtClean="0">
                <a:latin typeface="+mn-lt"/>
              </a:rPr>
              <a:t/>
            </a:r>
            <a:br>
              <a:rPr lang="en-US" sz="1400" b="1" dirty="0" smtClean="0">
                <a:latin typeface="+mn-lt"/>
              </a:rPr>
            </a:br>
            <a:r>
              <a:rPr lang="en-US" sz="5400" b="1" dirty="0" smtClean="0">
                <a:latin typeface="+mn-lt"/>
              </a:rPr>
              <a:t>Exposure Incidents and Health Effects of CO</a:t>
            </a:r>
            <a:r>
              <a:rPr lang="en-US" sz="5400" b="1" baseline="-25000" dirty="0" smtClean="0">
                <a:latin typeface="+mn-lt"/>
              </a:rPr>
              <a:t>2</a:t>
            </a:r>
            <a:endParaRPr lang="en-US" sz="5400" dirty="0">
              <a:latin typeface="+mn-lt"/>
            </a:endParaRPr>
          </a:p>
        </p:txBody>
      </p:sp>
      <p:sp>
        <p:nvSpPr>
          <p:cNvPr id="3" name="Content Placeholder 2"/>
          <p:cNvSpPr>
            <a:spLocks noGrp="1"/>
          </p:cNvSpPr>
          <p:nvPr>
            <p:ph idx="1"/>
          </p:nvPr>
        </p:nvSpPr>
        <p:spPr>
          <a:xfrm>
            <a:off x="1295400" y="5029200"/>
            <a:ext cx="6324600" cy="614362"/>
          </a:xfrm>
        </p:spPr>
        <p:txBody>
          <a:bodyPr/>
          <a:lstStyle/>
          <a:p>
            <a:pPr algn="ctr">
              <a:buNone/>
            </a:pPr>
            <a:r>
              <a:rPr lang="en-US" b="1" dirty="0" smtClean="0"/>
              <a:t>Renewable Fuel Association</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47800"/>
            <a:ext cx="9144000" cy="1312383"/>
          </a:xfrm>
        </p:spPr>
        <p:txBody>
          <a:bodyPr>
            <a:noAutofit/>
          </a:bodyPr>
          <a:lstStyle/>
          <a:p>
            <a:pPr algn="ctr"/>
            <a:r>
              <a:rPr lang="en-US" sz="5000" b="1" dirty="0" smtClean="0">
                <a:latin typeface="+mn-lt"/>
              </a:rPr>
              <a:t>Today’s Presentation: Incidents and Health Effects of CO</a:t>
            </a:r>
            <a:r>
              <a:rPr lang="en-US" sz="5000" b="1" baseline="-25000" dirty="0" smtClean="0">
                <a:latin typeface="+mn-lt"/>
              </a:rPr>
              <a:t>2</a:t>
            </a:r>
            <a:endParaRPr lang="en-US" sz="5000" b="1" baseline="-25000" dirty="0">
              <a:latin typeface="+mn-lt"/>
            </a:endParaRPr>
          </a:p>
        </p:txBody>
      </p:sp>
      <p:sp>
        <p:nvSpPr>
          <p:cNvPr id="3" name="Content Placeholder 2"/>
          <p:cNvSpPr>
            <a:spLocks noGrp="1"/>
          </p:cNvSpPr>
          <p:nvPr>
            <p:ph idx="1"/>
          </p:nvPr>
        </p:nvSpPr>
        <p:spPr>
          <a:xfrm>
            <a:off x="381000" y="2971800"/>
            <a:ext cx="8458200" cy="3374006"/>
          </a:xfrm>
        </p:spPr>
        <p:txBody>
          <a:bodyPr>
            <a:normAutofit/>
          </a:bodyPr>
          <a:lstStyle/>
          <a:p>
            <a:r>
              <a:rPr lang="en-US" sz="3600" b="1" dirty="0" smtClean="0"/>
              <a:t>Accidental exposure </a:t>
            </a:r>
            <a:r>
              <a:rPr lang="en-US" sz="3600" b="1" dirty="0"/>
              <a:t>i</a:t>
            </a:r>
            <a:r>
              <a:rPr lang="en-US" sz="3600" b="1" dirty="0" smtClean="0"/>
              <a:t>njuries &amp; fatalities</a:t>
            </a:r>
          </a:p>
          <a:p>
            <a:r>
              <a:rPr lang="en-US" sz="3600" b="1" dirty="0"/>
              <a:t>Adverse </a:t>
            </a:r>
            <a:r>
              <a:rPr lang="en-US" sz="3600" b="1" dirty="0" smtClean="0"/>
              <a:t>health effects</a:t>
            </a:r>
          </a:p>
          <a:p>
            <a:r>
              <a:rPr lang="en-US" sz="3600" b="1" dirty="0" smtClean="0"/>
              <a:t>Symptoms </a:t>
            </a:r>
            <a:r>
              <a:rPr lang="en-US" sz="3600" b="1" dirty="0"/>
              <a:t>of </a:t>
            </a:r>
            <a:r>
              <a:rPr lang="en-US" sz="3600" b="1" dirty="0" smtClean="0"/>
              <a:t>overexposure </a:t>
            </a:r>
          </a:p>
          <a:p>
            <a:r>
              <a:rPr lang="en-US" sz="3600" b="1" dirty="0" smtClean="0"/>
              <a:t>Workplace </a:t>
            </a:r>
            <a:r>
              <a:rPr lang="en-US" sz="3600" b="1" dirty="0"/>
              <a:t>e</a:t>
            </a:r>
            <a:r>
              <a:rPr lang="en-US" sz="3600" b="1" dirty="0" smtClean="0"/>
              <a:t>xposure limits</a:t>
            </a:r>
            <a:endParaRPr lang="en-US" sz="3400" b="1" dirty="0" smtClean="0"/>
          </a:p>
          <a:p>
            <a:r>
              <a:rPr lang="en-US" sz="3600" b="1" dirty="0" smtClean="0"/>
              <a:t>Establishing your facility’s exposure limits</a:t>
            </a:r>
            <a:endParaRPr lang="en-US" sz="3600" b="1" dirty="0"/>
          </a:p>
        </p:txBody>
      </p:sp>
    </p:spTree>
    <p:extLst>
      <p:ext uri="{BB962C8B-B14F-4D97-AF65-F5344CB8AC3E}">
        <p14:creationId xmlns:p14="http://schemas.microsoft.com/office/powerpoint/2010/main" xmlns="" val="1184740992"/>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5454</TotalTime>
  <Words>4344</Words>
  <Application>Microsoft Office PowerPoint</Application>
  <PresentationFormat>On-screen Show (4:3)</PresentationFormat>
  <Paragraphs>313</Paragraphs>
  <Slides>72</Slides>
  <Notes>50</Notes>
  <HiddenSlides>0</HiddenSlides>
  <MMClips>0</MMClips>
  <ScaleCrop>false</ScaleCrop>
  <HeadingPairs>
    <vt:vector size="4" baseType="variant">
      <vt:variant>
        <vt:lpstr>Theme</vt:lpstr>
      </vt:variant>
      <vt:variant>
        <vt:i4>3</vt:i4>
      </vt:variant>
      <vt:variant>
        <vt:lpstr>Slide Titles</vt:lpstr>
      </vt:variant>
      <vt:variant>
        <vt:i4>72</vt:i4>
      </vt:variant>
    </vt:vector>
  </HeadingPairs>
  <TitlesOfParts>
    <vt:vector size="75" baseType="lpstr">
      <vt:lpstr>1_Office Theme</vt:lpstr>
      <vt:lpstr>Office Theme</vt:lpstr>
      <vt:lpstr>2_Office Theme</vt:lpstr>
      <vt:lpstr>Slide 1</vt:lpstr>
      <vt:lpstr>Slide 2</vt:lpstr>
      <vt:lpstr>The RFA’s CO2 Safety Program:</vt:lpstr>
      <vt:lpstr>The RFA’s CO2 Safety Program:</vt:lpstr>
      <vt:lpstr>The RFA’s CO2 Safety Program:</vt:lpstr>
      <vt:lpstr>The RFA’s CO2 Safety Program:</vt:lpstr>
      <vt:lpstr>The RFA’s CO2 Safety Program:</vt:lpstr>
      <vt:lpstr>Module 2:  Exposure Incidents and Health Effects of CO2</vt:lpstr>
      <vt:lpstr>Today’s Presentation: Incidents and Health Effects of CO2</vt:lpstr>
      <vt:lpstr>CO2 Is a Toxic Gas</vt:lpstr>
      <vt:lpstr>CO2 Toxic Health Effects</vt:lpstr>
      <vt:lpstr>Develop a Site CO2 Management Program</vt:lpstr>
      <vt:lpstr>CO2 Electronic Monitors</vt:lpstr>
      <vt:lpstr>CO2 Electronic Monitors (cont.)</vt:lpstr>
      <vt:lpstr>Implement a Site CO2 Safety Program</vt:lpstr>
      <vt:lpstr>What kinds of situations result in exposures to CO2 that are making people sick or killing them? </vt:lpstr>
      <vt:lpstr>Example Accident #1</vt:lpstr>
      <vt:lpstr>Example Accident #1 (cont.)</vt:lpstr>
      <vt:lpstr>Example Accident #2</vt:lpstr>
      <vt:lpstr>To take action to protect workers first we must first: </vt:lpstr>
      <vt:lpstr>Adverse CO2 Heath Effects</vt:lpstr>
      <vt:lpstr>Adverse CO2 Heath Effects</vt:lpstr>
      <vt:lpstr>Historic CO2 Exposures</vt:lpstr>
      <vt:lpstr>CO2 Extinguishes a Candle</vt:lpstr>
      <vt:lpstr>Present Day CO2 Exposures</vt:lpstr>
      <vt:lpstr>Present Day CO2 Exposures</vt:lpstr>
      <vt:lpstr>Present Day CO2 Exposures</vt:lpstr>
      <vt:lpstr>Examples of Accidental Overexposures to Carbon Dioxide</vt:lpstr>
      <vt:lpstr>Dry ice manufacturing and transporting</vt:lpstr>
      <vt:lpstr>People Have Died From Breathing CO2:</vt:lpstr>
      <vt:lpstr>People Have Died From Breathing CO2: (cont.)</vt:lpstr>
      <vt:lpstr>People Have Died From Breathing CO2: (cont.)</vt:lpstr>
      <vt:lpstr>Beer and Ethanol Production Industries</vt:lpstr>
      <vt:lpstr>Specific Cases of Accidental Injuries and Fatalities Involving Exposures to CO2 in Ethanol and Beer Production</vt:lpstr>
      <vt:lpstr>Beer Production</vt:lpstr>
      <vt:lpstr>Ethanol Production</vt:lpstr>
      <vt:lpstr> The Top of the Interstice Building</vt:lpstr>
      <vt:lpstr>D-shaped Manway (Inside the Building) </vt:lpstr>
      <vt:lpstr>Round Manway (Outside of the Building)</vt:lpstr>
      <vt:lpstr>CO2 is NOT an Asphyxiant Gas, it is Toxic</vt:lpstr>
      <vt:lpstr>What went wrong?</vt:lpstr>
      <vt:lpstr>What happened to the workers?</vt:lpstr>
      <vt:lpstr>CO2 is NOT an asphyxiant gas.   It is toxic. </vt:lpstr>
      <vt:lpstr>Symptoms of CO2 Overexposure</vt:lpstr>
      <vt:lpstr>Symptoms of CO2 Overexposure (cont.)</vt:lpstr>
      <vt:lpstr>Symptoms of CO2 overexposure (cont.)</vt:lpstr>
      <vt:lpstr>Symptoms of CO2 overexposure (cont.)</vt:lpstr>
      <vt:lpstr>Other symptoms of overexposure by inhalation include:</vt:lpstr>
      <vt:lpstr>Other symptoms of overexposure by inhalation include:</vt:lpstr>
      <vt:lpstr>Other Symptoms of overexposure by inhalation (cont.)</vt:lpstr>
      <vt:lpstr>CO2 Inhalation Limits</vt:lpstr>
      <vt:lpstr>CO2 Inhalation Symptoms</vt:lpstr>
      <vt:lpstr>CO2 Exposures in Ethanol Production</vt:lpstr>
      <vt:lpstr>Deciding Plant-Specific CO2 Alarm Levels</vt:lpstr>
      <vt:lpstr>Prevent Unsafe CO2 Levels (cont.)</vt:lpstr>
      <vt:lpstr>These forms of CO2 are very cold and can cause freezing burns, blisters and frostbite</vt:lpstr>
      <vt:lpstr>United States Exposure Limits</vt:lpstr>
      <vt:lpstr>Slide 58</vt:lpstr>
      <vt:lpstr>Other Exposure Limits</vt:lpstr>
      <vt:lpstr>Immediate First Aid</vt:lpstr>
      <vt:lpstr>Immediate First Aid</vt:lpstr>
      <vt:lpstr>Closing Summary</vt:lpstr>
      <vt:lpstr>QUESTIONS?</vt:lpstr>
      <vt:lpstr>Slide 64</vt:lpstr>
      <vt:lpstr>Supplemental Slides: the Adverse Physiological Effects of CO2 on the Human Body</vt:lpstr>
      <vt:lpstr>How Inhaled CO2 Affects the Body Physiologically </vt:lpstr>
      <vt:lpstr>CO2 from cell metabolism is exhaled</vt:lpstr>
      <vt:lpstr>Hypercapnia, hypercarbia, or hypercapnea</vt:lpstr>
      <vt:lpstr>Acidosis</vt:lpstr>
      <vt:lpstr>How the body compensates for acidic blood (too much CO2)</vt:lpstr>
      <vt:lpstr>How is breathing stimulated?</vt:lpstr>
      <vt:lpstr>High altitudes and acclimatization</vt:lpstr>
    </vt:vector>
  </TitlesOfParts>
  <Company>Acer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the Exposure and Health Effects of CO2</dc:title>
  <dc:creator>Valued Acer Customer</dc:creator>
  <cp:lastModifiedBy>Valued Acer Customer</cp:lastModifiedBy>
  <cp:revision>65</cp:revision>
  <dcterms:created xsi:type="dcterms:W3CDTF">2015-11-01T22:38:47Z</dcterms:created>
  <dcterms:modified xsi:type="dcterms:W3CDTF">2015-12-09T16:22:30Z</dcterms:modified>
</cp:coreProperties>
</file>