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71" r:id="rId3"/>
    <p:sldId id="258" r:id="rId4"/>
    <p:sldId id="259" r:id="rId5"/>
    <p:sldId id="260" r:id="rId6"/>
    <p:sldId id="261" r:id="rId7"/>
    <p:sldId id="283" r:id="rId8"/>
    <p:sldId id="262" r:id="rId9"/>
    <p:sldId id="263" r:id="rId10"/>
    <p:sldId id="272" r:id="rId11"/>
    <p:sldId id="335" r:id="rId12"/>
    <p:sldId id="273" r:id="rId13"/>
    <p:sldId id="336" r:id="rId14"/>
    <p:sldId id="337" r:id="rId15"/>
    <p:sldId id="338" r:id="rId16"/>
    <p:sldId id="339" r:id="rId17"/>
    <p:sldId id="340" r:id="rId18"/>
    <p:sldId id="267" r:id="rId19"/>
    <p:sldId id="366" r:id="rId20"/>
    <p:sldId id="369" r:id="rId21"/>
    <p:sldId id="370" r:id="rId22"/>
    <p:sldId id="279" r:id="rId23"/>
    <p:sldId id="284" r:id="rId24"/>
    <p:sldId id="285" r:id="rId25"/>
    <p:sldId id="344" r:id="rId26"/>
    <p:sldId id="287" r:id="rId27"/>
    <p:sldId id="288" r:id="rId28"/>
    <p:sldId id="289" r:id="rId29"/>
    <p:sldId id="290" r:id="rId30"/>
    <p:sldId id="372" r:id="rId31"/>
    <p:sldId id="371" r:id="rId32"/>
    <p:sldId id="311" r:id="rId33"/>
    <p:sldId id="361" r:id="rId34"/>
    <p:sldId id="345" r:id="rId35"/>
    <p:sldId id="310" r:id="rId36"/>
    <p:sldId id="346" r:id="rId37"/>
    <p:sldId id="347" r:id="rId38"/>
    <p:sldId id="364" r:id="rId39"/>
    <p:sldId id="362" r:id="rId40"/>
    <p:sldId id="313" r:id="rId41"/>
    <p:sldId id="363" r:id="rId42"/>
    <p:sldId id="349" r:id="rId43"/>
    <p:sldId id="350" r:id="rId44"/>
    <p:sldId id="351" r:id="rId45"/>
    <p:sldId id="352" r:id="rId46"/>
    <p:sldId id="315" r:id="rId47"/>
    <p:sldId id="353" r:id="rId48"/>
    <p:sldId id="317" r:id="rId49"/>
    <p:sldId id="354" r:id="rId50"/>
    <p:sldId id="321" r:id="rId51"/>
    <p:sldId id="322" r:id="rId52"/>
    <p:sldId id="355" r:id="rId53"/>
    <p:sldId id="323" r:id="rId54"/>
    <p:sldId id="324" r:id="rId55"/>
    <p:sldId id="325" r:id="rId56"/>
    <p:sldId id="356" r:id="rId57"/>
    <p:sldId id="328" r:id="rId58"/>
    <p:sldId id="365" r:id="rId59"/>
    <p:sldId id="326" r:id="rId60"/>
    <p:sldId id="357" r:id="rId61"/>
    <p:sldId id="327" r:id="rId62"/>
    <p:sldId id="329" r:id="rId63"/>
    <p:sldId id="358" r:id="rId64"/>
    <p:sldId id="331" r:id="rId65"/>
    <p:sldId id="291" r:id="rId66"/>
    <p:sldId id="293" r:id="rId67"/>
    <p:sldId id="294" r:id="rId68"/>
    <p:sldId id="359" r:id="rId69"/>
    <p:sldId id="296" r:id="rId70"/>
    <p:sldId id="360" r:id="rId71"/>
    <p:sldId id="295" r:id="rId72"/>
    <p:sldId id="299" r:id="rId73"/>
    <p:sldId id="297" r:id="rId74"/>
    <p:sldId id="298" r:id="rId75"/>
    <p:sldId id="302" r:id="rId76"/>
    <p:sldId id="304" r:id="rId77"/>
    <p:sldId id="305" r:id="rId78"/>
    <p:sldId id="306" r:id="rId79"/>
    <p:sldId id="307" r:id="rId80"/>
    <p:sldId id="332" r:id="rId81"/>
    <p:sldId id="373" r:id="rId82"/>
    <p:sldId id="375" r:id="rId83"/>
    <p:sldId id="374" r:id="rId84"/>
    <p:sldId id="333" r:id="rId85"/>
    <p:sldId id="33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DeVany" initials="MD"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69257" autoAdjust="0"/>
  </p:normalViewPr>
  <p:slideViewPr>
    <p:cSldViewPr snapToGrid="0">
      <p:cViewPr>
        <p:scale>
          <a:sx n="70" d="100"/>
          <a:sy n="70" d="100"/>
        </p:scale>
        <p:origin x="-2904" y="-22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E099-0025-4C87-8A9B-BDD361F19D9C}" type="datetimeFigureOut">
              <a:rPr lang="en-US" smtClean="0"/>
              <a:pPr/>
              <a:t>1/14/2016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1D7FF-238D-44F0-951A-4CCA26C46FE0}" type="slidenum">
              <a:rPr lang="en-US" smtClean="0"/>
              <a:pPr/>
              <a:t>‹#›</a:t>
            </a:fld>
            <a:endParaRPr lang="en-US" dirty="0"/>
          </a:p>
        </p:txBody>
      </p:sp>
    </p:spTree>
    <p:extLst>
      <p:ext uri="{BB962C8B-B14F-4D97-AF65-F5344CB8AC3E}">
        <p14:creationId xmlns:p14="http://schemas.microsoft.com/office/powerpoint/2010/main" val="96554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a:t>
            </a:fld>
            <a:endParaRPr lang="en-US" dirty="0"/>
          </a:p>
        </p:txBody>
      </p:sp>
    </p:spTree>
    <p:extLst>
      <p:ext uri="{BB962C8B-B14F-4D97-AF65-F5344CB8AC3E}">
        <p14:creationId xmlns:p14="http://schemas.microsoft.com/office/powerpoint/2010/main" val="320659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There is a wide variety of monitoring equipment available today at reasonable costs</a:t>
            </a:r>
            <a:r>
              <a:rPr lang="en-US" sz="900" dirty="0" smtClean="0"/>
              <a: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Select multiple gas monitors for your safety program, and for confined space entry, ensure carbon dioxide is one of tested gases.</a:t>
            </a:r>
          </a:p>
          <a:p>
            <a:endParaRPr lang="en-US" dirty="0" smtClean="0"/>
          </a:p>
          <a:p>
            <a:r>
              <a:rPr lang="en-US" dirty="0" smtClean="0"/>
              <a:t>We will talk about monitors</a:t>
            </a:r>
            <a:r>
              <a:rPr lang="en-US" baseline="0" dirty="0" smtClean="0"/>
              <a:t> in a few minutes.</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53</a:t>
            </a:fld>
            <a:endParaRPr lang="en-US" dirty="0"/>
          </a:p>
        </p:txBody>
      </p:sp>
    </p:spTree>
    <p:extLst>
      <p:ext uri="{BB962C8B-B14F-4D97-AF65-F5344CB8AC3E}">
        <p14:creationId xmlns:p14="http://schemas.microsoft.com/office/powerpoint/2010/main" val="406668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For the risk evaluation, conduct the review during the design consideration stage, and consider materials of construction, ease of maintenance, and hazards presented by new systems in carbon dioxide service.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54</a:t>
            </a:fld>
            <a:endParaRPr lang="en-US" dirty="0"/>
          </a:p>
        </p:txBody>
      </p:sp>
    </p:spTree>
    <p:extLst>
      <p:ext uri="{BB962C8B-B14F-4D97-AF65-F5344CB8AC3E}">
        <p14:creationId xmlns:p14="http://schemas.microsoft.com/office/powerpoint/2010/main" val="337091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a:t>
            </a:r>
            <a:r>
              <a:rPr lang="en-US" sz="1200" b="1" dirty="0" smtClean="0"/>
              <a:t> process vessels, piping, valves, pressure relief design, hoses, ventilation systems, and detection instruments.</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55</a:t>
            </a:fld>
            <a:endParaRPr lang="en-US" dirty="0"/>
          </a:p>
        </p:txBody>
      </p:sp>
    </p:spTree>
    <p:extLst>
      <p:ext uri="{BB962C8B-B14F-4D97-AF65-F5344CB8AC3E}">
        <p14:creationId xmlns:p14="http://schemas.microsoft.com/office/powerpoint/2010/main" val="348885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It is all too common for remote monitors to be placed in the middle of buildings, to get broad representative readings of the general work area.  However, this sometimes backfires and results in sensors located along walkways and open areas that have good ventilation.  This gives everyone a false sense of security. </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57</a:t>
            </a:fld>
            <a:endParaRPr lang="en-US" dirty="0"/>
          </a:p>
        </p:txBody>
      </p:sp>
    </p:spTree>
    <p:extLst>
      <p:ext uri="{BB962C8B-B14F-4D97-AF65-F5344CB8AC3E}">
        <p14:creationId xmlns:p14="http://schemas.microsoft.com/office/powerpoint/2010/main" val="8314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quite serious, especially when considering how critical it is for employees to be able to make quick process decisions </a:t>
            </a:r>
            <a:r>
              <a:rPr lang="en-US" sz="1200" u="sng" dirty="0" smtClean="0"/>
              <a:t>unimpaired.</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58</a:t>
            </a:fld>
            <a:endParaRPr lang="en-US" dirty="0"/>
          </a:p>
        </p:txBody>
      </p:sp>
    </p:spTree>
    <p:extLst>
      <p:ext uri="{BB962C8B-B14F-4D97-AF65-F5344CB8AC3E}">
        <p14:creationId xmlns:p14="http://schemas.microsoft.com/office/powerpoint/2010/main" val="135820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60</a:t>
            </a:fld>
            <a:endParaRPr lang="en-US" dirty="0"/>
          </a:p>
        </p:txBody>
      </p:sp>
    </p:spTree>
    <p:extLst>
      <p:ext uri="{BB962C8B-B14F-4D97-AF65-F5344CB8AC3E}">
        <p14:creationId xmlns:p14="http://schemas.microsoft.com/office/powerpoint/2010/main" val="1262946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The ventilation does not need to run continuously; however, it needs to be able to be activated remotely, before workers enter those areas, or  be automatically activated when a carbon dioxide remote monitor reads levels that exceed your facility’s critical set point.</a:t>
            </a:r>
            <a:endParaRPr lang="en-US" b="1"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61</a:t>
            </a:fld>
            <a:endParaRPr lang="en-US" dirty="0"/>
          </a:p>
        </p:txBody>
      </p:sp>
    </p:spTree>
    <p:extLst>
      <p:ext uri="{BB962C8B-B14F-4D97-AF65-F5344CB8AC3E}">
        <p14:creationId xmlns:p14="http://schemas.microsoft.com/office/powerpoint/2010/main" val="118208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Consider tying the signals into control rooms to notify operators and installing interlocks from the electronic monitors so that ventilation equipment will automatically start up when critical set points are exceeded, which should not be more than 5,000 ppm CO</a:t>
            </a:r>
            <a:r>
              <a:rPr lang="en-US" sz="1200" baseline="-25000" dirty="0" smtClean="0"/>
              <a:t>2</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62</a:t>
            </a:fld>
            <a:endParaRPr lang="en-US" dirty="0"/>
          </a:p>
        </p:txBody>
      </p:sp>
    </p:spTree>
    <p:extLst>
      <p:ext uri="{BB962C8B-B14F-4D97-AF65-F5344CB8AC3E}">
        <p14:creationId xmlns:p14="http://schemas.microsoft.com/office/powerpoint/2010/main" val="368506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63</a:t>
            </a:fld>
            <a:endParaRPr lang="en-US" dirty="0"/>
          </a:p>
        </p:txBody>
      </p:sp>
    </p:spTree>
    <p:extLst>
      <p:ext uri="{BB962C8B-B14F-4D97-AF65-F5344CB8AC3E}">
        <p14:creationId xmlns:p14="http://schemas.microsoft.com/office/powerpoint/2010/main" val="410393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Before the federal OSHA General Industry Confined Space Entry Standard, 49 CFR 1910.146  was promulgated in January, 1986, more people died doing confined space entry work than anything else, except for over-the-road vehicle accidents. </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64</a:t>
            </a:fld>
            <a:endParaRPr lang="en-US" dirty="0"/>
          </a:p>
        </p:txBody>
      </p:sp>
    </p:spTree>
    <p:extLst>
      <p:ext uri="{BB962C8B-B14F-4D97-AF65-F5344CB8AC3E}">
        <p14:creationId xmlns:p14="http://schemas.microsoft.com/office/powerpoint/2010/main" val="398686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600" b="1" dirty="0" smtClean="0"/>
              <a:t>At least consider: </a:t>
            </a:r>
          </a:p>
          <a:p>
            <a:pPr lvl="1"/>
            <a:r>
              <a:rPr lang="en-US" sz="2800" b="1" dirty="0" smtClean="0"/>
              <a:t>Hand held multi-gas (5-gas) portable monitors with a CO</a:t>
            </a:r>
            <a:r>
              <a:rPr lang="en-US" sz="2800" b="1" baseline="-25000" dirty="0" smtClean="0"/>
              <a:t>2</a:t>
            </a:r>
            <a:r>
              <a:rPr lang="en-US" sz="2800" b="1" dirty="0" smtClean="0"/>
              <a:t> sensor for confined spaces, </a:t>
            </a:r>
          </a:p>
          <a:p>
            <a:pPr lvl="1"/>
            <a:r>
              <a:rPr lang="en-US" sz="2800" b="1" dirty="0" smtClean="0"/>
              <a:t>Personal clip-on monitors for personal plant work, </a:t>
            </a:r>
            <a:r>
              <a:rPr lang="en-US" sz="2800" b="1" u="sng" dirty="0" smtClean="0"/>
              <a:t>and</a:t>
            </a:r>
            <a:r>
              <a:rPr lang="en-US" sz="2800" b="1" dirty="0" smtClean="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dirty="0" smtClean="0"/>
              <a:t>Fixed electronic detectors for areas where CO</a:t>
            </a:r>
            <a:r>
              <a:rPr lang="en-US" sz="2800" b="1" baseline="-25000" dirty="0" smtClean="0"/>
              <a:t>2</a:t>
            </a:r>
            <a:r>
              <a:rPr lang="en-US" sz="2800" b="1" dirty="0" smtClean="0"/>
              <a:t> levels can be monitored remotely and measured continuously – and in some cases, interlocked with ventilation equipment</a:t>
            </a:r>
          </a:p>
          <a:p>
            <a:pPr lvl="1"/>
            <a:endParaRPr lang="en-US" sz="2800" b="1" dirty="0" smtClean="0"/>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17</a:t>
            </a:fld>
            <a:endParaRPr lang="en-US" dirty="0"/>
          </a:p>
        </p:txBody>
      </p:sp>
    </p:spTree>
    <p:extLst>
      <p:ext uri="{BB962C8B-B14F-4D97-AF65-F5344CB8AC3E}">
        <p14:creationId xmlns:p14="http://schemas.microsoft.com/office/powerpoint/2010/main" val="1016112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Carbon Dioxide overexposure by inhalation is much more serious than previously thought.</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70</a:t>
            </a:fld>
            <a:endParaRPr lang="en-US" dirty="0"/>
          </a:p>
        </p:txBody>
      </p:sp>
    </p:spTree>
    <p:extLst>
      <p:ext uri="{BB962C8B-B14F-4D97-AF65-F5344CB8AC3E}">
        <p14:creationId xmlns:p14="http://schemas.microsoft.com/office/powerpoint/2010/main" val="689571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quite serious, especially when considering how critical it is for employees to be able to make quick process decisions </a:t>
            </a:r>
            <a:r>
              <a:rPr lang="en-US" sz="1200" u="sng" dirty="0" smtClean="0"/>
              <a:t>unimpaired.</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71</a:t>
            </a:fld>
            <a:endParaRPr lang="en-US" dirty="0"/>
          </a:p>
        </p:txBody>
      </p:sp>
    </p:spTree>
    <p:extLst>
      <p:ext uri="{BB962C8B-B14F-4D97-AF65-F5344CB8AC3E}">
        <p14:creationId xmlns:p14="http://schemas.microsoft.com/office/powerpoint/2010/main" val="653121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 you can see from the previous slides, 5000 ppm (0.5%) may</a:t>
            </a:r>
            <a:r>
              <a:rPr lang="en-US" baseline="0" dirty="0" smtClean="0"/>
              <a:t> keep someone from passing out, but don’t depend upon their judgement, reasoning skills or concentration ability!  It will be gone within 15 minutes.</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73</a:t>
            </a:fld>
            <a:endParaRPr lang="en-US" dirty="0"/>
          </a:p>
        </p:txBody>
      </p:sp>
    </p:spTree>
    <p:extLst>
      <p:ext uri="{BB962C8B-B14F-4D97-AF65-F5344CB8AC3E}">
        <p14:creationId xmlns:p14="http://schemas.microsoft.com/office/powerpoint/2010/main" val="2371328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These sensors can now be part of a multi-gas monitor, such as those used for confined space entry, or be a single gas monitor that is hand-held or worn by the worker</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75</a:t>
            </a:fld>
            <a:endParaRPr lang="en-US" dirty="0"/>
          </a:p>
        </p:txBody>
      </p:sp>
    </p:spTree>
    <p:extLst>
      <p:ext uri="{BB962C8B-B14F-4D97-AF65-F5344CB8AC3E}">
        <p14:creationId xmlns:p14="http://schemas.microsoft.com/office/powerpoint/2010/main" val="298881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industry is poised to embrace this technology and train workers to use them as a routine part of production work</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76</a:t>
            </a:fld>
            <a:endParaRPr lang="en-US" dirty="0"/>
          </a:p>
        </p:txBody>
      </p:sp>
    </p:spTree>
    <p:extLst>
      <p:ext uri="{BB962C8B-B14F-4D97-AF65-F5344CB8AC3E}">
        <p14:creationId xmlns:p14="http://schemas.microsoft.com/office/powerpoint/2010/main" val="3100303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single gas detector with an audible and visual alarm.  Workers can wear these when out in the</a:t>
            </a:r>
            <a:r>
              <a:rPr lang="en-US" baseline="0" dirty="0" smtClean="0"/>
              <a:t> plant.  Alarm set points can be changed.</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77</a:t>
            </a:fld>
            <a:endParaRPr lang="en-US" dirty="0"/>
          </a:p>
        </p:txBody>
      </p:sp>
    </p:spTree>
    <p:extLst>
      <p:ext uri="{BB962C8B-B14F-4D97-AF65-F5344CB8AC3E}">
        <p14:creationId xmlns:p14="http://schemas.microsoft.com/office/powerpoint/2010/main" val="1675011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for plant surveys</a:t>
            </a:r>
            <a:r>
              <a:rPr lang="en-US" baseline="0" dirty="0" smtClean="0"/>
              <a:t> and for confined space entry.  I suggest you use O2, LEL, H2S, CO and CO2 for sensors.</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78</a:t>
            </a:fld>
            <a:endParaRPr lang="en-US" dirty="0"/>
          </a:p>
        </p:txBody>
      </p:sp>
    </p:spTree>
    <p:extLst>
      <p:ext uri="{BB962C8B-B14F-4D97-AF65-F5344CB8AC3E}">
        <p14:creationId xmlns:p14="http://schemas.microsoft.com/office/powerpoint/2010/main" val="1358964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can be tied in to a ventilation system, and can be monitored in your control room.</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79</a:t>
            </a:fld>
            <a:endParaRPr lang="en-US" dirty="0"/>
          </a:p>
        </p:txBody>
      </p:sp>
    </p:spTree>
    <p:extLst>
      <p:ext uri="{BB962C8B-B14F-4D97-AF65-F5344CB8AC3E}">
        <p14:creationId xmlns:p14="http://schemas.microsoft.com/office/powerpoint/2010/main" val="212463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Recognize that current practices may not be acceptable.</a:t>
            </a:r>
          </a:p>
          <a:p>
            <a:r>
              <a:rPr lang="en-US" sz="1200" b="1" dirty="0" smtClean="0"/>
              <a:t>Use this manual to improve your program</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18</a:t>
            </a:fld>
            <a:endParaRPr lang="en-US" dirty="0"/>
          </a:p>
        </p:txBody>
      </p:sp>
    </p:spTree>
    <p:extLst>
      <p:ext uri="{BB962C8B-B14F-4D97-AF65-F5344CB8AC3E}">
        <p14:creationId xmlns:p14="http://schemas.microsoft.com/office/powerpoint/2010/main" val="184296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including inside the buildings that house the fermentation tanks, the fermentation tanks themselves, yeast propagation, grain receiving and unloading areas, hoppers, slurry/mash “steep” tanks, and drains that collect liquid materials and pump it out. </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42</a:t>
            </a:fld>
            <a:endParaRPr lang="en-US" dirty="0"/>
          </a:p>
        </p:txBody>
      </p:sp>
    </p:spTree>
    <p:extLst>
      <p:ext uri="{BB962C8B-B14F-4D97-AF65-F5344CB8AC3E}">
        <p14:creationId xmlns:p14="http://schemas.microsoft.com/office/powerpoint/2010/main" val="115723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survey the facility under both normal and abnormal process conditions to establish normal vs. abnormal CO2 levels.</a:t>
            </a:r>
          </a:p>
          <a:p>
            <a:r>
              <a:rPr lang="en-US" dirty="0" smtClean="0"/>
              <a:t>» Conduct multiple surveys throughout the year and repeat walk-throughs during various weather conditions in order to understand any effects that changes in ambient </a:t>
            </a:r>
          </a:p>
          <a:p>
            <a:r>
              <a:rPr lang="en-US" dirty="0" smtClean="0"/>
              <a:t>temperatures may have on CO2 levels. This will give the most comprehensive results.  The differences can be surprising.</a:t>
            </a: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47</a:t>
            </a:fld>
            <a:endParaRPr lang="en-US" dirty="0"/>
          </a:p>
        </p:txBody>
      </p:sp>
    </p:spTree>
    <p:extLst>
      <p:ext uri="{BB962C8B-B14F-4D97-AF65-F5344CB8AC3E}">
        <p14:creationId xmlns:p14="http://schemas.microsoft.com/office/powerpoint/2010/main" val="129894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spcBef>
                <a:spcPts val="0"/>
              </a:spcBef>
              <a:spcAft>
                <a:spcPts val="0"/>
              </a:spcAft>
              <a:buFont typeface="Arial" panose="020B0604020202020204" pitchFamily="34" charset="0"/>
              <a:buChar char="•"/>
            </a:pPr>
            <a:r>
              <a:rPr lang="en-US" sz="1400" dirty="0" smtClean="0">
                <a:latin typeface="Calibri" panose="020F0502020204030204" pitchFamily="34" charset="0"/>
                <a:ea typeface="Times New Roman" panose="02020603050405020304" pitchFamily="18" charset="0"/>
              </a:rPr>
              <a:t>These surveys should be conducted with a hand-held CO2monitor to allow for greater flexibility identifying CO2levels across the facility.</a:t>
            </a:r>
          </a:p>
          <a:p>
            <a:pPr marL="457200" marR="0" lvl="0" indent="-457200">
              <a:spcBef>
                <a:spcPts val="0"/>
              </a:spcBef>
              <a:spcAft>
                <a:spcPts val="0"/>
              </a:spcAft>
              <a:buFont typeface="Arial" panose="020B0604020202020204" pitchFamily="34" charset="0"/>
              <a:buChar char="•"/>
            </a:pPr>
            <a:r>
              <a:rPr lang="en-US" sz="1400" dirty="0" smtClean="0">
                <a:latin typeface="Calibri" panose="020F0502020204030204" pitchFamily="34" charset="0"/>
                <a:ea typeface="Times New Roman" panose="02020603050405020304" pitchFamily="18" charset="0"/>
              </a:rPr>
              <a:t>Be sure to survey on a day when the air is still (very little wind, &lt;5mph) in order to detect pockets where CO2can collect. Wind plays an important part in dissipating CO2</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48</a:t>
            </a:fld>
            <a:endParaRPr lang="en-US" dirty="0"/>
          </a:p>
        </p:txBody>
      </p:sp>
    </p:spTree>
    <p:extLst>
      <p:ext uri="{BB962C8B-B14F-4D97-AF65-F5344CB8AC3E}">
        <p14:creationId xmlns:p14="http://schemas.microsoft.com/office/powerpoint/2010/main" val="361987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PRD’s/PRV’s can sometimes stick open or be open for other reasons, then the areas around this device can accumulate  IDLH CO</a:t>
            </a:r>
            <a:r>
              <a:rPr lang="en-US" sz="1200" baseline="-25000" dirty="0" smtClean="0">
                <a:latin typeface="+mn-lt"/>
              </a:rPr>
              <a:t>2</a:t>
            </a:r>
            <a:r>
              <a:rPr lang="en-US" sz="1200" dirty="0" smtClean="0">
                <a:latin typeface="+mn-lt"/>
              </a:rPr>
              <a:t> concentrations in a short amount of time.  Carefully consider dispersion of CO</a:t>
            </a:r>
            <a:r>
              <a:rPr lang="en-US" sz="1200" baseline="-25000" dirty="0" smtClean="0">
                <a:latin typeface="+mn-lt"/>
              </a:rPr>
              <a:t>2 </a:t>
            </a:r>
            <a:r>
              <a:rPr lang="en-US" sz="1200" dirty="0" smtClean="0">
                <a:latin typeface="+mn-lt"/>
              </a:rPr>
              <a:t>from these sources.</a:t>
            </a:r>
          </a:p>
          <a:p>
            <a:pPr marL="457200" marR="0" lvl="0" indent="-457200">
              <a:spcBef>
                <a:spcPts val="0"/>
              </a:spcBef>
              <a:spcAft>
                <a:spcPts val="0"/>
              </a:spcAft>
              <a:buFont typeface="Arial" panose="020B0604020202020204" pitchFamily="34" charset="0"/>
              <a:buChar char="•"/>
            </a:pPr>
            <a:r>
              <a:rPr lang="en-US" sz="1200" dirty="0" smtClean="0">
                <a:latin typeface="Calibri" panose="020F0502020204030204" pitchFamily="34" charset="0"/>
                <a:ea typeface="Times New Roman" panose="02020603050405020304" pitchFamily="18" charset="0"/>
              </a:rPr>
              <a:t>Carbon dioxide pressure relief devices (PDR’s), or pressure release valves (PRV’s) often allow CO</a:t>
            </a:r>
            <a:r>
              <a:rPr lang="en-US" sz="1200" baseline="-25000" dirty="0" smtClean="0">
                <a:latin typeface="Calibri" panose="020F0502020204030204" pitchFamily="34" charset="0"/>
                <a:ea typeface="Times New Roman" panose="02020603050405020304" pitchFamily="18" charset="0"/>
              </a:rPr>
              <a:t>2 </a:t>
            </a:r>
            <a:r>
              <a:rPr lang="en-US" sz="1200" dirty="0" smtClean="0">
                <a:latin typeface="Calibri" panose="020F0502020204030204" pitchFamily="34" charset="0"/>
                <a:ea typeface="Times New Roman" panose="02020603050405020304" pitchFamily="18" charset="0"/>
              </a:rPr>
              <a:t>to be vented directly out of its respective process vessel </a:t>
            </a:r>
          </a:p>
          <a:p>
            <a:pPr marL="457200" marR="0" lvl="0" indent="-457200">
              <a:spcBef>
                <a:spcPts val="0"/>
              </a:spcBef>
              <a:spcAft>
                <a:spcPts val="0"/>
              </a:spcAft>
              <a:buFont typeface="Arial" panose="020B0604020202020204" pitchFamily="34" charset="0"/>
              <a:buChar char="•"/>
            </a:pPr>
            <a:r>
              <a:rPr lang="en-US" sz="1200" dirty="0" smtClean="0">
                <a:latin typeface="Calibri" panose="020F0502020204030204" pitchFamily="34" charset="0"/>
                <a:ea typeface="Times New Roman" panose="02020603050405020304" pitchFamily="18" charset="0"/>
              </a:rPr>
              <a:t>These PRD’s/PRV’s should be directed to a safe release point such as a scrubber, collection system, or elevated exhaust stack so that CO</a:t>
            </a:r>
            <a:r>
              <a:rPr lang="en-US" sz="1200" baseline="-25000" dirty="0" smtClean="0">
                <a:latin typeface="Calibri" panose="020F0502020204030204" pitchFamily="34" charset="0"/>
                <a:ea typeface="Times New Roman" panose="02020603050405020304" pitchFamily="18" charset="0"/>
              </a:rPr>
              <a:t>2</a:t>
            </a:r>
            <a:r>
              <a:rPr lang="en-US" sz="1200" dirty="0" smtClean="0">
                <a:latin typeface="Calibri" panose="020F0502020204030204" pitchFamily="34" charset="0"/>
                <a:ea typeface="Times New Roman" panose="02020603050405020304" pitchFamily="18" charset="0"/>
              </a:rPr>
              <a:t> dispersion does not present a safety hazard</a:t>
            </a:r>
          </a:p>
          <a:p>
            <a:pPr marL="457200" marR="0" lvl="0" indent="-457200">
              <a:spcBef>
                <a:spcPts val="0"/>
              </a:spcBef>
              <a:spcAft>
                <a:spcPts val="0"/>
              </a:spcAft>
              <a:buFont typeface="Arial" panose="020B0604020202020204" pitchFamily="34" charset="0"/>
              <a:buChar char="•"/>
            </a:pPr>
            <a:r>
              <a:rPr lang="en-US" sz="1200" dirty="0" smtClean="0">
                <a:latin typeface="Calibri" panose="020F0502020204030204" pitchFamily="34" charset="0"/>
                <a:ea typeface="Times New Roman" panose="02020603050405020304" pitchFamily="18" charset="0"/>
              </a:rPr>
              <a:t>The CO2 released is one of the significant sources of fugitive CO2 emission within any production facility. </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49</a:t>
            </a:fld>
            <a:endParaRPr lang="en-US" dirty="0"/>
          </a:p>
        </p:txBody>
      </p:sp>
    </p:spTree>
    <p:extLst>
      <p:ext uri="{BB962C8B-B14F-4D97-AF65-F5344CB8AC3E}">
        <p14:creationId xmlns:p14="http://schemas.microsoft.com/office/powerpoint/2010/main" val="427022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mn-lt"/>
            </a:endParaRPr>
          </a:p>
          <a:p>
            <a:pPr marL="171450" indent="-171450">
              <a:buFont typeface="Arial" panose="020B0604020202020204" pitchFamily="34" charset="0"/>
              <a:buChar char="•"/>
            </a:pPr>
            <a:r>
              <a:rPr lang="en-US" sz="1200" dirty="0" smtClean="0">
                <a:latin typeface="+mn-lt"/>
              </a:rPr>
              <a:t>Open manways and venting PRD’s/PRV’s can result in transient but catastrophically high CO</a:t>
            </a:r>
            <a:r>
              <a:rPr lang="en-US" sz="1200" baseline="-25000" dirty="0" smtClean="0">
                <a:latin typeface="+mn-lt"/>
              </a:rPr>
              <a:t>2</a:t>
            </a:r>
            <a:r>
              <a:rPr lang="en-US" sz="1200" dirty="0" smtClean="0">
                <a:latin typeface="+mn-lt"/>
              </a:rPr>
              <a:t> levels.</a:t>
            </a:r>
          </a:p>
          <a:p>
            <a:endParaRPr lang="en-US" sz="1200" dirty="0" smtClean="0">
              <a:latin typeface="+mn-lt"/>
            </a:endParaRPr>
          </a:p>
          <a:p>
            <a:pPr marL="171450" indent="-171450">
              <a:buFont typeface="Arial" panose="020B0604020202020204" pitchFamily="34" charset="0"/>
              <a:buChar char="•"/>
            </a:pPr>
            <a:r>
              <a:rPr lang="en-US" sz="1200" dirty="0" smtClean="0">
                <a:latin typeface="+mn-lt"/>
              </a:rPr>
              <a:t>Take CAUTION to identify all areas where equipment or specific jobs can result in these high CO</a:t>
            </a:r>
            <a:r>
              <a:rPr lang="en-US" sz="1200" baseline="-25000" dirty="0" smtClean="0">
                <a:latin typeface="+mn-lt"/>
              </a:rPr>
              <a:t>2</a:t>
            </a:r>
            <a:r>
              <a:rPr lang="en-US" sz="1200" dirty="0" smtClean="0">
                <a:latin typeface="+mn-lt"/>
              </a:rPr>
              <a:t> concentrations.</a:t>
            </a:r>
          </a:p>
          <a:p>
            <a:endParaRPr lang="en-US" sz="1200" dirty="0" smtClean="0">
              <a:latin typeface="+mn-lt"/>
            </a:endParaRPr>
          </a:p>
          <a:p>
            <a:r>
              <a:rPr lang="en-US" sz="900" dirty="0" smtClean="0">
                <a:latin typeface="+mn-lt"/>
              </a:rPr>
              <a:t/>
            </a:r>
            <a:br>
              <a:rPr lang="en-US" sz="900" dirty="0" smtClean="0">
                <a:latin typeface="+mn-lt"/>
              </a:rPr>
            </a:br>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50</a:t>
            </a:fld>
            <a:endParaRPr lang="en-US" dirty="0"/>
          </a:p>
        </p:txBody>
      </p:sp>
    </p:spTree>
    <p:extLst>
      <p:ext uri="{BB962C8B-B14F-4D97-AF65-F5344CB8AC3E}">
        <p14:creationId xmlns:p14="http://schemas.microsoft.com/office/powerpoint/2010/main" val="3896168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Consider setting up remote sensors with automatically activated forced draft ventilation to reduce these potentially hazardous areas to a minimum.</a:t>
            </a:r>
          </a:p>
          <a:p>
            <a:endParaRPr lang="en-US" sz="1200" dirty="0" smtClean="0"/>
          </a:p>
          <a:p>
            <a:r>
              <a:rPr lang="en-US" dirty="0" smtClean="0"/>
              <a:t>Whenever possible, install piping, plumbing connections, and vents that contain CO2 above grade and in very well-ventilated areas. Further, consider plumbing connections directly into </a:t>
            </a:r>
          </a:p>
          <a:p>
            <a:r>
              <a:rPr lang="en-US" dirty="0" smtClean="0"/>
              <a:t>the carbon dioxide scrubber or collection system</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51</a:t>
            </a:fld>
            <a:endParaRPr lang="en-US" dirty="0"/>
          </a:p>
        </p:txBody>
      </p:sp>
    </p:spTree>
    <p:extLst>
      <p:ext uri="{BB962C8B-B14F-4D97-AF65-F5344CB8AC3E}">
        <p14:creationId xmlns:p14="http://schemas.microsoft.com/office/powerpoint/2010/main" val="135361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387934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21072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243912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10166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26455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113727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1230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218613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305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81037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pPr/>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2282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pPr/>
              <a:t>1/14/2016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pPr/>
              <a:t>‹#›</a:t>
            </a:fld>
            <a:endParaRPr lang="en-US" dirty="0"/>
          </a:p>
        </p:txBody>
      </p:sp>
    </p:spTree>
    <p:extLst>
      <p:ext uri="{BB962C8B-B14F-4D97-AF65-F5344CB8AC3E}">
        <p14:creationId xmlns:p14="http://schemas.microsoft.com/office/powerpoint/2010/main" val="15150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goodforgas.com/wp-content/uploads/2014/01/ir24.p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4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459833"/>
            <a:ext cx="7292340" cy="1600234"/>
          </a:xfrm>
        </p:spPr>
        <p:txBody>
          <a:bodyPr>
            <a:normAutofit fontScale="90000"/>
          </a:bodyPr>
          <a:lstStyle/>
          <a:p>
            <a:r>
              <a:rPr lang="en-US" sz="6000" b="1" dirty="0">
                <a:latin typeface="+mn-lt"/>
              </a:rPr>
              <a:t>Highlights of the Critical Topics </a:t>
            </a:r>
            <a:r>
              <a:rPr lang="en-US" sz="6000" b="1" dirty="0" smtClean="0">
                <a:latin typeface="+mn-lt"/>
              </a:rPr>
              <a:t>in </a:t>
            </a:r>
            <a:r>
              <a:rPr lang="en-US" sz="6000" b="1" dirty="0">
                <a:latin typeface="+mn-lt"/>
              </a:rPr>
              <a:t>this </a:t>
            </a:r>
            <a:r>
              <a:rPr lang="en-US" sz="6000" b="1" dirty="0" smtClean="0">
                <a:latin typeface="+mn-lt"/>
              </a:rPr>
              <a:t>Manual </a:t>
            </a:r>
            <a:r>
              <a:rPr lang="en-US" sz="2700" b="1" dirty="0" smtClean="0"/>
              <a:t>(cont.) </a:t>
            </a:r>
            <a:r>
              <a:rPr lang="en-US" dirty="0"/>
              <a:t/>
            </a:r>
            <a:br>
              <a:rPr lang="en-US" dirty="0"/>
            </a:br>
            <a:endParaRPr lang="en-US" dirty="0"/>
          </a:p>
        </p:txBody>
      </p:sp>
      <p:sp>
        <p:nvSpPr>
          <p:cNvPr id="3" name="Content Placeholder 2"/>
          <p:cNvSpPr>
            <a:spLocks noGrp="1"/>
          </p:cNvSpPr>
          <p:nvPr>
            <p:ph idx="1"/>
          </p:nvPr>
        </p:nvSpPr>
        <p:spPr>
          <a:xfrm>
            <a:off x="628650" y="3211830"/>
            <a:ext cx="7886700" cy="1682899"/>
          </a:xfrm>
        </p:spPr>
        <p:txBody>
          <a:bodyPr>
            <a:normAutofit/>
          </a:bodyPr>
          <a:lstStyle/>
          <a:p>
            <a:r>
              <a:rPr lang="en-US" sz="3900" b="1" dirty="0"/>
              <a:t>Developing </a:t>
            </a:r>
            <a:r>
              <a:rPr lang="en-US" sz="3900" b="1" dirty="0" smtClean="0"/>
              <a:t>your site Carbon Dioxide </a:t>
            </a:r>
            <a:r>
              <a:rPr lang="en-US" sz="3900" b="1" dirty="0"/>
              <a:t>Safety Management </a:t>
            </a:r>
            <a:r>
              <a:rPr lang="en-US" sz="3900" b="1" dirty="0" smtClean="0"/>
              <a:t>Program</a:t>
            </a:r>
            <a:endParaRPr lang="en-US" sz="3900" b="1" dirty="0"/>
          </a:p>
        </p:txBody>
      </p:sp>
    </p:spTree>
    <p:extLst>
      <p:ext uri="{BB962C8B-B14F-4D97-AF65-F5344CB8AC3E}">
        <p14:creationId xmlns:p14="http://schemas.microsoft.com/office/powerpoint/2010/main" val="92520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459833"/>
            <a:ext cx="7292340" cy="1600234"/>
          </a:xfrm>
        </p:spPr>
        <p:txBody>
          <a:bodyPr>
            <a:normAutofit fontScale="90000"/>
          </a:bodyPr>
          <a:lstStyle/>
          <a:p>
            <a:r>
              <a:rPr lang="en-US" sz="6000" b="1" dirty="0">
                <a:latin typeface="+mn-lt"/>
              </a:rPr>
              <a:t>Highlights of the </a:t>
            </a:r>
            <a:r>
              <a:rPr lang="en-US" sz="6000" b="1" dirty="0" smtClean="0">
                <a:latin typeface="+mn-lt"/>
              </a:rPr>
              <a:t>Critical Topics in </a:t>
            </a:r>
            <a:r>
              <a:rPr lang="en-US" sz="6000" b="1" dirty="0">
                <a:latin typeface="+mn-lt"/>
              </a:rPr>
              <a:t>this </a:t>
            </a:r>
            <a:r>
              <a:rPr lang="en-US" sz="6000" b="1" dirty="0" smtClean="0">
                <a:latin typeface="+mn-lt"/>
              </a:rPr>
              <a:t>Manual </a:t>
            </a:r>
            <a:r>
              <a:rPr lang="en-US" sz="2700" b="1" dirty="0" smtClean="0"/>
              <a:t>(cont.) </a:t>
            </a:r>
            <a:r>
              <a:rPr lang="en-US" dirty="0"/>
              <a:t/>
            </a:r>
            <a:br>
              <a:rPr lang="en-US" dirty="0"/>
            </a:br>
            <a:endParaRPr lang="en-US" dirty="0"/>
          </a:p>
        </p:txBody>
      </p:sp>
      <p:sp>
        <p:nvSpPr>
          <p:cNvPr id="3" name="Content Placeholder 2"/>
          <p:cNvSpPr>
            <a:spLocks noGrp="1"/>
          </p:cNvSpPr>
          <p:nvPr>
            <p:ph idx="1"/>
          </p:nvPr>
        </p:nvSpPr>
        <p:spPr>
          <a:xfrm>
            <a:off x="628650" y="3211831"/>
            <a:ext cx="7886700" cy="1431888"/>
          </a:xfrm>
        </p:spPr>
        <p:txBody>
          <a:bodyPr>
            <a:normAutofit/>
          </a:bodyPr>
          <a:lstStyle/>
          <a:p>
            <a:r>
              <a:rPr lang="en-US" sz="3900" b="1" dirty="0"/>
              <a:t>Overview </a:t>
            </a:r>
            <a:r>
              <a:rPr lang="en-US" sz="3900" b="1" dirty="0" smtClean="0"/>
              <a:t>of electronic </a:t>
            </a:r>
            <a:r>
              <a:rPr lang="en-US" sz="3900" b="1" dirty="0"/>
              <a:t>CO</a:t>
            </a:r>
            <a:r>
              <a:rPr lang="en-US" sz="3900" b="1" baseline="-25000" dirty="0"/>
              <a:t>2 </a:t>
            </a:r>
            <a:r>
              <a:rPr lang="en-US" sz="3900" b="1" dirty="0" smtClean="0"/>
              <a:t>detection </a:t>
            </a:r>
            <a:r>
              <a:rPr lang="en-US" sz="3900" b="1" dirty="0"/>
              <a:t>equipment</a:t>
            </a:r>
          </a:p>
        </p:txBody>
      </p:sp>
    </p:spTree>
    <p:extLst>
      <p:ext uri="{BB962C8B-B14F-4D97-AF65-F5344CB8AC3E}">
        <p14:creationId xmlns:p14="http://schemas.microsoft.com/office/powerpoint/2010/main" val="209939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532" y="1233806"/>
            <a:ext cx="6800850" cy="1325563"/>
          </a:xfrm>
        </p:spPr>
        <p:txBody>
          <a:bodyPr>
            <a:noAutofit/>
          </a:bodyPr>
          <a:lstStyle/>
          <a:p>
            <a:pPr algn="ctr"/>
            <a:r>
              <a:rPr lang="en-US" sz="5400" b="1" dirty="0" smtClean="0">
                <a:latin typeface="+mn-lt"/>
              </a:rPr>
              <a:t>Major Points to Take Away With You</a:t>
            </a:r>
            <a:endParaRPr lang="en-US" sz="5400" b="1" dirty="0">
              <a:latin typeface="+mn-lt"/>
            </a:endParaRPr>
          </a:p>
        </p:txBody>
      </p:sp>
      <p:sp>
        <p:nvSpPr>
          <p:cNvPr id="3" name="Content Placeholder 2"/>
          <p:cNvSpPr>
            <a:spLocks noGrp="1"/>
          </p:cNvSpPr>
          <p:nvPr>
            <p:ph idx="1"/>
          </p:nvPr>
        </p:nvSpPr>
        <p:spPr>
          <a:xfrm>
            <a:off x="433137" y="3005922"/>
            <a:ext cx="8082213" cy="2897572"/>
          </a:xfrm>
        </p:spPr>
        <p:txBody>
          <a:bodyPr>
            <a:normAutofit/>
          </a:bodyPr>
          <a:lstStyle/>
          <a:p>
            <a:r>
              <a:rPr lang="en-US" sz="3800" b="1" dirty="0" smtClean="0"/>
              <a:t>CO</a:t>
            </a:r>
            <a:r>
              <a:rPr lang="en-US" sz="3800" b="1" baseline="-25000" dirty="0" smtClean="0"/>
              <a:t>2</a:t>
            </a:r>
            <a:r>
              <a:rPr lang="en-US" sz="3800" b="1" dirty="0" smtClean="0"/>
              <a:t> </a:t>
            </a:r>
            <a:r>
              <a:rPr lang="en-US" sz="3800" b="1" dirty="0"/>
              <a:t>is a toxic gas – not a simple </a:t>
            </a:r>
            <a:r>
              <a:rPr lang="en-US" sz="3800" b="1" dirty="0" smtClean="0"/>
              <a:t>asphyxiant</a:t>
            </a:r>
          </a:p>
          <a:p>
            <a:r>
              <a:rPr lang="en-US" sz="3800" b="1" dirty="0" smtClean="0"/>
              <a:t>No matter how much oxygen is in the air, if excessive </a:t>
            </a:r>
            <a:r>
              <a:rPr lang="en-US" sz="3800" b="1" dirty="0"/>
              <a:t>CO</a:t>
            </a:r>
            <a:r>
              <a:rPr lang="en-US" sz="3800" b="1" baseline="-25000" dirty="0"/>
              <a:t>2</a:t>
            </a:r>
            <a:r>
              <a:rPr lang="en-US" sz="3800" b="1" dirty="0"/>
              <a:t> </a:t>
            </a:r>
            <a:r>
              <a:rPr lang="en-US" sz="3800" b="1" dirty="0" smtClean="0"/>
              <a:t>is present, you will become unconscious and die</a:t>
            </a:r>
            <a:endParaRPr lang="en-US" sz="3800" dirty="0"/>
          </a:p>
        </p:txBody>
      </p:sp>
    </p:spTree>
    <p:extLst>
      <p:ext uri="{BB962C8B-B14F-4D97-AF65-F5344CB8AC3E}">
        <p14:creationId xmlns:p14="http://schemas.microsoft.com/office/powerpoint/2010/main" val="741132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2241177"/>
            <a:ext cx="8082213" cy="3555300"/>
          </a:xfrm>
        </p:spPr>
        <p:txBody>
          <a:bodyPr>
            <a:noAutofit/>
          </a:bodyPr>
          <a:lstStyle/>
          <a:p>
            <a:r>
              <a:rPr lang="en-US" sz="4600" dirty="0"/>
              <a:t>Studies show that </a:t>
            </a:r>
            <a:r>
              <a:rPr lang="en-US" sz="4600" b="1" i="1" dirty="0"/>
              <a:t>even in the presence of normal concentrations of oxygen, death will occur in only 5 minutes at exposures of 7% </a:t>
            </a:r>
            <a:r>
              <a:rPr lang="en-US" sz="4600" b="1" dirty="0"/>
              <a:t>CO</a:t>
            </a:r>
            <a:r>
              <a:rPr lang="en-US" sz="4600" b="1" baseline="-25000" dirty="0"/>
              <a:t>2</a:t>
            </a:r>
          </a:p>
          <a:p>
            <a:pPr marL="0" indent="0">
              <a:buNone/>
            </a:pPr>
            <a:r>
              <a:rPr lang="en-US" sz="4600" dirty="0"/>
              <a:t>   – NIOSH</a:t>
            </a:r>
            <a:endParaRPr lang="en-US" sz="4600" b="1" dirty="0"/>
          </a:p>
          <a:p>
            <a:endParaRPr lang="en-US" sz="4600" b="1" dirty="0"/>
          </a:p>
        </p:txBody>
      </p:sp>
      <p:sp>
        <p:nvSpPr>
          <p:cNvPr id="4" name="Title 1"/>
          <p:cNvSpPr>
            <a:spLocks noGrp="1"/>
          </p:cNvSpPr>
          <p:nvPr>
            <p:ph type="title"/>
          </p:nvPr>
        </p:nvSpPr>
        <p:spPr>
          <a:xfrm>
            <a:off x="1363461" y="1090371"/>
            <a:ext cx="6800850" cy="953582"/>
          </a:xfrm>
        </p:spPr>
        <p:txBody>
          <a:bodyPr>
            <a:noAutofit/>
          </a:bodyPr>
          <a:lstStyle/>
          <a:p>
            <a:pPr algn="ctr"/>
            <a:r>
              <a:rPr lang="en-US" sz="5400" b="1" dirty="0" smtClean="0">
                <a:latin typeface="+mn-lt"/>
              </a:rPr>
              <a:t>Major Points</a:t>
            </a:r>
            <a:endParaRPr lang="en-US" sz="5400" b="1" dirty="0">
              <a:latin typeface="+mn-lt"/>
            </a:endParaRPr>
          </a:p>
        </p:txBody>
      </p:sp>
    </p:spTree>
    <p:extLst>
      <p:ext uri="{BB962C8B-B14F-4D97-AF65-F5344CB8AC3E}">
        <p14:creationId xmlns:p14="http://schemas.microsoft.com/office/powerpoint/2010/main" val="2365445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502" y="1750863"/>
            <a:ext cx="8082213" cy="3555300"/>
          </a:xfrm>
        </p:spPr>
        <p:txBody>
          <a:bodyPr>
            <a:noAutofit/>
          </a:bodyPr>
          <a:lstStyle/>
          <a:p>
            <a:r>
              <a:rPr lang="en-US" sz="4400" dirty="0"/>
              <a:t>Since CO</a:t>
            </a:r>
            <a:r>
              <a:rPr lang="en-US" sz="4400" b="1" baseline="-25000" dirty="0"/>
              <a:t>2 </a:t>
            </a:r>
            <a:r>
              <a:rPr lang="en-US" sz="4400" dirty="0"/>
              <a:t>is odorless, tasteless, and colorless, </a:t>
            </a:r>
            <a:r>
              <a:rPr lang="en-US" sz="4400" b="1" dirty="0"/>
              <a:t>there is no indications that it is even there</a:t>
            </a:r>
          </a:p>
          <a:p>
            <a:r>
              <a:rPr lang="en-US" sz="4400" b="1" dirty="0"/>
              <a:t>Learn and remember the adverse health effects of CO</a:t>
            </a:r>
            <a:r>
              <a:rPr lang="en-US" sz="4400" b="1" baseline="-25000" dirty="0"/>
              <a:t>2 </a:t>
            </a:r>
            <a:r>
              <a:rPr lang="en-US" sz="4400" b="1" dirty="0"/>
              <a:t>and the signs and symptoms of even low-level exposure </a:t>
            </a:r>
          </a:p>
        </p:txBody>
      </p:sp>
    </p:spTree>
    <p:extLst>
      <p:ext uri="{BB962C8B-B14F-4D97-AF65-F5344CB8AC3E}">
        <p14:creationId xmlns:p14="http://schemas.microsoft.com/office/powerpoint/2010/main" val="188266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3" y="1768791"/>
            <a:ext cx="8534400" cy="3555300"/>
          </a:xfrm>
        </p:spPr>
        <p:txBody>
          <a:bodyPr>
            <a:noAutofit/>
          </a:bodyPr>
          <a:lstStyle/>
          <a:p>
            <a:r>
              <a:rPr lang="en-US" sz="4200" b="1" dirty="0" smtClean="0"/>
              <a:t>Use </a:t>
            </a:r>
            <a:r>
              <a:rPr lang="en-US" sz="4200" b="1" dirty="0"/>
              <a:t>this </a:t>
            </a:r>
            <a:r>
              <a:rPr lang="en-US" sz="4200" b="1" i="1" dirty="0"/>
              <a:t>Carbon Dioxide Safety </a:t>
            </a:r>
            <a:r>
              <a:rPr lang="en-US" sz="4200" b="1" i="1" dirty="0" smtClean="0"/>
              <a:t>Manual </a:t>
            </a:r>
            <a:r>
              <a:rPr lang="en-US" sz="4200" b="1" dirty="0" smtClean="0"/>
              <a:t>to </a:t>
            </a:r>
            <a:r>
              <a:rPr lang="en-US" sz="4200" b="1" dirty="0"/>
              <a:t>help your facility develop a </a:t>
            </a:r>
            <a:r>
              <a:rPr lang="en-US" sz="4200" b="1" u="sng" dirty="0" smtClean="0"/>
              <a:t>CO</a:t>
            </a:r>
            <a:r>
              <a:rPr lang="en-US" sz="4200" b="1" u="sng" baseline="-25000" dirty="0" smtClean="0"/>
              <a:t>2</a:t>
            </a:r>
            <a:r>
              <a:rPr lang="en-US" sz="4200" b="1" u="sng" dirty="0" smtClean="0"/>
              <a:t> Management Program (a site CO</a:t>
            </a:r>
            <a:r>
              <a:rPr lang="en-US" sz="4200" b="1" u="sng" baseline="-25000" dirty="0" smtClean="0"/>
              <a:t>2</a:t>
            </a:r>
            <a:r>
              <a:rPr lang="en-US" sz="4200" b="1" u="sng" dirty="0" smtClean="0"/>
              <a:t> Identification and Control Program</a:t>
            </a:r>
            <a:r>
              <a:rPr lang="en-US" sz="4200" b="1" dirty="0" smtClean="0"/>
              <a:t>): </a:t>
            </a:r>
            <a:r>
              <a:rPr lang="en-US" sz="4200" dirty="0"/>
              <a:t>the first step in controlling and preventing hazardous levels of carbon dioxide accumulation </a:t>
            </a:r>
          </a:p>
        </p:txBody>
      </p:sp>
    </p:spTree>
    <p:extLst>
      <p:ext uri="{BB962C8B-B14F-4D97-AF65-F5344CB8AC3E}">
        <p14:creationId xmlns:p14="http://schemas.microsoft.com/office/powerpoint/2010/main" val="102744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8" y="2145309"/>
            <a:ext cx="8082213" cy="3555300"/>
          </a:xfrm>
        </p:spPr>
        <p:txBody>
          <a:bodyPr>
            <a:normAutofit/>
          </a:bodyPr>
          <a:lstStyle/>
          <a:p>
            <a:r>
              <a:rPr lang="en-US" sz="4000" b="1" dirty="0"/>
              <a:t>Identify operational areas where CO</a:t>
            </a:r>
            <a:r>
              <a:rPr lang="en-US" sz="4000" b="1" baseline="-25000" dirty="0"/>
              <a:t>2</a:t>
            </a:r>
            <a:r>
              <a:rPr lang="en-US" sz="4000" b="1" dirty="0"/>
              <a:t> can collect, and then develop procedures and methods to ensure that CO</a:t>
            </a:r>
            <a:r>
              <a:rPr lang="en-US" sz="4000" b="1" baseline="-25000" dirty="0"/>
              <a:t>2</a:t>
            </a:r>
            <a:r>
              <a:rPr lang="en-US" sz="4000" b="1" dirty="0"/>
              <a:t> is dispersed to safe levels</a:t>
            </a:r>
          </a:p>
        </p:txBody>
      </p:sp>
    </p:spTree>
    <p:extLst>
      <p:ext uri="{BB962C8B-B14F-4D97-AF65-F5344CB8AC3E}">
        <p14:creationId xmlns:p14="http://schemas.microsoft.com/office/powerpoint/2010/main" val="1070986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22" y="2101430"/>
            <a:ext cx="8082213" cy="3555300"/>
          </a:xfrm>
        </p:spPr>
        <p:txBody>
          <a:bodyPr>
            <a:normAutofit/>
          </a:bodyPr>
          <a:lstStyle/>
          <a:p>
            <a:r>
              <a:rPr lang="en-US" sz="4000" b="1" dirty="0"/>
              <a:t>Learn how and when to use all three types of electronic monitors – review your exposures and then decide how to best to use this </a:t>
            </a:r>
            <a:r>
              <a:rPr lang="en-US" sz="4000" b="1" dirty="0" smtClean="0"/>
              <a:t>technology</a:t>
            </a:r>
            <a:endParaRPr lang="en-US" sz="4000" b="1" dirty="0"/>
          </a:p>
        </p:txBody>
      </p:sp>
    </p:spTree>
    <p:extLst>
      <p:ext uri="{BB962C8B-B14F-4D97-AF65-F5344CB8AC3E}">
        <p14:creationId xmlns:p14="http://schemas.microsoft.com/office/powerpoint/2010/main" val="180791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310" y="1491260"/>
            <a:ext cx="7571232" cy="4381008"/>
          </a:xfrm>
          <a:prstGeom prst="rect">
            <a:avLst/>
          </a:prstGeom>
        </p:spPr>
        <p:txBody>
          <a:bodyPr wrap="square">
            <a:spAutoFit/>
          </a:bodyPr>
          <a:lstStyle/>
          <a:p>
            <a:pPr>
              <a:lnSpc>
                <a:spcPct val="107000"/>
              </a:lnSpc>
              <a:spcAft>
                <a:spcPts val="800"/>
              </a:spcAft>
            </a:pPr>
            <a:r>
              <a:rPr lang="en-US" sz="3800" b="1" i="1" dirty="0">
                <a:latin typeface="Times New Roman" panose="02020603050405020304" pitchFamily="18" charset="0"/>
                <a:ea typeface="Calibri" panose="020F0502020204030204" pitchFamily="34" charset="0"/>
                <a:cs typeface="Times New Roman" panose="02020603050405020304" pitchFamily="18" charset="0"/>
              </a:rPr>
              <a:t>Your facility may have been doing what it has been doing for years, not knowing that circumstances can change just a little bit and lead to a terrible injury or  fatality – </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600" b="1" i="1" dirty="0">
                <a:solidFill>
                  <a:srgbClr val="5B9BD5"/>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6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Eric Fasnacht, Plant Manager, Archer Daniels Midland Co., Cedar Rapids, IA.</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649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779" y="2990783"/>
            <a:ext cx="7632441" cy="3447098"/>
          </a:xfrm>
          <a:prstGeom prst="rect">
            <a:avLst/>
          </a:prstGeom>
        </p:spPr>
        <p:txBody>
          <a:bodyPr wrap="square">
            <a:spAutoFit/>
          </a:bodyPr>
          <a:lstStyle/>
          <a:p>
            <a:r>
              <a:rPr lang="en-US" sz="4000" dirty="0" smtClean="0"/>
              <a:t>There is a </a:t>
            </a:r>
            <a:r>
              <a:rPr lang="en-US" sz="4000" dirty="0"/>
              <a:t>pervasive belief that since we exhale carbon dioxide – and therefore </a:t>
            </a:r>
            <a:r>
              <a:rPr lang="en-US" sz="4000" dirty="0" smtClean="0"/>
              <a:t>are </a:t>
            </a:r>
            <a:r>
              <a:rPr lang="en-US" sz="4000" dirty="0"/>
              <a:t>exposed to it with every breath – it is not toxic. This belief has been hard to dispel. </a:t>
            </a:r>
            <a:endParaRPr lang="en-US" sz="4000" dirty="0" smtClean="0"/>
          </a:p>
          <a:p>
            <a:r>
              <a:rPr lang="en-US" dirty="0" smtClean="0"/>
              <a:t>.</a:t>
            </a:r>
            <a:endParaRPr lang="en-US" dirty="0"/>
          </a:p>
        </p:txBody>
      </p:sp>
      <p:sp>
        <p:nvSpPr>
          <p:cNvPr id="3" name="TextBox 2"/>
          <p:cNvSpPr txBox="1"/>
          <p:nvPr/>
        </p:nvSpPr>
        <p:spPr>
          <a:xfrm>
            <a:off x="0" y="1249442"/>
            <a:ext cx="9144000" cy="1569660"/>
          </a:xfrm>
          <a:prstGeom prst="rect">
            <a:avLst/>
          </a:prstGeom>
          <a:noFill/>
        </p:spPr>
        <p:txBody>
          <a:bodyPr wrap="square" rtlCol="0">
            <a:spAutoFit/>
          </a:bodyPr>
          <a:lstStyle/>
          <a:p>
            <a:pPr algn="ctr"/>
            <a:r>
              <a:rPr lang="en-US" sz="4800" b="1" u="sng" dirty="0" smtClean="0"/>
              <a:t>Recognize</a:t>
            </a:r>
            <a:r>
              <a:rPr lang="en-US" sz="4800" b="1" dirty="0" smtClean="0"/>
              <a:t> CO</a:t>
            </a:r>
            <a:r>
              <a:rPr lang="en-US" sz="4800" b="1" baseline="-25000" dirty="0" smtClean="0"/>
              <a:t>2</a:t>
            </a:r>
            <a:r>
              <a:rPr lang="en-US" sz="4800" b="1" dirty="0" smtClean="0"/>
              <a:t> as a </a:t>
            </a:r>
          </a:p>
          <a:p>
            <a:pPr algn="ctr"/>
            <a:r>
              <a:rPr lang="en-US" sz="4800" b="1" dirty="0" smtClean="0"/>
              <a:t>Toxic Gas Hazard</a:t>
            </a:r>
            <a:endParaRPr lang="en-US" sz="4800" b="1" dirty="0"/>
          </a:p>
        </p:txBody>
      </p:sp>
    </p:spTree>
    <p:extLst>
      <p:ext uri="{BB962C8B-B14F-4D97-AF65-F5344CB8AC3E}">
        <p14:creationId xmlns:p14="http://schemas.microsoft.com/office/powerpoint/2010/main" val="145008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531" y="2389801"/>
            <a:ext cx="7701489" cy="2308324"/>
          </a:xfrm>
          <a:prstGeom prst="rect">
            <a:avLst/>
          </a:prstGeom>
        </p:spPr>
        <p:txBody>
          <a:bodyPr wrap="square">
            <a:spAutoFit/>
          </a:bodyPr>
          <a:lstStyle/>
          <a:p>
            <a:pPr algn="ctr"/>
            <a:r>
              <a:rPr lang="en-US" sz="3600" dirty="0" smtClean="0">
                <a:ea typeface="Calibri" panose="020F0502020204030204" pitchFamily="34" charset="0"/>
                <a:cs typeface="Times New Roman" panose="02020603050405020304" pitchFamily="18" charset="0"/>
              </a:rPr>
              <a:t>This </a:t>
            </a:r>
            <a:r>
              <a:rPr lang="en-US" sz="3600" u="sng" dirty="0" smtClean="0">
                <a:ea typeface="Calibri" panose="020F0502020204030204" pitchFamily="34" charset="0"/>
                <a:cs typeface="Times New Roman" panose="02020603050405020304" pitchFamily="18" charset="0"/>
              </a:rPr>
              <a:t>CARBON DIOXIDE SAFETY MANUAL </a:t>
            </a:r>
            <a:r>
              <a:rPr lang="en-US" sz="3600" dirty="0" smtClean="0">
                <a:ea typeface="Calibri" panose="020F0502020204030204" pitchFamily="34" charset="0"/>
                <a:cs typeface="Times New Roman" panose="02020603050405020304" pitchFamily="18" charset="0"/>
              </a:rPr>
              <a:t>has </a:t>
            </a:r>
            <a:r>
              <a:rPr lang="en-US" sz="3600" dirty="0">
                <a:ea typeface="Calibri" panose="020F0502020204030204" pitchFamily="34" charset="0"/>
                <a:cs typeface="Times New Roman" panose="02020603050405020304" pitchFamily="18" charset="0"/>
              </a:rPr>
              <a:t>been published </a:t>
            </a:r>
            <a:r>
              <a:rPr lang="en-US" sz="3600" dirty="0" smtClean="0">
                <a:ea typeface="Calibri" panose="020F0502020204030204" pitchFamily="34" charset="0"/>
                <a:cs typeface="Times New Roman" panose="02020603050405020304" pitchFamily="18" charset="0"/>
              </a:rPr>
              <a:t>by the RFA to </a:t>
            </a:r>
            <a:r>
              <a:rPr lang="en-US" sz="3600" dirty="0">
                <a:ea typeface="Calibri" panose="020F0502020204030204" pitchFamily="34" charset="0"/>
                <a:cs typeface="Times New Roman" panose="02020603050405020304" pitchFamily="18" charset="0"/>
              </a:rPr>
              <a:t>help facilities understand CO</a:t>
            </a:r>
            <a:r>
              <a:rPr lang="en-US" sz="3600" baseline="-25000" dirty="0">
                <a:ea typeface="Calibri" panose="020F0502020204030204" pitchFamily="34" charset="0"/>
                <a:cs typeface="Times New Roman" panose="02020603050405020304" pitchFamily="18" charset="0"/>
              </a:rPr>
              <a:t>2</a:t>
            </a:r>
            <a:r>
              <a:rPr lang="en-US" sz="3600" dirty="0">
                <a:ea typeface="Calibri" panose="020F0502020204030204" pitchFamily="34" charset="0"/>
                <a:cs typeface="Times New Roman" panose="02020603050405020304" pitchFamily="18" charset="0"/>
              </a:rPr>
              <a:t> health effects and control CO</a:t>
            </a:r>
            <a:r>
              <a:rPr lang="en-US" sz="3600" baseline="-25000" dirty="0">
                <a:ea typeface="Calibri" panose="020F0502020204030204" pitchFamily="34" charset="0"/>
                <a:cs typeface="Times New Roman" panose="02020603050405020304" pitchFamily="18" charset="0"/>
              </a:rPr>
              <a:t>2</a:t>
            </a:r>
            <a:r>
              <a:rPr lang="en-US" sz="3600" dirty="0">
                <a:ea typeface="Calibri" panose="020F0502020204030204" pitchFamily="34" charset="0"/>
                <a:cs typeface="Times New Roman" panose="02020603050405020304" pitchFamily="18" charset="0"/>
              </a:rPr>
              <a:t> </a:t>
            </a:r>
            <a:r>
              <a:rPr lang="en-US" sz="3600" dirty="0" smtClean="0">
                <a:ea typeface="Calibri" panose="020F0502020204030204" pitchFamily="34" charset="0"/>
                <a:cs typeface="Times New Roman" panose="02020603050405020304" pitchFamily="18" charset="0"/>
              </a:rPr>
              <a:t>exposures</a:t>
            </a:r>
            <a:endParaRPr lang="en-US" sz="3600" dirty="0"/>
          </a:p>
        </p:txBody>
      </p:sp>
      <p:sp>
        <p:nvSpPr>
          <p:cNvPr id="3" name="TextBox 2"/>
          <p:cNvSpPr txBox="1"/>
          <p:nvPr/>
        </p:nvSpPr>
        <p:spPr>
          <a:xfrm>
            <a:off x="-57443" y="1294484"/>
            <a:ext cx="9235439" cy="707886"/>
          </a:xfrm>
          <a:prstGeom prst="rect">
            <a:avLst/>
          </a:prstGeom>
          <a:noFill/>
        </p:spPr>
        <p:txBody>
          <a:bodyPr wrap="square" rtlCol="0">
            <a:spAutoFit/>
          </a:bodyPr>
          <a:lstStyle/>
          <a:p>
            <a:pPr algn="ctr"/>
            <a:r>
              <a:rPr lang="en-US" sz="4000" b="1" dirty="0" smtClean="0"/>
              <a:t>Purpose</a:t>
            </a:r>
            <a:endParaRPr lang="en-US" sz="4000" b="1" dirty="0"/>
          </a:p>
        </p:txBody>
      </p:sp>
    </p:spTree>
    <p:extLst>
      <p:ext uri="{BB962C8B-B14F-4D97-AF65-F5344CB8AC3E}">
        <p14:creationId xmlns:p14="http://schemas.microsoft.com/office/powerpoint/2010/main" val="194290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779" y="2445352"/>
            <a:ext cx="7632441" cy="3447098"/>
          </a:xfrm>
          <a:prstGeom prst="rect">
            <a:avLst/>
          </a:prstGeom>
        </p:spPr>
        <p:txBody>
          <a:bodyPr wrap="square">
            <a:spAutoFit/>
          </a:bodyPr>
          <a:lstStyle/>
          <a:p>
            <a:r>
              <a:rPr lang="en-US" sz="4000" dirty="0"/>
              <a:t>Even </a:t>
            </a:r>
            <a:r>
              <a:rPr lang="en-US" sz="4000" dirty="0" smtClean="0"/>
              <a:t>many public </a:t>
            </a:r>
            <a:r>
              <a:rPr lang="en-US" sz="4000" dirty="0"/>
              <a:t>health </a:t>
            </a:r>
            <a:r>
              <a:rPr lang="en-US" sz="4000" dirty="0" smtClean="0"/>
              <a:t>and safety professionals</a:t>
            </a:r>
            <a:r>
              <a:rPr lang="en-US" sz="4000" dirty="0"/>
              <a:t>, industrial hygienists, and doctors persist in believing that carbon dioxide is little more than a simple asphyxiant. </a:t>
            </a:r>
            <a:r>
              <a:rPr lang="en-US" sz="4000" dirty="0" smtClean="0"/>
              <a:t> </a:t>
            </a:r>
            <a:r>
              <a:rPr lang="en-US" sz="4000" b="1" dirty="0" smtClean="0"/>
              <a:t>They are wrong</a:t>
            </a:r>
            <a:r>
              <a:rPr lang="en-US" sz="4000" dirty="0" smtClean="0"/>
              <a:t>.</a:t>
            </a:r>
            <a:endParaRPr lang="en-US" sz="4000" dirty="0"/>
          </a:p>
          <a:p>
            <a:endParaRPr lang="en-US" dirty="0"/>
          </a:p>
        </p:txBody>
      </p:sp>
      <p:sp>
        <p:nvSpPr>
          <p:cNvPr id="3" name="TextBox 2"/>
          <p:cNvSpPr txBox="1"/>
          <p:nvPr/>
        </p:nvSpPr>
        <p:spPr>
          <a:xfrm>
            <a:off x="0" y="1265484"/>
            <a:ext cx="9144000" cy="830997"/>
          </a:xfrm>
          <a:prstGeom prst="rect">
            <a:avLst/>
          </a:prstGeom>
          <a:noFill/>
        </p:spPr>
        <p:txBody>
          <a:bodyPr wrap="square" rtlCol="0">
            <a:spAutoFit/>
          </a:bodyPr>
          <a:lstStyle/>
          <a:p>
            <a:r>
              <a:rPr lang="en-US" sz="4800" b="1" dirty="0" smtClean="0"/>
              <a:t>  </a:t>
            </a:r>
            <a:r>
              <a:rPr lang="en-US" sz="4800" b="1" u="sng" dirty="0" smtClean="0"/>
              <a:t>Handle</a:t>
            </a:r>
            <a:r>
              <a:rPr lang="en-US" sz="4800" b="1" dirty="0" smtClean="0"/>
              <a:t> CO</a:t>
            </a:r>
            <a:r>
              <a:rPr lang="en-US" sz="4800" b="1" baseline="-25000" dirty="0" smtClean="0"/>
              <a:t>2</a:t>
            </a:r>
            <a:r>
              <a:rPr lang="en-US" sz="4800" b="1" dirty="0" smtClean="0"/>
              <a:t> as a Toxic Gas Hazard</a:t>
            </a:r>
            <a:endParaRPr lang="en-US" sz="4800" b="1" dirty="0"/>
          </a:p>
        </p:txBody>
      </p:sp>
    </p:spTree>
    <p:extLst>
      <p:ext uri="{BB962C8B-B14F-4D97-AF65-F5344CB8AC3E}">
        <p14:creationId xmlns:p14="http://schemas.microsoft.com/office/powerpoint/2010/main" val="298209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698" y="2465813"/>
            <a:ext cx="8198603" cy="3847207"/>
          </a:xfrm>
          <a:prstGeom prst="rect">
            <a:avLst/>
          </a:prstGeom>
        </p:spPr>
        <p:txBody>
          <a:bodyPr wrap="square">
            <a:spAutoFit/>
          </a:bodyPr>
          <a:lstStyle/>
          <a:p>
            <a:r>
              <a:rPr lang="en-US" sz="4000" dirty="0"/>
              <a:t>Many also believe </a:t>
            </a:r>
            <a:r>
              <a:rPr lang="en-US" sz="4000" dirty="0" smtClean="0"/>
              <a:t>that </a:t>
            </a:r>
            <a:r>
              <a:rPr lang="en-US" sz="4000" dirty="0"/>
              <a:t>when someone </a:t>
            </a:r>
            <a:r>
              <a:rPr lang="en-US" sz="4000" dirty="0" smtClean="0"/>
              <a:t>experiences </a:t>
            </a:r>
            <a:r>
              <a:rPr lang="en-US" sz="4000" dirty="0"/>
              <a:t>nausea, severe headaches, seizures, and </a:t>
            </a:r>
            <a:r>
              <a:rPr lang="en-US" sz="4000" dirty="0" smtClean="0"/>
              <a:t>unconscious-ness from CO</a:t>
            </a:r>
            <a:r>
              <a:rPr lang="en-US" sz="4000" baseline="-25000" dirty="0" smtClean="0"/>
              <a:t>2</a:t>
            </a:r>
            <a:r>
              <a:rPr lang="en-US" sz="4000" dirty="0" smtClean="0"/>
              <a:t>, fresh air will revive them, and they </a:t>
            </a:r>
            <a:r>
              <a:rPr lang="en-US" sz="4000" dirty="0"/>
              <a:t>will </a:t>
            </a:r>
            <a:r>
              <a:rPr lang="en-US" sz="4000" i="1" dirty="0"/>
              <a:t>recover fully</a:t>
            </a:r>
            <a:r>
              <a:rPr lang="en-US" sz="4000" dirty="0"/>
              <a:t>. </a:t>
            </a:r>
            <a:r>
              <a:rPr lang="en-US" sz="4000" dirty="0" smtClean="0"/>
              <a:t> </a:t>
            </a:r>
          </a:p>
          <a:p>
            <a:pPr algn="ctr"/>
            <a:r>
              <a:rPr lang="en-US" sz="4200" b="1" dirty="0" smtClean="0"/>
              <a:t>This is wrong</a:t>
            </a:r>
            <a:r>
              <a:rPr lang="en-US" sz="4000" b="1" dirty="0" smtClean="0"/>
              <a:t>.</a:t>
            </a:r>
            <a:endParaRPr lang="en-US" b="1" dirty="0"/>
          </a:p>
        </p:txBody>
      </p:sp>
      <p:sp>
        <p:nvSpPr>
          <p:cNvPr id="3" name="TextBox 2"/>
          <p:cNvSpPr txBox="1"/>
          <p:nvPr/>
        </p:nvSpPr>
        <p:spPr>
          <a:xfrm>
            <a:off x="0" y="1265484"/>
            <a:ext cx="9144000" cy="1200329"/>
          </a:xfrm>
          <a:prstGeom prst="rect">
            <a:avLst/>
          </a:prstGeom>
          <a:noFill/>
        </p:spPr>
        <p:txBody>
          <a:bodyPr wrap="square" rtlCol="0">
            <a:spAutoFit/>
          </a:bodyPr>
          <a:lstStyle/>
          <a:p>
            <a:pPr algn="ctr"/>
            <a:r>
              <a:rPr lang="en-US" sz="4800" b="1" dirty="0" smtClean="0"/>
              <a:t>  Handle CO</a:t>
            </a:r>
            <a:r>
              <a:rPr lang="en-US" sz="4800" b="1" baseline="-25000" dirty="0" smtClean="0"/>
              <a:t>2</a:t>
            </a:r>
            <a:r>
              <a:rPr lang="en-US" sz="4800" b="1" dirty="0" smtClean="0"/>
              <a:t> as a Toxic Gas Hazard       </a:t>
            </a:r>
            <a:r>
              <a:rPr lang="en-US" sz="2400" dirty="0" smtClean="0"/>
              <a:t>(cont.)</a:t>
            </a:r>
            <a:endParaRPr lang="en-US" sz="2400" dirty="0"/>
          </a:p>
        </p:txBody>
      </p:sp>
    </p:spTree>
    <p:extLst>
      <p:ext uri="{BB962C8B-B14F-4D97-AF65-F5344CB8AC3E}">
        <p14:creationId xmlns:p14="http://schemas.microsoft.com/office/powerpoint/2010/main" val="230558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757362"/>
          </a:xfrm>
        </p:spPr>
        <p:txBody>
          <a:bodyPr>
            <a:normAutofit/>
          </a:bodyPr>
          <a:lstStyle/>
          <a:p>
            <a:pPr algn="ctr"/>
            <a:r>
              <a:rPr lang="en-US" b="1" dirty="0" smtClean="0">
                <a:latin typeface="+mn-lt"/>
              </a:rPr>
              <a:t>FATAL ACCIDENT</a:t>
            </a:r>
            <a:endParaRPr lang="en-US" b="1" dirty="0">
              <a:latin typeface="+mn-lt"/>
            </a:endParaRPr>
          </a:p>
        </p:txBody>
      </p:sp>
    </p:spTree>
    <p:extLst>
      <p:ext uri="{BB962C8B-B14F-4D97-AF65-F5344CB8AC3E}">
        <p14:creationId xmlns:p14="http://schemas.microsoft.com/office/powerpoint/2010/main" val="3294647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1186714"/>
            <a:ext cx="8486273" cy="5021580"/>
          </a:xfrm>
        </p:spPr>
        <p:txBody>
          <a:bodyPr>
            <a:noAutofit/>
          </a:bodyPr>
          <a:lstStyle/>
          <a:p>
            <a:pPr>
              <a:lnSpc>
                <a:spcPct val="120000"/>
              </a:lnSpc>
            </a:pPr>
            <a:r>
              <a:rPr lang="en-US" sz="4000" b="1" dirty="0">
                <a:latin typeface="+mn-lt"/>
              </a:rPr>
              <a:t>In January 2013, two men were found unconscious as they did maintenance in an ethanol production facility.  </a:t>
            </a:r>
            <a:r>
              <a:rPr lang="en-US" sz="4000" b="1" dirty="0" smtClean="0">
                <a:latin typeface="+mn-lt"/>
              </a:rPr>
              <a:t/>
            </a:r>
            <a:br>
              <a:rPr lang="en-US" sz="4000" b="1" dirty="0" smtClean="0">
                <a:latin typeface="+mn-lt"/>
              </a:rPr>
            </a:br>
            <a:r>
              <a:rPr lang="en-US" sz="4000" b="1" dirty="0" smtClean="0">
                <a:latin typeface="+mn-lt"/>
              </a:rPr>
              <a:t>One </a:t>
            </a:r>
            <a:r>
              <a:rPr lang="en-US" sz="4000" b="1" dirty="0">
                <a:latin typeface="+mn-lt"/>
              </a:rPr>
              <a:t>died and one has </a:t>
            </a:r>
            <a:r>
              <a:rPr lang="en-US" sz="4000" b="1" dirty="0" smtClean="0">
                <a:latin typeface="+mn-lt"/>
              </a:rPr>
              <a:t>permanent, residual </a:t>
            </a:r>
            <a:r>
              <a:rPr lang="en-US" sz="4000" b="1" dirty="0">
                <a:latin typeface="+mn-lt"/>
              </a:rPr>
              <a:t>neurological damage from the CO</a:t>
            </a:r>
            <a:r>
              <a:rPr lang="en-US" sz="4000" b="1" baseline="-25000" dirty="0">
                <a:latin typeface="+mn-lt"/>
              </a:rPr>
              <a:t>2 </a:t>
            </a:r>
            <a:r>
              <a:rPr lang="en-US" sz="4000" b="1" dirty="0">
                <a:latin typeface="+mn-lt"/>
              </a:rPr>
              <a:t>overexposures.  </a:t>
            </a:r>
          </a:p>
        </p:txBody>
      </p:sp>
    </p:spTree>
    <p:extLst>
      <p:ext uri="{BB962C8B-B14F-4D97-AF65-F5344CB8AC3E}">
        <p14:creationId xmlns:p14="http://schemas.microsoft.com/office/powerpoint/2010/main" val="857305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978" y="1251685"/>
            <a:ext cx="8207943" cy="4708981"/>
          </a:xfrm>
          <a:prstGeom prst="rect">
            <a:avLst/>
          </a:prstGeom>
          <a:noFill/>
        </p:spPr>
        <p:txBody>
          <a:bodyPr wrap="square" rtlCol="0">
            <a:spAutoFit/>
          </a:bodyPr>
          <a:lstStyle/>
          <a:p>
            <a:pPr marL="457200" indent="-457200">
              <a:buFont typeface="Arial" panose="020B0604020202020204" pitchFamily="34" charset="0"/>
              <a:buChar char="•"/>
            </a:pPr>
            <a:r>
              <a:rPr lang="en-US" sz="4000" b="1" dirty="0"/>
              <a:t>Four large fermenters stood adjacent to each other in a “4-pack” arrangement </a:t>
            </a:r>
            <a:endParaRPr lang="en-US" sz="4000" b="1" dirty="0" smtClean="0"/>
          </a:p>
          <a:p>
            <a:endParaRPr lang="en-US" sz="1000" b="1" dirty="0" smtClean="0"/>
          </a:p>
          <a:p>
            <a:pPr marL="457200" indent="-457200">
              <a:buFont typeface="Arial" panose="020B0604020202020204" pitchFamily="34" charset="0"/>
              <a:buChar char="•"/>
            </a:pPr>
            <a:r>
              <a:rPr lang="en-US" sz="4000" b="1" dirty="0" smtClean="0"/>
              <a:t>A </a:t>
            </a:r>
            <a:r>
              <a:rPr lang="en-US" sz="4000" b="1" dirty="0"/>
              <a:t>small 2-story interstice building was located in between the 4 vessels, with ¼ of the curve of each vessel inside the </a:t>
            </a:r>
            <a:r>
              <a:rPr lang="en-US" sz="4000" b="1" dirty="0" smtClean="0"/>
              <a:t>building</a:t>
            </a:r>
          </a:p>
          <a:p>
            <a:endParaRPr lang="en-US" sz="1000" dirty="0"/>
          </a:p>
        </p:txBody>
      </p:sp>
    </p:spTree>
    <p:extLst>
      <p:ext uri="{BB962C8B-B14F-4D97-AF65-F5344CB8AC3E}">
        <p14:creationId xmlns:p14="http://schemas.microsoft.com/office/powerpoint/2010/main" val="1558256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305" y="1636696"/>
            <a:ext cx="8207943" cy="3323987"/>
          </a:xfrm>
          <a:prstGeom prst="rect">
            <a:avLst/>
          </a:prstGeom>
          <a:noFill/>
        </p:spPr>
        <p:txBody>
          <a:bodyPr wrap="square" rtlCol="0">
            <a:spAutoFit/>
          </a:bodyPr>
          <a:lstStyle/>
          <a:p>
            <a:endParaRPr lang="en-US" sz="1000" dirty="0"/>
          </a:p>
          <a:p>
            <a:pPr marL="457200" indent="-457200">
              <a:buFont typeface="Arial" panose="020B0604020202020204" pitchFamily="34" charset="0"/>
              <a:buChar char="•"/>
            </a:pPr>
            <a:r>
              <a:rPr lang="en-US" sz="4000" b="1" dirty="0" smtClean="0"/>
              <a:t>The interstice building housed pumps, piping, and heat exchangers that needed to be protected from freezing during cold weather </a:t>
            </a:r>
            <a:endParaRPr lang="en-US" sz="4000" b="1" dirty="0"/>
          </a:p>
        </p:txBody>
      </p:sp>
    </p:spTree>
    <p:extLst>
      <p:ext uri="{BB962C8B-B14F-4D97-AF65-F5344CB8AC3E}">
        <p14:creationId xmlns:p14="http://schemas.microsoft.com/office/powerpoint/2010/main" val="117549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91" y="2112113"/>
            <a:ext cx="2695074" cy="791510"/>
          </a:xfrm>
        </p:spPr>
        <p:txBody>
          <a:bodyPr>
            <a:normAutofit fontScale="90000"/>
          </a:bodyPr>
          <a:lstStyle/>
          <a:p>
            <a:pPr algn="ctr"/>
            <a:r>
              <a:rPr lang="en-US" b="1" dirty="0" smtClean="0">
                <a:latin typeface="+mn-lt"/>
              </a:rPr>
              <a:t>Top of the Interstice Building</a:t>
            </a:r>
            <a:r>
              <a:rPr lang="en-US" dirty="0" smtClean="0"/>
              <a:t>	</a:t>
            </a:r>
            <a:endParaRPr lang="en-US" dirty="0"/>
          </a:p>
        </p:txBody>
      </p:sp>
      <p:pic>
        <p:nvPicPr>
          <p:cNvPr id="4" name="Content Placeholder 3" descr="Roof of the Interstice Building, ADM fatality, 1-2-13"/>
          <p:cNvPicPr>
            <a:picLocks noGrp="1"/>
          </p:cNvPicPr>
          <p:nvPr>
            <p:ph idx="1"/>
          </p:nvPr>
        </p:nvPicPr>
        <p:blipFill>
          <a:blip r:embed="rId2" cstate="print"/>
          <a:srcRect/>
          <a:stretch>
            <a:fillRect/>
          </a:stretch>
        </p:blipFill>
        <p:spPr bwMode="auto">
          <a:xfrm>
            <a:off x="3421379" y="1219201"/>
            <a:ext cx="4230705" cy="503722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05637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81" y="3108326"/>
            <a:ext cx="2932697" cy="1325563"/>
          </a:xfrm>
        </p:spPr>
        <p:txBody>
          <a:bodyPr>
            <a:normAutofit fontScale="90000"/>
          </a:bodyPr>
          <a:lstStyle/>
          <a:p>
            <a:pPr algn="ctr"/>
            <a:r>
              <a:rPr lang="en-US" b="1" dirty="0">
                <a:latin typeface="+mn-lt"/>
              </a:rPr>
              <a:t>Each fermenter had a small D-shaped manway inside the </a:t>
            </a:r>
            <a:r>
              <a:rPr lang="en-US" b="1" dirty="0" smtClean="0">
                <a:latin typeface="+mn-lt"/>
              </a:rPr>
              <a:t>building</a:t>
            </a:r>
            <a:r>
              <a:rPr lang="en-US" dirty="0" smtClean="0">
                <a:latin typeface="+mn-lt"/>
              </a:rPr>
              <a:t> </a:t>
            </a:r>
            <a:endParaRPr lang="en-US" dirty="0">
              <a:latin typeface="+mn-lt"/>
            </a:endParaRPr>
          </a:p>
        </p:txBody>
      </p:sp>
      <p:pic>
        <p:nvPicPr>
          <p:cNvPr id="4" name="Content Placeholder 3" descr="ADM Fatality, photo 1"/>
          <p:cNvPicPr>
            <a:picLocks noGrp="1"/>
          </p:cNvPicPr>
          <p:nvPr>
            <p:ph idx="1"/>
          </p:nvPr>
        </p:nvPicPr>
        <p:blipFill>
          <a:blip r:embed="rId2" cstate="print"/>
          <a:srcRect/>
          <a:stretch>
            <a:fillRect/>
          </a:stretch>
        </p:blipFill>
        <p:spPr bwMode="auto">
          <a:xfrm>
            <a:off x="4022559" y="1251284"/>
            <a:ext cx="4046620" cy="4924927"/>
          </a:xfrm>
          <a:prstGeom prst="rect">
            <a:avLst/>
          </a:prstGeom>
          <a:noFill/>
          <a:ln w="9525">
            <a:noFill/>
            <a:miter lim="800000"/>
            <a:headEnd/>
            <a:tailEnd/>
          </a:ln>
        </p:spPr>
      </p:pic>
    </p:spTree>
    <p:extLst>
      <p:ext uri="{BB962C8B-B14F-4D97-AF65-F5344CB8AC3E}">
        <p14:creationId xmlns:p14="http://schemas.microsoft.com/office/powerpoint/2010/main" val="42071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2959859"/>
            <a:ext cx="3497179" cy="2012314"/>
          </a:xfrm>
        </p:spPr>
        <p:txBody>
          <a:bodyPr>
            <a:noAutofit/>
          </a:bodyPr>
          <a:lstStyle/>
          <a:p>
            <a:r>
              <a:rPr lang="en-US" sz="3800" b="1" dirty="0" smtClean="0">
                <a:latin typeface="+mn-lt"/>
              </a:rPr>
              <a:t>Each fermenter also had a larger round manway outside of the building, and each of these manways was the entry point for its fermenter.</a:t>
            </a:r>
            <a:r>
              <a:rPr lang="en-US" sz="4000" b="1" dirty="0" smtClean="0">
                <a:latin typeface="+mn-lt"/>
              </a:rPr>
              <a:t> </a:t>
            </a:r>
            <a:endParaRPr lang="en-US" sz="4000" b="1" dirty="0">
              <a:latin typeface="+mn-lt"/>
            </a:endParaRPr>
          </a:p>
        </p:txBody>
      </p:sp>
      <p:pic>
        <p:nvPicPr>
          <p:cNvPr id="4" name="Content Placeholder 3" descr="Outside manway ADM fatality, 1-1-13"/>
          <p:cNvPicPr>
            <a:picLocks noGrp="1"/>
          </p:cNvPicPr>
          <p:nvPr>
            <p:ph idx="1"/>
          </p:nvPr>
        </p:nvPicPr>
        <p:blipFill>
          <a:blip r:embed="rId2" cstate="print"/>
          <a:srcRect/>
          <a:stretch>
            <a:fillRect/>
          </a:stretch>
        </p:blipFill>
        <p:spPr bwMode="auto">
          <a:xfrm>
            <a:off x="3866148" y="1331496"/>
            <a:ext cx="4812631" cy="384116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126429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8125"/>
            <a:ext cx="7886700" cy="4539749"/>
          </a:xfrm>
        </p:spPr>
        <p:txBody>
          <a:bodyPr>
            <a:normAutofit/>
          </a:bodyPr>
          <a:lstStyle/>
          <a:p>
            <a:pPr>
              <a:lnSpc>
                <a:spcPts val="5000"/>
              </a:lnSpc>
            </a:pPr>
            <a:r>
              <a:rPr lang="en-US" sz="4000" b="1" dirty="0">
                <a:latin typeface="+mn-lt"/>
              </a:rPr>
              <a:t>On the morning of the incident, the maintenance workers opened the D manway inside the building, then went outside and opened the outside manway, </a:t>
            </a:r>
            <a:r>
              <a:rPr lang="en-US" sz="4000" b="1" dirty="0" smtClean="0">
                <a:latin typeface="+mn-lt"/>
              </a:rPr>
              <a:t>and then </a:t>
            </a:r>
            <a:r>
              <a:rPr lang="en-US" sz="4000" b="1" dirty="0">
                <a:latin typeface="+mn-lt"/>
              </a:rPr>
              <a:t>went back into the </a:t>
            </a:r>
            <a:r>
              <a:rPr lang="en-US" sz="4000" b="1" dirty="0" smtClean="0">
                <a:latin typeface="+mn-lt"/>
              </a:rPr>
              <a:t>building.</a:t>
            </a:r>
            <a:r>
              <a:rPr lang="en-US" sz="4000" b="1" dirty="0"/>
              <a:t/>
            </a:r>
            <a:br>
              <a:rPr lang="en-US" sz="4000" b="1" dirty="0"/>
            </a:br>
            <a:endParaRPr lang="en-US" sz="4000" b="1" dirty="0"/>
          </a:p>
        </p:txBody>
      </p:sp>
    </p:spTree>
    <p:extLst>
      <p:ext uri="{BB962C8B-B14F-4D97-AF65-F5344CB8AC3E}">
        <p14:creationId xmlns:p14="http://schemas.microsoft.com/office/powerpoint/2010/main" val="10257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7616"/>
            <a:ext cx="9144000" cy="1395094"/>
          </a:xfrm>
        </p:spPr>
        <p:txBody>
          <a:bodyPr>
            <a:noAutofit/>
          </a:bodyPr>
          <a:lstStyle/>
          <a:p>
            <a:pPr algn="ctr"/>
            <a:r>
              <a:rPr lang="en-US" sz="4000" b="1" dirty="0">
                <a:latin typeface="+mn-lt"/>
              </a:rPr>
              <a:t>Overview of the CO</a:t>
            </a:r>
            <a:r>
              <a:rPr lang="en-US" sz="4000" b="1" baseline="-25000" dirty="0">
                <a:latin typeface="+mn-lt"/>
              </a:rPr>
              <a:t>2</a:t>
            </a:r>
            <a:r>
              <a:rPr lang="en-US" sz="4000" b="1" dirty="0">
                <a:latin typeface="+mn-lt"/>
              </a:rPr>
              <a:t> Safety </a:t>
            </a:r>
            <a:r>
              <a:rPr lang="en-US" sz="4000" b="1" dirty="0" smtClean="0">
                <a:latin typeface="+mn-lt"/>
              </a:rPr>
              <a:t/>
            </a:r>
            <a:br>
              <a:rPr lang="en-US" sz="4000" b="1" dirty="0" smtClean="0">
                <a:latin typeface="+mn-lt"/>
              </a:rPr>
            </a:br>
            <a:r>
              <a:rPr lang="en-US" sz="4000" b="1" dirty="0" smtClean="0">
                <a:latin typeface="+mn-lt"/>
              </a:rPr>
              <a:t>Management Program </a:t>
            </a:r>
            <a:endParaRPr lang="en-US" sz="4000" b="1" dirty="0">
              <a:latin typeface="+mn-lt"/>
            </a:endParaRPr>
          </a:p>
        </p:txBody>
      </p:sp>
      <p:sp>
        <p:nvSpPr>
          <p:cNvPr id="3" name="Content Placeholder 2"/>
          <p:cNvSpPr>
            <a:spLocks noGrp="1"/>
          </p:cNvSpPr>
          <p:nvPr>
            <p:ph idx="1"/>
          </p:nvPr>
        </p:nvSpPr>
        <p:spPr>
          <a:xfrm>
            <a:off x="572972" y="2796273"/>
            <a:ext cx="8534400" cy="3929063"/>
          </a:xfrm>
        </p:spPr>
        <p:txBody>
          <a:bodyPr/>
          <a:lstStyle/>
          <a:p>
            <a:r>
              <a:rPr lang="en-US" dirty="0" smtClean="0"/>
              <a:t>Where </a:t>
            </a:r>
            <a:r>
              <a:rPr lang="en-US" dirty="0"/>
              <a:t>CO</a:t>
            </a:r>
            <a:r>
              <a:rPr lang="en-US" baseline="-25000" dirty="0"/>
              <a:t>2 </a:t>
            </a:r>
            <a:r>
              <a:rPr lang="en-US" dirty="0" smtClean="0"/>
              <a:t>comes </a:t>
            </a:r>
            <a:r>
              <a:rPr lang="en-US" dirty="0"/>
              <a:t>f</a:t>
            </a:r>
            <a:r>
              <a:rPr lang="en-US" dirty="0" smtClean="0"/>
              <a:t>rom, especially </a:t>
            </a:r>
            <a:r>
              <a:rPr lang="en-US" dirty="0"/>
              <a:t>f</a:t>
            </a:r>
            <a:r>
              <a:rPr lang="en-US" dirty="0" smtClean="0"/>
              <a:t>ermentation </a:t>
            </a:r>
            <a:r>
              <a:rPr lang="en-US" dirty="0"/>
              <a:t>p</a:t>
            </a:r>
            <a:r>
              <a:rPr lang="en-US" dirty="0" smtClean="0"/>
              <a:t>roduction </a:t>
            </a:r>
            <a:r>
              <a:rPr lang="en-US" dirty="0"/>
              <a:t>of CO</a:t>
            </a:r>
            <a:r>
              <a:rPr lang="en-US" baseline="-25000" dirty="0"/>
              <a:t>2 </a:t>
            </a:r>
            <a:r>
              <a:rPr lang="en-US" dirty="0"/>
              <a:t>during e</a:t>
            </a:r>
            <a:r>
              <a:rPr lang="en-US" dirty="0" smtClean="0"/>
              <a:t>thanol mfg </a:t>
            </a:r>
            <a:r>
              <a:rPr lang="en-US" dirty="0"/>
              <a:t>p</a:t>
            </a:r>
            <a:r>
              <a:rPr lang="en-US" dirty="0" smtClean="0"/>
              <a:t>rocesses</a:t>
            </a:r>
          </a:p>
          <a:p>
            <a:r>
              <a:rPr lang="en-US" dirty="0"/>
              <a:t>CO</a:t>
            </a:r>
            <a:r>
              <a:rPr lang="en-US" baseline="-25000" dirty="0"/>
              <a:t>2 </a:t>
            </a:r>
            <a:r>
              <a:rPr lang="en-US" dirty="0"/>
              <a:t>m</a:t>
            </a:r>
            <a:r>
              <a:rPr lang="en-US" dirty="0" smtClean="0"/>
              <a:t>ajor </a:t>
            </a:r>
            <a:r>
              <a:rPr lang="en-US" dirty="0"/>
              <a:t>u</a:t>
            </a:r>
            <a:r>
              <a:rPr lang="en-US" dirty="0" smtClean="0"/>
              <a:t>ses </a:t>
            </a:r>
          </a:p>
          <a:p>
            <a:r>
              <a:rPr lang="en-US" dirty="0" smtClean="0"/>
              <a:t>Chemical </a:t>
            </a:r>
            <a:r>
              <a:rPr lang="en-US" dirty="0"/>
              <a:t>and </a:t>
            </a:r>
            <a:r>
              <a:rPr lang="en-US" dirty="0" smtClean="0"/>
              <a:t>physical </a:t>
            </a:r>
            <a:r>
              <a:rPr lang="en-US" dirty="0"/>
              <a:t>p</a:t>
            </a:r>
            <a:r>
              <a:rPr lang="en-US" dirty="0" smtClean="0"/>
              <a:t>roperties</a:t>
            </a:r>
            <a:endParaRPr lang="en-US" dirty="0"/>
          </a:p>
          <a:p>
            <a:r>
              <a:rPr lang="en-US" dirty="0" smtClean="0"/>
              <a:t>Physical </a:t>
            </a:r>
            <a:r>
              <a:rPr lang="en-US" dirty="0"/>
              <a:t>h</a:t>
            </a:r>
            <a:r>
              <a:rPr lang="en-US" dirty="0" smtClean="0"/>
              <a:t>azards </a:t>
            </a:r>
            <a:r>
              <a:rPr lang="en-US" dirty="0"/>
              <a:t>and </a:t>
            </a:r>
            <a:r>
              <a:rPr lang="en-US" dirty="0" smtClean="0"/>
              <a:t>bulk </a:t>
            </a:r>
            <a:r>
              <a:rPr lang="en-US" dirty="0"/>
              <a:t>s</a:t>
            </a:r>
            <a:r>
              <a:rPr lang="en-US" dirty="0" smtClean="0"/>
              <a:t>hipments of </a:t>
            </a:r>
            <a:r>
              <a:rPr lang="en-US" dirty="0"/>
              <a:t>g</a:t>
            </a:r>
            <a:r>
              <a:rPr lang="en-US" dirty="0" smtClean="0"/>
              <a:t>aseous</a:t>
            </a:r>
            <a:r>
              <a:rPr lang="en-US" dirty="0"/>
              <a:t>, </a:t>
            </a:r>
            <a:r>
              <a:rPr lang="en-US" dirty="0" smtClean="0"/>
              <a:t>liquid</a:t>
            </a:r>
            <a:r>
              <a:rPr lang="en-US" dirty="0"/>
              <a:t>, and </a:t>
            </a:r>
            <a:r>
              <a:rPr lang="en-US" dirty="0" smtClean="0"/>
              <a:t>solid CO</a:t>
            </a:r>
            <a:r>
              <a:rPr lang="en-US" baseline="-25000" dirty="0" smtClean="0"/>
              <a:t>2</a:t>
            </a:r>
            <a:endParaRPr lang="en-US" dirty="0"/>
          </a:p>
          <a:p>
            <a:endParaRPr lang="en-US" dirty="0"/>
          </a:p>
        </p:txBody>
      </p:sp>
    </p:spTree>
    <p:extLst>
      <p:ext uri="{BB962C8B-B14F-4D97-AF65-F5344CB8AC3E}">
        <p14:creationId xmlns:p14="http://schemas.microsoft.com/office/powerpoint/2010/main" val="140926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37" y="1264028"/>
            <a:ext cx="7886700" cy="3695430"/>
          </a:xfrm>
        </p:spPr>
        <p:txBody>
          <a:bodyPr>
            <a:normAutofit/>
          </a:bodyPr>
          <a:lstStyle/>
          <a:p>
            <a:r>
              <a:rPr lang="en-US" sz="4000" b="1" dirty="0" smtClean="0">
                <a:latin typeface="+mn-lt"/>
              </a:rPr>
              <a:t>An IDLH atmosphere was released into the interstice building from the opened fermenter.  So when they returned they were overcome by carbon dioxide.</a:t>
            </a:r>
            <a:endParaRPr lang="en-US" sz="4000" b="1"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56" y="1976949"/>
            <a:ext cx="7886700" cy="3168488"/>
          </a:xfrm>
        </p:spPr>
        <p:txBody>
          <a:bodyPr>
            <a:normAutofit/>
          </a:bodyPr>
          <a:lstStyle/>
          <a:p>
            <a:pPr>
              <a:lnSpc>
                <a:spcPct val="100000"/>
              </a:lnSpc>
            </a:pPr>
            <a:r>
              <a:rPr lang="en-US" sz="4000" b="1" dirty="0" smtClean="0">
                <a:latin typeface="+mn-lt"/>
              </a:rPr>
              <a:t>45 minutes or so later they were found, one unconscious, the other dead.  The one who was revived has sustained permanent neurological damage.</a:t>
            </a:r>
            <a:endParaRPr lang="en-US" sz="4000" b="1"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101" y="1465446"/>
            <a:ext cx="3748289" cy="565696"/>
          </a:xfrm>
        </p:spPr>
        <p:txBody>
          <a:bodyPr>
            <a:noAutofit/>
          </a:bodyPr>
          <a:lstStyle/>
          <a:p>
            <a:r>
              <a:rPr lang="en-US" sz="5400" b="1" dirty="0" smtClean="0">
                <a:latin typeface="+mn-lt"/>
              </a:rPr>
              <a:t>Prevention</a:t>
            </a:r>
            <a:endParaRPr lang="en-US" sz="5400" b="1" dirty="0">
              <a:latin typeface="+mn-lt"/>
            </a:endParaRPr>
          </a:p>
        </p:txBody>
      </p:sp>
      <p:sp>
        <p:nvSpPr>
          <p:cNvPr id="4" name="Rectangle 3"/>
          <p:cNvSpPr/>
          <p:nvPr/>
        </p:nvSpPr>
        <p:spPr>
          <a:xfrm>
            <a:off x="625642" y="2279182"/>
            <a:ext cx="7755556" cy="3170099"/>
          </a:xfrm>
          <a:prstGeom prst="rect">
            <a:avLst/>
          </a:prstGeom>
        </p:spPr>
        <p:txBody>
          <a:bodyPr wrap="square">
            <a:spAutoFit/>
          </a:bodyPr>
          <a:lstStyle/>
          <a:p>
            <a:pPr marL="457200" indent="-457200">
              <a:buFont typeface="Arial" panose="020B0604020202020204" pitchFamily="34" charset="0"/>
              <a:buChar char="•"/>
            </a:pPr>
            <a:r>
              <a:rPr lang="en-US" sz="4000" b="1" dirty="0"/>
              <a:t>Recognize how and where carbon dioxide gas can </a:t>
            </a:r>
            <a:r>
              <a:rPr lang="en-US" sz="4000" b="1" dirty="0" smtClean="0"/>
              <a:t>accumulate </a:t>
            </a:r>
          </a:p>
          <a:p>
            <a:pPr marL="457200" indent="-457200">
              <a:buFont typeface="Arial" panose="020B0604020202020204" pitchFamily="34" charset="0"/>
              <a:buChar char="•"/>
            </a:pPr>
            <a:r>
              <a:rPr lang="en-US" sz="4000" b="1" dirty="0" smtClean="0"/>
              <a:t>Understand </a:t>
            </a:r>
            <a:r>
              <a:rPr lang="en-US" sz="4000" b="1" dirty="0"/>
              <a:t>how dangerous it is to </a:t>
            </a:r>
            <a:r>
              <a:rPr lang="en-US" sz="4000" b="1" dirty="0" smtClean="0"/>
              <a:t>breathe</a:t>
            </a:r>
          </a:p>
          <a:p>
            <a:pPr marL="457200" indent="-457200">
              <a:buFont typeface="Arial" panose="020B0604020202020204" pitchFamily="34" charset="0"/>
              <a:buChar char="•"/>
            </a:pPr>
            <a:r>
              <a:rPr lang="en-US" sz="4000" b="1" dirty="0" smtClean="0"/>
              <a:t>Take </a:t>
            </a:r>
            <a:r>
              <a:rPr lang="en-US" sz="4000" b="1" dirty="0"/>
              <a:t>action to protect </a:t>
            </a:r>
            <a:r>
              <a:rPr lang="en-US" sz="4000" b="1" dirty="0" smtClean="0"/>
              <a:t>workers</a:t>
            </a:r>
            <a:endParaRPr lang="en-US" sz="4000" b="1" dirty="0"/>
          </a:p>
        </p:txBody>
      </p:sp>
    </p:spTree>
    <p:extLst>
      <p:ext uri="{BB962C8B-B14F-4D97-AF65-F5344CB8AC3E}">
        <p14:creationId xmlns:p14="http://schemas.microsoft.com/office/powerpoint/2010/main" val="4175357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1" y="2319339"/>
            <a:ext cx="8444752" cy="3382214"/>
          </a:xfrm>
        </p:spPr>
        <p:txBody>
          <a:bodyPr>
            <a:noAutofit/>
          </a:bodyPr>
          <a:lstStyle/>
          <a:p>
            <a:pPr algn="ctr"/>
            <a:r>
              <a:rPr lang="en-US" b="1" dirty="0" smtClean="0">
                <a:latin typeface="+mn-lt"/>
              </a:rPr>
              <a:t>Developing the </a:t>
            </a:r>
            <a:r>
              <a:rPr lang="en-US" b="1" u="sng" dirty="0" smtClean="0">
                <a:latin typeface="+mn-lt"/>
              </a:rPr>
              <a:t>CO</a:t>
            </a:r>
            <a:r>
              <a:rPr lang="en-US" b="1" u="sng" baseline="-25000" dirty="0" smtClean="0">
                <a:latin typeface="+mn-lt"/>
              </a:rPr>
              <a:t>2</a:t>
            </a:r>
            <a:r>
              <a:rPr lang="en-US" b="1" u="sng" dirty="0" smtClean="0">
                <a:latin typeface="+mn-lt"/>
              </a:rPr>
              <a:t> </a:t>
            </a:r>
            <a:r>
              <a:rPr lang="en-US" b="1" u="sng" dirty="0">
                <a:latin typeface="+mn-lt"/>
              </a:rPr>
              <a:t>Management Program</a:t>
            </a:r>
            <a:r>
              <a:rPr lang="en-US" b="1" dirty="0">
                <a:latin typeface="+mn-lt"/>
              </a:rPr>
              <a:t> </a:t>
            </a:r>
            <a:r>
              <a:rPr lang="en-US" b="1" dirty="0" smtClean="0">
                <a:latin typeface="+mn-lt"/>
              </a:rPr>
              <a:t>(Site </a:t>
            </a:r>
            <a:r>
              <a:rPr lang="en-US" b="1" dirty="0">
                <a:latin typeface="+mn-lt"/>
              </a:rPr>
              <a:t>CO</a:t>
            </a:r>
            <a:r>
              <a:rPr lang="en-US" b="1" baseline="-25000" dirty="0">
                <a:latin typeface="+mn-lt"/>
              </a:rPr>
              <a:t>2</a:t>
            </a:r>
            <a:r>
              <a:rPr lang="en-US" b="1" dirty="0">
                <a:latin typeface="+mn-lt"/>
              </a:rPr>
              <a:t> </a:t>
            </a:r>
            <a:r>
              <a:rPr lang="en-US" b="1" dirty="0" smtClean="0">
                <a:latin typeface="+mn-lt"/>
              </a:rPr>
              <a:t/>
            </a:r>
            <a:br>
              <a:rPr lang="en-US" b="1" dirty="0" smtClean="0">
                <a:latin typeface="+mn-lt"/>
              </a:rPr>
            </a:br>
            <a:r>
              <a:rPr lang="en-US" b="1" dirty="0" smtClean="0">
                <a:latin typeface="+mn-lt"/>
              </a:rPr>
              <a:t>Identification </a:t>
            </a:r>
            <a:r>
              <a:rPr lang="en-US" b="1" dirty="0">
                <a:latin typeface="+mn-lt"/>
              </a:rPr>
              <a:t>and </a:t>
            </a:r>
            <a:r>
              <a:rPr lang="en-US" b="1" dirty="0" smtClean="0">
                <a:latin typeface="+mn-lt"/>
              </a:rPr>
              <a:t/>
            </a:r>
            <a:br>
              <a:rPr lang="en-US" b="1" dirty="0" smtClean="0">
                <a:latin typeface="+mn-lt"/>
              </a:rPr>
            </a:br>
            <a:r>
              <a:rPr lang="en-US" b="1" dirty="0" smtClean="0">
                <a:latin typeface="+mn-lt"/>
              </a:rPr>
              <a:t>Control Program</a:t>
            </a:r>
            <a:r>
              <a:rPr lang="en-US" b="1" dirty="0">
                <a:latin typeface="+mn-lt"/>
              </a:rPr>
              <a:t>)</a:t>
            </a:r>
            <a:endParaRPr lang="en-US" dirty="0">
              <a:latin typeface="+mn-lt"/>
            </a:endParaRPr>
          </a:p>
        </p:txBody>
      </p:sp>
    </p:spTree>
    <p:extLst>
      <p:ext uri="{BB962C8B-B14F-4D97-AF65-F5344CB8AC3E}">
        <p14:creationId xmlns:p14="http://schemas.microsoft.com/office/powerpoint/2010/main" val="1141185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1827197"/>
            <a:ext cx="8438148" cy="3657600"/>
          </a:xfrm>
        </p:spPr>
        <p:txBody>
          <a:bodyPr>
            <a:normAutofit fontScale="90000"/>
          </a:bodyPr>
          <a:lstStyle/>
          <a:p>
            <a:pPr lvl="0" algn="ctr"/>
            <a:r>
              <a:rPr lang="en-US" sz="2800" b="1" dirty="0" smtClean="0">
                <a:latin typeface="+mn-lt"/>
              </a:rPr>
              <a:t/>
            </a:r>
            <a:br>
              <a:rPr lang="en-US" sz="2800" b="1" dirty="0" smtClean="0">
                <a:latin typeface="+mn-lt"/>
              </a:rPr>
            </a:br>
            <a:r>
              <a:rPr lang="en-US" altLang="en-US" sz="6000" b="1" i="1" dirty="0">
                <a:solidFill>
                  <a:srgbClr val="FF0000"/>
                </a:solidFill>
                <a:latin typeface="Arial" panose="020B0604020202020204" pitchFamily="34" charset="0"/>
                <a:ea typeface="Times New Roman" panose="02020603050405020304" pitchFamily="18" charset="0"/>
              </a:rPr>
              <a:t>KNOW YOUR PROCESS</a:t>
            </a:r>
            <a:r>
              <a:rPr lang="en-US" altLang="en-US" sz="6000" b="1" i="1" dirty="0" smtClean="0">
                <a:solidFill>
                  <a:srgbClr val="FF0000"/>
                </a:solidFill>
                <a:latin typeface="Arial" panose="020B0604020202020204" pitchFamily="34" charset="0"/>
                <a:ea typeface="Times New Roman" panose="02020603050405020304" pitchFamily="18" charset="0"/>
              </a:rPr>
              <a:t>!  </a:t>
            </a:r>
            <a:br>
              <a:rPr lang="en-US" altLang="en-US" sz="6000" b="1" i="1" dirty="0" smtClean="0">
                <a:solidFill>
                  <a:srgbClr val="FF0000"/>
                </a:solidFill>
                <a:latin typeface="Arial" panose="020B0604020202020204" pitchFamily="34" charset="0"/>
                <a:ea typeface="Times New Roman" panose="02020603050405020304" pitchFamily="18" charset="0"/>
              </a:rPr>
            </a:br>
            <a:r>
              <a:rPr lang="en-US" altLang="en-US" sz="2800" b="1" i="1" dirty="0">
                <a:solidFill>
                  <a:srgbClr val="FF0000"/>
                </a:solidFill>
                <a:latin typeface="Arial" panose="020B0604020202020204" pitchFamily="34" charset="0"/>
                <a:ea typeface="Times New Roman" panose="02020603050405020304" pitchFamily="18" charset="0"/>
              </a:rPr>
              <a:t/>
            </a:r>
            <a:br>
              <a:rPr lang="en-US" altLang="en-US" sz="2800" b="1" i="1" dirty="0">
                <a:solidFill>
                  <a:srgbClr val="FF0000"/>
                </a:solidFill>
                <a:latin typeface="Arial" panose="020B0604020202020204" pitchFamily="34" charset="0"/>
                <a:ea typeface="Times New Roman" panose="02020603050405020304" pitchFamily="18" charset="0"/>
              </a:rPr>
            </a:br>
            <a:r>
              <a:rPr lang="en-US" altLang="en-US" sz="6000" b="1" i="1" dirty="0" smtClean="0">
                <a:solidFill>
                  <a:srgbClr val="FF0000"/>
                </a:solidFill>
                <a:latin typeface="Arial" panose="020B0604020202020204" pitchFamily="34" charset="0"/>
                <a:ea typeface="Times New Roman" panose="02020603050405020304" pitchFamily="18" charset="0"/>
              </a:rPr>
              <a:t>RECOGNIZE THE HAZARDS!</a:t>
            </a:r>
            <a:r>
              <a:rPr lang="en-US" altLang="en-US" sz="5400" b="1" i="1" dirty="0">
                <a:solidFill>
                  <a:srgbClr val="FF0000"/>
                </a:solidFill>
                <a:latin typeface="Arial" panose="020B0604020202020204" pitchFamily="34" charset="0"/>
                <a:ea typeface="Times New Roman" panose="02020603050405020304" pitchFamily="18" charset="0"/>
              </a:rPr>
              <a:t/>
            </a:r>
            <a:br>
              <a:rPr lang="en-US" altLang="en-US" sz="5400" b="1" i="1" dirty="0">
                <a:solidFill>
                  <a:srgbClr val="FF0000"/>
                </a:solidFill>
                <a:latin typeface="Arial" panose="020B0604020202020204" pitchFamily="34" charset="0"/>
                <a:ea typeface="Times New Roman" panose="02020603050405020304" pitchFamily="18" charset="0"/>
              </a:rPr>
            </a:br>
            <a:r>
              <a:rPr lang="en-US" sz="2800" dirty="0">
                <a:latin typeface="+mn-lt"/>
              </a:rPr>
              <a:t/>
            </a:r>
            <a:br>
              <a:rPr lang="en-US" sz="2800" dirty="0">
                <a:latin typeface="+mn-lt"/>
              </a:rPr>
            </a:br>
            <a:endParaRPr lang="en-US" sz="2800" dirty="0">
              <a:latin typeface="+mn-lt"/>
            </a:endParaRPr>
          </a:p>
        </p:txBody>
      </p:sp>
    </p:spTree>
    <p:extLst>
      <p:ext uri="{BB962C8B-B14F-4D97-AF65-F5344CB8AC3E}">
        <p14:creationId xmlns:p14="http://schemas.microsoft.com/office/powerpoint/2010/main" val="182904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87685"/>
            <a:ext cx="7681161" cy="4058083"/>
          </a:xfrm>
        </p:spPr>
        <p:txBody>
          <a:bodyPr>
            <a:normAutofit fontScale="90000"/>
          </a:bodyPr>
          <a:lstStyle/>
          <a:p>
            <a:pPr algn="ctr"/>
            <a:r>
              <a:rPr lang="en-US" sz="6700" b="1" dirty="0" smtClean="0">
                <a:latin typeface="+mn-lt"/>
              </a:rPr>
              <a:t> Best </a:t>
            </a:r>
            <a:r>
              <a:rPr lang="en-US" sz="6700" b="1" dirty="0">
                <a:latin typeface="+mn-lt"/>
              </a:rPr>
              <a:t>Practices: Develop a CO</a:t>
            </a:r>
            <a:r>
              <a:rPr lang="en-US" sz="6700" b="1" baseline="-25000" dirty="0">
                <a:latin typeface="+mn-lt"/>
              </a:rPr>
              <a:t>2 </a:t>
            </a:r>
            <a:r>
              <a:rPr lang="en-US" sz="6700" b="1" dirty="0">
                <a:latin typeface="+mn-lt"/>
              </a:rPr>
              <a:t>Management Program</a:t>
            </a:r>
            <a:r>
              <a:rPr lang="en-US" dirty="0"/>
              <a:t/>
            </a:r>
            <a:br>
              <a:rPr lang="en-US" dirty="0"/>
            </a:br>
            <a:endParaRPr lang="en-US" sz="6700" dirty="0"/>
          </a:p>
        </p:txBody>
      </p:sp>
    </p:spTree>
    <p:extLst>
      <p:ext uri="{BB962C8B-B14F-4D97-AF65-F5344CB8AC3E}">
        <p14:creationId xmlns:p14="http://schemas.microsoft.com/office/powerpoint/2010/main" val="1079003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410" y="2081519"/>
            <a:ext cx="8332470" cy="2546463"/>
          </a:xfrm>
        </p:spPr>
        <p:txBody>
          <a:bodyPr>
            <a:normAutofit/>
          </a:bodyPr>
          <a:lstStyle/>
          <a:p>
            <a:r>
              <a:rPr lang="en-US" sz="4400" b="1" dirty="0"/>
              <a:t>Recognize </a:t>
            </a:r>
            <a:r>
              <a:rPr lang="en-US" sz="4400" b="1" dirty="0" smtClean="0"/>
              <a:t>where </a:t>
            </a:r>
            <a:r>
              <a:rPr lang="en-US" sz="4400" b="1" dirty="0"/>
              <a:t>c</a:t>
            </a:r>
            <a:r>
              <a:rPr lang="en-US" sz="4400" b="1" dirty="0" smtClean="0"/>
              <a:t>arbon </a:t>
            </a:r>
            <a:r>
              <a:rPr lang="en-US" sz="4400" b="1" dirty="0"/>
              <a:t>d</a:t>
            </a:r>
            <a:r>
              <a:rPr lang="en-US" sz="4400" b="1" dirty="0" smtClean="0"/>
              <a:t>ioxide </a:t>
            </a:r>
            <a:r>
              <a:rPr lang="en-US" sz="4400" b="1" dirty="0"/>
              <a:t>c</a:t>
            </a:r>
            <a:r>
              <a:rPr lang="en-US" sz="4400" b="1" dirty="0" smtClean="0"/>
              <a:t>an </a:t>
            </a:r>
            <a:r>
              <a:rPr lang="en-US" sz="4400" b="1" dirty="0"/>
              <a:t>a</a:t>
            </a:r>
            <a:r>
              <a:rPr lang="en-US" sz="4400" b="1" dirty="0" smtClean="0"/>
              <a:t>ccumulate </a:t>
            </a:r>
            <a:r>
              <a:rPr lang="en-US" sz="4400" b="1" dirty="0"/>
              <a:t>– </a:t>
            </a:r>
            <a:r>
              <a:rPr lang="en-US" sz="4400" b="1" dirty="0" smtClean="0"/>
              <a:t>especially </a:t>
            </a:r>
            <a:r>
              <a:rPr lang="en-US" sz="4400" b="1" dirty="0"/>
              <a:t>d</a:t>
            </a:r>
            <a:r>
              <a:rPr lang="en-US" sz="4400" b="1" dirty="0" smtClean="0"/>
              <a:t>uring </a:t>
            </a:r>
            <a:r>
              <a:rPr lang="en-US" sz="4400" b="1" dirty="0"/>
              <a:t>d</a:t>
            </a:r>
            <a:r>
              <a:rPr lang="en-US" sz="4400" b="1" dirty="0" smtClean="0"/>
              <a:t>ifferent </a:t>
            </a:r>
            <a:r>
              <a:rPr lang="en-US" sz="4400" b="1" dirty="0"/>
              <a:t>p</a:t>
            </a:r>
            <a:r>
              <a:rPr lang="en-US" sz="4400" b="1" dirty="0" smtClean="0"/>
              <a:t>rocesses</a:t>
            </a:r>
            <a:r>
              <a:rPr lang="en-US" sz="4400" b="1" dirty="0"/>
              <a:t>, </a:t>
            </a:r>
            <a:r>
              <a:rPr lang="en-US" sz="4400" b="1" dirty="0" smtClean="0"/>
              <a:t>seasons </a:t>
            </a:r>
            <a:r>
              <a:rPr lang="en-US" sz="4400" b="1" dirty="0"/>
              <a:t>and </a:t>
            </a:r>
            <a:r>
              <a:rPr lang="en-US" sz="4400" b="1" dirty="0" smtClean="0"/>
              <a:t>weather </a:t>
            </a:r>
            <a:r>
              <a:rPr lang="en-US" sz="4400" b="1" dirty="0"/>
              <a:t>c</a:t>
            </a:r>
            <a:r>
              <a:rPr lang="en-US" sz="4400" b="1" dirty="0" smtClean="0"/>
              <a:t>onditions</a:t>
            </a:r>
            <a:endParaRPr lang="en-US" sz="4400" dirty="0"/>
          </a:p>
          <a:p>
            <a:endParaRPr lang="en-US" dirty="0"/>
          </a:p>
        </p:txBody>
      </p:sp>
    </p:spTree>
    <p:extLst>
      <p:ext uri="{BB962C8B-B14F-4D97-AF65-F5344CB8AC3E}">
        <p14:creationId xmlns:p14="http://schemas.microsoft.com/office/powerpoint/2010/main" val="397398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27" y="998376"/>
            <a:ext cx="8332470" cy="5859624"/>
          </a:xfrm>
        </p:spPr>
        <p:txBody>
          <a:bodyPr>
            <a:normAutofit/>
          </a:bodyPr>
          <a:lstStyle/>
          <a:p>
            <a:pPr marL="0" indent="0">
              <a:buNone/>
            </a:pPr>
            <a:endParaRPr lang="en-US" dirty="0" smtClean="0"/>
          </a:p>
          <a:p>
            <a:r>
              <a:rPr lang="en-US" sz="4400" b="1" dirty="0" smtClean="0"/>
              <a:t>Large </a:t>
            </a:r>
            <a:r>
              <a:rPr lang="en-US" sz="4400" b="1" dirty="0"/>
              <a:t>amounts of carbon dioxide </a:t>
            </a:r>
            <a:r>
              <a:rPr lang="en-US" sz="4400" b="1" dirty="0" smtClean="0"/>
              <a:t>can </a:t>
            </a:r>
            <a:r>
              <a:rPr lang="en-US" sz="4400" b="1" dirty="0"/>
              <a:t>accumulate in many areas.  </a:t>
            </a:r>
            <a:r>
              <a:rPr lang="en-US" sz="4400" b="1" dirty="0" smtClean="0"/>
              <a:t>Unsafe </a:t>
            </a:r>
            <a:r>
              <a:rPr lang="en-US" sz="4400" b="1" dirty="0"/>
              <a:t>levels of carbon dioxide </a:t>
            </a:r>
            <a:r>
              <a:rPr lang="en-US" sz="4400" b="1" dirty="0" smtClean="0"/>
              <a:t>are not only </a:t>
            </a:r>
            <a:r>
              <a:rPr lang="en-US" sz="4400" b="1" dirty="0"/>
              <a:t>present in </a:t>
            </a:r>
            <a:r>
              <a:rPr lang="en-US" sz="4400" b="1" dirty="0" smtClean="0"/>
              <a:t>confined space </a:t>
            </a:r>
            <a:r>
              <a:rPr lang="en-US" sz="4400" b="1" dirty="0"/>
              <a:t>areas, </a:t>
            </a:r>
            <a:r>
              <a:rPr lang="en-US" sz="4400" b="1" dirty="0" smtClean="0"/>
              <a:t>but depending </a:t>
            </a:r>
            <a:r>
              <a:rPr lang="en-US" sz="4400" b="1" dirty="0"/>
              <a:t>upon weather and other conditions, carbon dioxide can be found in nearly all </a:t>
            </a:r>
            <a:r>
              <a:rPr lang="en-US" sz="4400" b="1" dirty="0" smtClean="0"/>
              <a:t>areas.</a:t>
            </a:r>
          </a:p>
          <a:p>
            <a:pPr marL="0" indent="0">
              <a:buNone/>
            </a:pPr>
            <a:endParaRPr lang="en-US" dirty="0"/>
          </a:p>
        </p:txBody>
      </p:sp>
    </p:spTree>
    <p:extLst>
      <p:ext uri="{BB962C8B-B14F-4D97-AF65-F5344CB8AC3E}">
        <p14:creationId xmlns:p14="http://schemas.microsoft.com/office/powerpoint/2010/main" val="1211561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222" y="1231642"/>
            <a:ext cx="8332470" cy="5859624"/>
          </a:xfrm>
        </p:spPr>
        <p:txBody>
          <a:bodyPr>
            <a:normAutofit/>
          </a:bodyPr>
          <a:lstStyle/>
          <a:p>
            <a:pPr marL="0" indent="0">
              <a:buNone/>
            </a:pPr>
            <a:endParaRPr lang="en-US" dirty="0" smtClean="0"/>
          </a:p>
          <a:p>
            <a:r>
              <a:rPr lang="en-US" sz="4400" b="1" dirty="0" smtClean="0"/>
              <a:t>Consider </a:t>
            </a:r>
            <a:r>
              <a:rPr lang="en-US" sz="4400" b="1" dirty="0"/>
              <a:t>where you can have a catastrophic level of CO</a:t>
            </a:r>
            <a:r>
              <a:rPr lang="en-US" sz="4400" b="1" baseline="-25000" dirty="0"/>
              <a:t>2</a:t>
            </a:r>
            <a:r>
              <a:rPr lang="en-US" sz="4400" b="1" dirty="0"/>
              <a:t> under the right </a:t>
            </a:r>
            <a:r>
              <a:rPr lang="en-US" sz="4400" b="1" dirty="0" smtClean="0"/>
              <a:t>conditions and actively look for these areas.</a:t>
            </a:r>
            <a:endParaRPr lang="en-US" sz="4400" b="1" dirty="0"/>
          </a:p>
          <a:p>
            <a:endParaRPr lang="en-US" dirty="0"/>
          </a:p>
        </p:txBody>
      </p:sp>
    </p:spTree>
    <p:extLst>
      <p:ext uri="{BB962C8B-B14F-4D97-AF65-F5344CB8AC3E}">
        <p14:creationId xmlns:p14="http://schemas.microsoft.com/office/powerpoint/2010/main" val="3662722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9162" y="1579111"/>
            <a:ext cx="7886700" cy="2852737"/>
          </a:xfrm>
        </p:spPr>
        <p:txBody>
          <a:bodyPr>
            <a:normAutofit/>
          </a:bodyPr>
          <a:lstStyle/>
          <a:p>
            <a:r>
              <a:rPr lang="en-US" sz="5400" b="1" dirty="0" smtClean="0">
                <a:latin typeface="+mn-lt"/>
              </a:rPr>
              <a:t>Examples of Places That Could Accumulate CO</a:t>
            </a:r>
            <a:r>
              <a:rPr lang="en-US" sz="5400" b="1" baseline="-25000" dirty="0" smtClean="0">
                <a:latin typeface="+mn-lt"/>
              </a:rPr>
              <a:t>2</a:t>
            </a:r>
            <a:r>
              <a:rPr lang="en-US" sz="5400" dirty="0"/>
              <a:t/>
            </a:r>
            <a:br>
              <a:rPr lang="en-US" sz="5400" dirty="0"/>
            </a:br>
            <a:endParaRPr lang="en-US" sz="5400" dirty="0"/>
          </a:p>
        </p:txBody>
      </p:sp>
    </p:spTree>
    <p:extLst>
      <p:ext uri="{BB962C8B-B14F-4D97-AF65-F5344CB8AC3E}">
        <p14:creationId xmlns:p14="http://schemas.microsoft.com/office/powerpoint/2010/main" val="307164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8417"/>
            <a:ext cx="9144000" cy="1205057"/>
          </a:xfrm>
        </p:spPr>
        <p:txBody>
          <a:bodyPr>
            <a:noAutofit/>
          </a:bodyPr>
          <a:lstStyle/>
          <a:p>
            <a:pPr algn="ctr"/>
            <a:r>
              <a:rPr lang="en-US" sz="4000" b="1" dirty="0">
                <a:latin typeface="+mn-lt"/>
              </a:rPr>
              <a:t>Overview of the CO</a:t>
            </a:r>
            <a:r>
              <a:rPr lang="en-US" sz="4000" b="1" baseline="-25000" dirty="0">
                <a:latin typeface="+mn-lt"/>
              </a:rPr>
              <a:t>2</a:t>
            </a:r>
            <a:r>
              <a:rPr lang="en-US" sz="4000" b="1" dirty="0">
                <a:latin typeface="+mn-lt"/>
              </a:rPr>
              <a:t> Safety </a:t>
            </a:r>
            <a:r>
              <a:rPr lang="en-US" sz="4000" b="1" dirty="0" smtClean="0">
                <a:latin typeface="+mn-lt"/>
              </a:rPr>
              <a:t/>
            </a:r>
            <a:br>
              <a:rPr lang="en-US" sz="4000" b="1" dirty="0" smtClean="0">
                <a:latin typeface="+mn-lt"/>
              </a:rPr>
            </a:br>
            <a:r>
              <a:rPr lang="en-US" sz="4000" b="1" dirty="0" smtClean="0">
                <a:latin typeface="+mn-lt"/>
              </a:rPr>
              <a:t>Management Program</a:t>
            </a:r>
            <a:endParaRPr lang="en-US" sz="3000" b="1" dirty="0">
              <a:latin typeface="+mn-lt"/>
            </a:endParaRPr>
          </a:p>
        </p:txBody>
      </p:sp>
      <p:sp>
        <p:nvSpPr>
          <p:cNvPr id="3" name="Content Placeholder 2"/>
          <p:cNvSpPr>
            <a:spLocks noGrp="1"/>
          </p:cNvSpPr>
          <p:nvPr>
            <p:ph idx="1"/>
          </p:nvPr>
        </p:nvSpPr>
        <p:spPr>
          <a:xfrm>
            <a:off x="426720" y="2871537"/>
            <a:ext cx="8270240" cy="3602606"/>
          </a:xfrm>
        </p:spPr>
        <p:txBody>
          <a:bodyPr/>
          <a:lstStyle/>
          <a:p>
            <a:r>
              <a:rPr lang="en-US" sz="3600" dirty="0" smtClean="0"/>
              <a:t>Accidental exposure </a:t>
            </a:r>
            <a:r>
              <a:rPr lang="en-US" sz="3600" dirty="0"/>
              <a:t>i</a:t>
            </a:r>
            <a:r>
              <a:rPr lang="en-US" sz="3600" dirty="0" smtClean="0"/>
              <a:t>njuries and fatalities</a:t>
            </a:r>
          </a:p>
          <a:p>
            <a:r>
              <a:rPr lang="en-US" sz="3600" dirty="0"/>
              <a:t>Adverse </a:t>
            </a:r>
            <a:r>
              <a:rPr lang="en-US" sz="3600" dirty="0" smtClean="0"/>
              <a:t>health effects</a:t>
            </a:r>
          </a:p>
          <a:p>
            <a:r>
              <a:rPr lang="en-US" sz="3600" dirty="0" smtClean="0"/>
              <a:t>Symptoms </a:t>
            </a:r>
            <a:r>
              <a:rPr lang="en-US" sz="3600" dirty="0"/>
              <a:t>of </a:t>
            </a:r>
            <a:r>
              <a:rPr lang="en-US" sz="3600" dirty="0" smtClean="0"/>
              <a:t>overexposure </a:t>
            </a:r>
          </a:p>
          <a:p>
            <a:r>
              <a:rPr lang="en-US" sz="3600" dirty="0" smtClean="0"/>
              <a:t>Workplace </a:t>
            </a:r>
            <a:r>
              <a:rPr lang="en-US" sz="3600" dirty="0"/>
              <a:t>e</a:t>
            </a:r>
            <a:r>
              <a:rPr lang="en-US" sz="3600" dirty="0" smtClean="0"/>
              <a:t>xposure limits</a:t>
            </a:r>
          </a:p>
          <a:p>
            <a:r>
              <a:rPr lang="en-US" sz="3600" dirty="0" smtClean="0"/>
              <a:t>Immediate first aid</a:t>
            </a:r>
            <a:endParaRPr lang="en-US" sz="3600" dirty="0"/>
          </a:p>
          <a:p>
            <a:endParaRPr lang="en-US" dirty="0"/>
          </a:p>
        </p:txBody>
      </p:sp>
    </p:spTree>
    <p:extLst>
      <p:ext uri="{BB962C8B-B14F-4D97-AF65-F5344CB8AC3E}">
        <p14:creationId xmlns:p14="http://schemas.microsoft.com/office/powerpoint/2010/main" val="1184740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193663"/>
            <a:ext cx="8660445" cy="3818020"/>
          </a:xfrm>
        </p:spPr>
        <p:txBody>
          <a:bodyPr>
            <a:noAutofit/>
          </a:bodyPr>
          <a:lstStyle/>
          <a:p>
            <a:pPr marL="0" indent="0">
              <a:buNone/>
            </a:pPr>
            <a:endParaRPr lang="en-US" sz="3400" dirty="0" smtClean="0"/>
          </a:p>
          <a:p>
            <a:pPr lvl="0"/>
            <a:r>
              <a:rPr lang="en-US" sz="4400" b="1" dirty="0"/>
              <a:t>Ground floor locations and other low-lying areas, including those outdoors and around the water treatment containment areas (including anaerobic and aerobic tanks</a:t>
            </a:r>
            <a:r>
              <a:rPr lang="en-US" sz="4400" b="1" dirty="0" smtClean="0"/>
              <a:t>)</a:t>
            </a:r>
            <a:endParaRPr lang="en-US" sz="4400" b="1" dirty="0"/>
          </a:p>
        </p:txBody>
      </p:sp>
    </p:spTree>
    <p:extLst>
      <p:ext uri="{BB962C8B-B14F-4D97-AF65-F5344CB8AC3E}">
        <p14:creationId xmlns:p14="http://schemas.microsoft.com/office/powerpoint/2010/main" val="1761660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579" y="1230985"/>
            <a:ext cx="8660445" cy="3818020"/>
          </a:xfrm>
        </p:spPr>
        <p:txBody>
          <a:bodyPr>
            <a:noAutofit/>
          </a:bodyPr>
          <a:lstStyle/>
          <a:p>
            <a:pPr marL="0" indent="0">
              <a:buNone/>
            </a:pPr>
            <a:endParaRPr lang="en-US" sz="3400" dirty="0" smtClean="0"/>
          </a:p>
          <a:p>
            <a:pPr lvl="0"/>
            <a:r>
              <a:rPr lang="en-US" sz="4400" b="1" dirty="0" smtClean="0"/>
              <a:t>In </a:t>
            </a:r>
            <a:r>
              <a:rPr lang="en-US" sz="4400" b="1" dirty="0"/>
              <a:t>grain receiving areas due to new crop respiration and limited ventilation, </a:t>
            </a:r>
            <a:r>
              <a:rPr lang="en-US" sz="4400" b="1" dirty="0" smtClean="0"/>
              <a:t>including </a:t>
            </a:r>
            <a:r>
              <a:rPr lang="en-US" sz="4400" b="1" dirty="0"/>
              <a:t>under the corn receiving </a:t>
            </a:r>
            <a:r>
              <a:rPr lang="en-US" sz="4400" b="1" dirty="0" smtClean="0"/>
              <a:t>tunnels.</a:t>
            </a:r>
            <a:endParaRPr lang="en-US" sz="4400" b="1" dirty="0"/>
          </a:p>
        </p:txBody>
      </p:sp>
    </p:spTree>
    <p:extLst>
      <p:ext uri="{BB962C8B-B14F-4D97-AF65-F5344CB8AC3E}">
        <p14:creationId xmlns:p14="http://schemas.microsoft.com/office/powerpoint/2010/main" val="1908554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83" y="2146041"/>
            <a:ext cx="8529815" cy="1810139"/>
          </a:xfrm>
        </p:spPr>
        <p:txBody>
          <a:bodyPr>
            <a:noAutofit/>
          </a:bodyPr>
          <a:lstStyle/>
          <a:p>
            <a:r>
              <a:rPr lang="en-US" sz="4400" b="1" dirty="0" smtClean="0"/>
              <a:t>Locations </a:t>
            </a:r>
            <a:r>
              <a:rPr lang="en-US" sz="4400" b="1" dirty="0"/>
              <a:t>where carbon dioxide is given off from </a:t>
            </a:r>
            <a:r>
              <a:rPr lang="en-US" sz="4400" b="1" dirty="0" smtClean="0"/>
              <a:t>processes</a:t>
            </a:r>
            <a:endParaRPr lang="en-US" sz="4400" b="1" dirty="0"/>
          </a:p>
        </p:txBody>
      </p:sp>
    </p:spTree>
    <p:extLst>
      <p:ext uri="{BB962C8B-B14F-4D97-AF65-F5344CB8AC3E}">
        <p14:creationId xmlns:p14="http://schemas.microsoft.com/office/powerpoint/2010/main" val="3264840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9" y="2038656"/>
            <a:ext cx="8390021" cy="2935705"/>
          </a:xfrm>
        </p:spPr>
        <p:txBody>
          <a:bodyPr>
            <a:noAutofit/>
          </a:bodyPr>
          <a:lstStyle/>
          <a:p>
            <a:pPr lvl="0"/>
            <a:r>
              <a:rPr lang="en-US" sz="4400" b="1" dirty="0"/>
              <a:t>Areas where carbon dioxide is collected and discharged, especially the carbon dioxide scrubber, and </a:t>
            </a:r>
            <a:r>
              <a:rPr lang="en-US" sz="4400" b="1" dirty="0" smtClean="0"/>
              <a:t>the </a:t>
            </a:r>
            <a:r>
              <a:rPr lang="en-US" sz="4400" b="1" dirty="0" err="1" smtClean="0"/>
              <a:t>baghouse</a:t>
            </a:r>
            <a:r>
              <a:rPr lang="en-US" sz="4400" b="1" dirty="0" smtClean="0"/>
              <a:t> </a:t>
            </a:r>
            <a:endParaRPr lang="en-US" sz="4400" b="1" dirty="0"/>
          </a:p>
        </p:txBody>
      </p:sp>
    </p:spTree>
    <p:extLst>
      <p:ext uri="{BB962C8B-B14F-4D97-AF65-F5344CB8AC3E}">
        <p14:creationId xmlns:p14="http://schemas.microsoft.com/office/powerpoint/2010/main" val="2884416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036" y="1889366"/>
            <a:ext cx="8390021" cy="2935705"/>
          </a:xfrm>
        </p:spPr>
        <p:txBody>
          <a:bodyPr>
            <a:noAutofit/>
          </a:bodyPr>
          <a:lstStyle/>
          <a:p>
            <a:pPr lvl="0"/>
            <a:r>
              <a:rPr lang="en-US" sz="4400" b="1" dirty="0" smtClean="0"/>
              <a:t>Locations with restricted or limited ventilation whatever the elevation, especially those areas where people rarely need to go</a:t>
            </a:r>
          </a:p>
          <a:p>
            <a:pPr marL="0" lvl="0" indent="0">
              <a:buNone/>
            </a:pPr>
            <a:endParaRPr lang="en-US" sz="3600" dirty="0"/>
          </a:p>
        </p:txBody>
      </p:sp>
    </p:spTree>
    <p:extLst>
      <p:ext uri="{BB962C8B-B14F-4D97-AF65-F5344CB8AC3E}">
        <p14:creationId xmlns:p14="http://schemas.microsoft.com/office/powerpoint/2010/main" val="4286893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036" y="2019994"/>
            <a:ext cx="8390021" cy="2935705"/>
          </a:xfrm>
        </p:spPr>
        <p:txBody>
          <a:bodyPr>
            <a:noAutofit/>
          </a:bodyPr>
          <a:lstStyle/>
          <a:p>
            <a:pPr lvl="0"/>
            <a:r>
              <a:rPr lang="en-US" sz="4400" b="1" dirty="0"/>
              <a:t>Confined areas and confined spaces, including diked areas around any kind of tank</a:t>
            </a:r>
          </a:p>
        </p:txBody>
      </p:sp>
    </p:spTree>
    <p:extLst>
      <p:ext uri="{BB962C8B-B14F-4D97-AF65-F5344CB8AC3E}">
        <p14:creationId xmlns:p14="http://schemas.microsoft.com/office/powerpoint/2010/main" val="105979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1445394"/>
            <a:ext cx="8406063" cy="4832092"/>
          </a:xfrm>
          <a:prstGeom prst="rect">
            <a:avLst/>
          </a:prstGeom>
        </p:spPr>
        <p:txBody>
          <a:bodyPr wrap="square">
            <a:spAutoFit/>
          </a:bodyPr>
          <a:lstStyle/>
          <a:p>
            <a:r>
              <a:rPr lang="en-US" sz="4400" dirty="0">
                <a:ea typeface="Times New Roman" panose="02020603050405020304" pitchFamily="18" charset="0"/>
                <a:cs typeface="Times New Roman" panose="02020603050405020304" pitchFamily="18" charset="0"/>
              </a:rPr>
              <a:t>Although carbon dioxide is heavier than air, </a:t>
            </a:r>
            <a:r>
              <a:rPr lang="en-US" sz="4400" b="1" dirty="0">
                <a:ea typeface="Times New Roman" panose="02020603050405020304" pitchFamily="18" charset="0"/>
                <a:cs typeface="Times New Roman" panose="02020603050405020304" pitchFamily="18" charset="0"/>
              </a:rPr>
              <a:t>warm or heated CO</a:t>
            </a:r>
            <a:r>
              <a:rPr lang="en-US" sz="4400" b="1" baseline="-25000" dirty="0">
                <a:ea typeface="Times New Roman" panose="02020603050405020304" pitchFamily="18" charset="0"/>
                <a:cs typeface="Times New Roman" panose="02020603050405020304" pitchFamily="18" charset="0"/>
              </a:rPr>
              <a:t>2</a:t>
            </a:r>
            <a:r>
              <a:rPr lang="en-US" sz="4400" b="1" dirty="0">
                <a:ea typeface="Times New Roman" panose="02020603050405020304" pitchFamily="18" charset="0"/>
                <a:cs typeface="Times New Roman" panose="02020603050405020304" pitchFamily="18" charset="0"/>
              </a:rPr>
              <a:t> rises and floats away</a:t>
            </a:r>
            <a:r>
              <a:rPr lang="en-US" sz="4400" dirty="0">
                <a:ea typeface="Times New Roman" panose="02020603050405020304" pitchFamily="18" charset="0"/>
                <a:cs typeface="Times New Roman" panose="02020603050405020304" pitchFamily="18" charset="0"/>
              </a:rPr>
              <a:t>.  It can then travel to remote locations as it </a:t>
            </a:r>
            <a:r>
              <a:rPr lang="en-US" sz="4400" dirty="0" smtClean="0">
                <a:ea typeface="Times New Roman" panose="02020603050405020304" pitchFamily="18" charset="0"/>
                <a:cs typeface="Times New Roman" panose="02020603050405020304" pitchFamily="18" charset="0"/>
              </a:rPr>
              <a:t>cools and  then collect in </a:t>
            </a:r>
            <a:r>
              <a:rPr lang="en-US" sz="4400" dirty="0">
                <a:ea typeface="Times New Roman" panose="02020603050405020304" pitchFamily="18" charset="0"/>
                <a:cs typeface="Times New Roman" panose="02020603050405020304" pitchFamily="18" charset="0"/>
              </a:rPr>
              <a:t>unsuspected areas, depending upon air temperature, wind direction and speed. </a:t>
            </a:r>
            <a:endParaRPr lang="en-US" sz="4400" dirty="0"/>
          </a:p>
        </p:txBody>
      </p:sp>
    </p:spTree>
    <p:extLst>
      <p:ext uri="{BB962C8B-B14F-4D97-AF65-F5344CB8AC3E}">
        <p14:creationId xmlns:p14="http://schemas.microsoft.com/office/powerpoint/2010/main" val="3409354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709740"/>
            <a:ext cx="8390020" cy="2108282"/>
          </a:xfrm>
        </p:spPr>
        <p:txBody>
          <a:bodyPr/>
          <a:lstStyle/>
          <a:p>
            <a:pPr algn="ctr"/>
            <a:r>
              <a:rPr lang="en-US" b="1" dirty="0">
                <a:latin typeface="+mn-lt"/>
              </a:rPr>
              <a:t>Develop a Carbon Dioxide Facility Review Process</a:t>
            </a:r>
            <a:endParaRPr lang="en-US" dirty="0">
              <a:latin typeface="+mn-lt"/>
            </a:endParaRPr>
          </a:p>
        </p:txBody>
      </p:sp>
    </p:spTree>
    <p:extLst>
      <p:ext uri="{BB962C8B-B14F-4D97-AF65-F5344CB8AC3E}">
        <p14:creationId xmlns:p14="http://schemas.microsoft.com/office/powerpoint/2010/main" val="2976360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298" y="1365297"/>
            <a:ext cx="8630652" cy="5374106"/>
          </a:xfrm>
        </p:spPr>
        <p:txBody>
          <a:bodyPr>
            <a:normAutofit fontScale="92500"/>
          </a:bodyPr>
          <a:lstStyle/>
          <a:p>
            <a:pPr lvl="0" algn="l"/>
            <a:r>
              <a:rPr lang="en-US" sz="3700" b="1" dirty="0"/>
              <a:t>Conduct a comprehensive walk-through survey of the entire facility looking for areas where carbon dioxide can collect, </a:t>
            </a:r>
            <a:r>
              <a:rPr lang="en-US" sz="3700" b="1" dirty="0" smtClean="0"/>
              <a:t>including: </a:t>
            </a:r>
          </a:p>
          <a:p>
            <a:pPr marL="457200" lvl="0" indent="-457200" algn="l">
              <a:buFont typeface="Arial" panose="020B0604020202020204" pitchFamily="34" charset="0"/>
              <a:buChar char="•"/>
            </a:pPr>
            <a:r>
              <a:rPr lang="en-US" sz="3200" b="1" dirty="0" smtClean="0"/>
              <a:t>areas </a:t>
            </a:r>
            <a:r>
              <a:rPr lang="en-US" sz="3200" b="1" dirty="0"/>
              <a:t>of limited air exchange; </a:t>
            </a:r>
            <a:endParaRPr lang="en-US" sz="3200" b="1" dirty="0" smtClean="0"/>
          </a:p>
          <a:p>
            <a:pPr marL="457200" lvl="0" indent="-457200" algn="l">
              <a:buFont typeface="Arial" panose="020B0604020202020204" pitchFamily="34" charset="0"/>
              <a:buChar char="•"/>
            </a:pPr>
            <a:r>
              <a:rPr lang="en-US" sz="3200" b="1" dirty="0" smtClean="0"/>
              <a:t>low-lying </a:t>
            </a:r>
            <a:r>
              <a:rPr lang="en-US" sz="3200" b="1" dirty="0"/>
              <a:t>areas; </a:t>
            </a:r>
            <a:endParaRPr lang="en-US" sz="3200" b="1" dirty="0" smtClean="0"/>
          </a:p>
          <a:p>
            <a:pPr marL="457200" lvl="0" indent="-457200" algn="l">
              <a:buFont typeface="Arial" panose="020B0604020202020204" pitchFamily="34" charset="0"/>
              <a:buChar char="•"/>
            </a:pPr>
            <a:r>
              <a:rPr lang="en-US" sz="3200" b="1" dirty="0" smtClean="0"/>
              <a:t>places </a:t>
            </a:r>
            <a:r>
              <a:rPr lang="en-US" sz="3200" b="1" dirty="0"/>
              <a:t>where stover, organic waste, and wastewater are stored and can </a:t>
            </a:r>
            <a:r>
              <a:rPr lang="en-US" sz="3200" b="1" dirty="0" smtClean="0"/>
              <a:t>collect; and</a:t>
            </a:r>
          </a:p>
          <a:p>
            <a:pPr marL="457200" lvl="0" indent="-457200" algn="l">
              <a:buFont typeface="Arial" panose="020B0604020202020204" pitchFamily="34" charset="0"/>
              <a:buChar char="•"/>
            </a:pPr>
            <a:r>
              <a:rPr lang="en-US" sz="3200" b="1" dirty="0" smtClean="0"/>
              <a:t>process </a:t>
            </a:r>
            <a:r>
              <a:rPr lang="en-US" sz="3200" b="1" dirty="0"/>
              <a:t>areas known to have elevated CO</a:t>
            </a:r>
            <a:r>
              <a:rPr lang="en-US" sz="3200" b="1" baseline="-25000" dirty="0"/>
              <a:t>2 </a:t>
            </a:r>
            <a:r>
              <a:rPr lang="en-US" sz="3200" b="1" dirty="0"/>
              <a:t>levels.  </a:t>
            </a:r>
            <a:endParaRPr lang="en-US" sz="3200" b="1" dirty="0" smtClean="0"/>
          </a:p>
          <a:p>
            <a:pPr lvl="0" algn="l"/>
            <a:r>
              <a:rPr lang="en-US" sz="3700" b="1" dirty="0" smtClean="0"/>
              <a:t>Survey </a:t>
            </a:r>
            <a:r>
              <a:rPr lang="en-US" sz="3700" b="1" dirty="0"/>
              <a:t>must include indoor as well as outdoor </a:t>
            </a:r>
            <a:r>
              <a:rPr lang="en-US" sz="3700" b="1" dirty="0" smtClean="0"/>
              <a:t>areas </a:t>
            </a:r>
            <a:endParaRPr lang="en-US" sz="3700" b="1" dirty="0"/>
          </a:p>
          <a:p>
            <a:endParaRPr lang="en-US" dirty="0"/>
          </a:p>
        </p:txBody>
      </p:sp>
    </p:spTree>
    <p:extLst>
      <p:ext uri="{BB962C8B-B14F-4D97-AF65-F5344CB8AC3E}">
        <p14:creationId xmlns:p14="http://schemas.microsoft.com/office/powerpoint/2010/main" val="2369187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4692" y="2121236"/>
            <a:ext cx="7475220" cy="2123658"/>
          </a:xfrm>
          <a:prstGeom prst="rect">
            <a:avLst/>
          </a:prstGeom>
          <a:noFill/>
        </p:spPr>
        <p:txBody>
          <a:bodyPr wrap="square" rtlCol="0">
            <a:spAutoFit/>
          </a:bodyPr>
          <a:lstStyle/>
          <a:p>
            <a:r>
              <a:rPr lang="en-US" sz="4400" b="1" dirty="0"/>
              <a:t>Do not allow CO</a:t>
            </a:r>
            <a:r>
              <a:rPr lang="en-US" sz="4400" b="1" baseline="-25000" dirty="0"/>
              <a:t>2</a:t>
            </a:r>
            <a:r>
              <a:rPr lang="en-US" sz="4400" b="1" dirty="0"/>
              <a:t> </a:t>
            </a:r>
            <a:r>
              <a:rPr lang="en-US" sz="4400" b="1" dirty="0" smtClean="0"/>
              <a:t>PRD’s/PRV’s </a:t>
            </a:r>
            <a:r>
              <a:rPr lang="en-US" sz="4400" b="1" dirty="0"/>
              <a:t>to discharge into work areas, </a:t>
            </a:r>
            <a:r>
              <a:rPr lang="en-US" sz="4400" b="1" u="sng" dirty="0" smtClean="0"/>
              <a:t>especially</a:t>
            </a:r>
            <a:r>
              <a:rPr lang="en-US" sz="4400" b="1" dirty="0" smtClean="0"/>
              <a:t> indoors</a:t>
            </a:r>
            <a:endParaRPr lang="en-US" sz="4400" b="1" dirty="0"/>
          </a:p>
        </p:txBody>
      </p:sp>
    </p:spTree>
    <p:extLst>
      <p:ext uri="{BB962C8B-B14F-4D97-AF65-F5344CB8AC3E}">
        <p14:creationId xmlns:p14="http://schemas.microsoft.com/office/powerpoint/2010/main" val="333525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692" y="2942724"/>
            <a:ext cx="7886700" cy="3719513"/>
          </a:xfrm>
        </p:spPr>
        <p:txBody>
          <a:bodyPr>
            <a:normAutofit/>
          </a:bodyPr>
          <a:lstStyle/>
          <a:p>
            <a:r>
              <a:rPr lang="en-US" sz="3600" dirty="0"/>
              <a:t>Developing a </a:t>
            </a:r>
            <a:r>
              <a:rPr lang="en-US" sz="3600" dirty="0" smtClean="0"/>
              <a:t>site </a:t>
            </a:r>
            <a:r>
              <a:rPr lang="en-US" sz="3600" dirty="0"/>
              <a:t>CO</a:t>
            </a:r>
            <a:r>
              <a:rPr lang="en-US" sz="3600" baseline="-25000" dirty="0"/>
              <a:t>2</a:t>
            </a:r>
            <a:r>
              <a:rPr lang="en-US" sz="3600" dirty="0"/>
              <a:t> </a:t>
            </a:r>
            <a:r>
              <a:rPr lang="en-US" sz="3600" dirty="0" smtClean="0"/>
              <a:t>safety </a:t>
            </a:r>
            <a:r>
              <a:rPr lang="en-US" sz="3600" dirty="0"/>
              <a:t>m</a:t>
            </a:r>
            <a:r>
              <a:rPr lang="en-US" sz="3600" dirty="0" smtClean="0"/>
              <a:t>anagement program </a:t>
            </a:r>
            <a:endParaRPr lang="en-US" sz="3600" dirty="0"/>
          </a:p>
          <a:p>
            <a:r>
              <a:rPr lang="en-US" sz="3600" dirty="0"/>
              <a:t>Guidelines for </a:t>
            </a:r>
            <a:r>
              <a:rPr lang="en-US" sz="3600" dirty="0" smtClean="0"/>
              <a:t>maintaining </a:t>
            </a:r>
            <a:r>
              <a:rPr lang="en-US" sz="3600" dirty="0"/>
              <a:t>s</a:t>
            </a:r>
            <a:r>
              <a:rPr lang="en-US" sz="3600" dirty="0" smtClean="0"/>
              <a:t>afe </a:t>
            </a:r>
            <a:r>
              <a:rPr lang="en-US" sz="3600" dirty="0"/>
              <a:t>w</a:t>
            </a:r>
            <a:r>
              <a:rPr lang="en-US" sz="3600" dirty="0" smtClean="0"/>
              <a:t>orking </a:t>
            </a:r>
            <a:r>
              <a:rPr lang="en-US" sz="3600" dirty="0"/>
              <a:t>c</a:t>
            </a:r>
            <a:r>
              <a:rPr lang="en-US" sz="3600" dirty="0" smtClean="0"/>
              <a:t>onditions</a:t>
            </a:r>
            <a:r>
              <a:rPr lang="en-US" sz="3600" dirty="0"/>
              <a:t>, </a:t>
            </a:r>
            <a:r>
              <a:rPr lang="en-US" sz="3600" dirty="0" smtClean="0"/>
              <a:t>including </a:t>
            </a:r>
            <a:r>
              <a:rPr lang="en-US" sz="3600" dirty="0"/>
              <a:t>s</a:t>
            </a:r>
            <a:r>
              <a:rPr lang="en-US" sz="3600" dirty="0" smtClean="0"/>
              <a:t>afety awareness, safe handling</a:t>
            </a:r>
            <a:r>
              <a:rPr lang="en-US" sz="3600" dirty="0"/>
              <a:t>, and </a:t>
            </a:r>
            <a:r>
              <a:rPr lang="en-US" sz="3600" dirty="0" smtClean="0"/>
              <a:t>hazard </a:t>
            </a:r>
            <a:r>
              <a:rPr lang="en-US" sz="3600" dirty="0"/>
              <a:t>m</a:t>
            </a:r>
            <a:r>
              <a:rPr lang="en-US" sz="3600" dirty="0" smtClean="0"/>
              <a:t>inimization</a:t>
            </a:r>
            <a:endParaRPr lang="en-US" sz="3600" dirty="0"/>
          </a:p>
        </p:txBody>
      </p:sp>
      <p:sp>
        <p:nvSpPr>
          <p:cNvPr id="5" name="Title 1"/>
          <p:cNvSpPr>
            <a:spLocks noGrp="1"/>
          </p:cNvSpPr>
          <p:nvPr>
            <p:ph type="title"/>
          </p:nvPr>
        </p:nvSpPr>
        <p:spPr>
          <a:xfrm>
            <a:off x="1013661" y="1310502"/>
            <a:ext cx="7886700" cy="1205057"/>
          </a:xfrm>
        </p:spPr>
        <p:txBody>
          <a:bodyPr>
            <a:noAutofit/>
          </a:bodyPr>
          <a:lstStyle/>
          <a:p>
            <a:pPr algn="ctr"/>
            <a:r>
              <a:rPr lang="en-US" sz="5000" b="1" dirty="0">
                <a:latin typeface="+mn-lt"/>
              </a:rPr>
              <a:t>Overview of the CO</a:t>
            </a:r>
            <a:r>
              <a:rPr lang="en-US" sz="5000" b="1" baseline="-25000" dirty="0">
                <a:latin typeface="+mn-lt"/>
              </a:rPr>
              <a:t>2</a:t>
            </a:r>
            <a:r>
              <a:rPr lang="en-US" sz="5000" b="1" dirty="0">
                <a:latin typeface="+mn-lt"/>
              </a:rPr>
              <a:t> Safety Management </a:t>
            </a:r>
            <a:r>
              <a:rPr lang="en-US" sz="5000" b="1" dirty="0" smtClean="0">
                <a:latin typeface="+mn-lt"/>
              </a:rPr>
              <a:t>Pgm. </a:t>
            </a:r>
            <a:r>
              <a:rPr lang="en-US" sz="3000" b="1" dirty="0" smtClean="0">
                <a:latin typeface="+mn-lt"/>
              </a:rPr>
              <a:t>(cont</a:t>
            </a:r>
            <a:r>
              <a:rPr lang="en-US" sz="3000" b="1" dirty="0">
                <a:latin typeface="+mn-lt"/>
              </a:rPr>
              <a:t>.)</a:t>
            </a:r>
          </a:p>
        </p:txBody>
      </p:sp>
    </p:spTree>
    <p:extLst>
      <p:ext uri="{BB962C8B-B14F-4D97-AF65-F5344CB8AC3E}">
        <p14:creationId xmlns:p14="http://schemas.microsoft.com/office/powerpoint/2010/main" val="3973849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937" y="1828800"/>
            <a:ext cx="8097253" cy="3434079"/>
          </a:xfrm>
        </p:spPr>
        <p:txBody>
          <a:bodyPr>
            <a:noAutofit/>
          </a:bodyPr>
          <a:lstStyle/>
          <a:p>
            <a:pPr lvl="0" algn="l"/>
            <a:r>
              <a:rPr lang="en-US" sz="4400" b="1" dirty="0">
                <a:latin typeface="+mn-lt"/>
              </a:rPr>
              <a:t>Off-gassing from fermenters can cause localized areas of high CO</a:t>
            </a:r>
            <a:r>
              <a:rPr lang="en-US" sz="4400" b="1" baseline="-25000" dirty="0">
                <a:latin typeface="+mn-lt"/>
              </a:rPr>
              <a:t>2</a:t>
            </a:r>
            <a:r>
              <a:rPr lang="en-US" sz="4400" b="1" dirty="0">
                <a:latin typeface="+mn-lt"/>
              </a:rPr>
              <a:t> concentrations that can be unsuspected.  </a:t>
            </a:r>
            <a:r>
              <a:rPr lang="en-US" sz="2800" dirty="0">
                <a:latin typeface="+mn-lt"/>
              </a:rPr>
              <a:t/>
            </a:r>
            <a:br>
              <a:rPr lang="en-US" sz="2800" dirty="0">
                <a:latin typeface="+mn-lt"/>
              </a:rPr>
            </a:br>
            <a:endParaRPr lang="en-US" sz="2800" dirty="0">
              <a:latin typeface="+mn-lt"/>
            </a:endParaRPr>
          </a:p>
        </p:txBody>
      </p:sp>
    </p:spTree>
    <p:extLst>
      <p:ext uri="{BB962C8B-B14F-4D97-AF65-F5344CB8AC3E}">
        <p14:creationId xmlns:p14="http://schemas.microsoft.com/office/powerpoint/2010/main" val="2518928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670560" y="1667595"/>
            <a:ext cx="7932019" cy="5016758"/>
          </a:xfrm>
          <a:prstGeom prst="rect">
            <a:avLst/>
          </a:prstGeom>
        </p:spPr>
        <p:txBody>
          <a:bodyPr wrap="square">
            <a:spAutoFit/>
          </a:bodyPr>
          <a:lstStyle/>
          <a:p>
            <a:r>
              <a:rPr lang="en-US" sz="4400" b="1" dirty="0"/>
              <a:t>If possible, vent these release lines to the scrubber if permitting allows.  If not, make sure that adequate warnings are posted and that workers wear personal CO</a:t>
            </a:r>
            <a:r>
              <a:rPr lang="en-US" sz="4400" b="1" baseline="-25000" dirty="0"/>
              <a:t>2</a:t>
            </a:r>
            <a:r>
              <a:rPr lang="en-US" sz="4400" b="1" dirty="0"/>
              <a:t> monitors.  </a:t>
            </a:r>
            <a:r>
              <a:rPr lang="en-US" sz="2800" dirty="0"/>
              <a:t/>
            </a:r>
            <a:br>
              <a:rPr lang="en-US" sz="2800" dirty="0"/>
            </a:br>
            <a:r>
              <a:rPr lang="en-US" sz="2800" dirty="0"/>
              <a:t/>
            </a:r>
            <a:br>
              <a:rPr lang="en-US" sz="2800" dirty="0"/>
            </a:br>
            <a:r>
              <a:rPr lang="en-US" sz="2800" dirty="0" smtClean="0"/>
              <a:t> </a:t>
            </a:r>
            <a:endParaRPr lang="en-US" sz="2800" dirty="0"/>
          </a:p>
        </p:txBody>
      </p:sp>
    </p:spTree>
    <p:extLst>
      <p:ext uri="{BB962C8B-B14F-4D97-AF65-F5344CB8AC3E}">
        <p14:creationId xmlns:p14="http://schemas.microsoft.com/office/powerpoint/2010/main" val="3998512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040" y="2113895"/>
            <a:ext cx="8188960" cy="2800767"/>
          </a:xfrm>
          <a:prstGeom prst="rect">
            <a:avLst/>
          </a:prstGeom>
        </p:spPr>
        <p:txBody>
          <a:bodyPr wrap="square">
            <a:spAutoFit/>
          </a:bodyPr>
          <a:lstStyle/>
          <a:p>
            <a:r>
              <a:rPr lang="en-US" sz="4400" b="1" dirty="0" smtClean="0"/>
              <a:t>Include </a:t>
            </a:r>
            <a:r>
              <a:rPr lang="en-US" sz="4400" b="1" dirty="0"/>
              <a:t>risks of unsafe levels of carbon dioxide as possible </a:t>
            </a:r>
          </a:p>
          <a:p>
            <a:r>
              <a:rPr lang="en-US" sz="4400" b="1" dirty="0"/>
              <a:t>hazards in Job Hazard Analysis (JHA) programs</a:t>
            </a:r>
          </a:p>
        </p:txBody>
      </p:sp>
    </p:spTree>
    <p:extLst>
      <p:ext uri="{BB962C8B-B14F-4D97-AF65-F5344CB8AC3E}">
        <p14:creationId xmlns:p14="http://schemas.microsoft.com/office/powerpoint/2010/main" val="3190171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467360" y="1853016"/>
            <a:ext cx="8676640" cy="2800767"/>
          </a:xfrm>
          <a:prstGeom prst="rect">
            <a:avLst/>
          </a:prstGeom>
        </p:spPr>
        <p:txBody>
          <a:bodyPr wrap="square">
            <a:spAutoFit/>
          </a:bodyPr>
          <a:lstStyle/>
          <a:p>
            <a:pPr lvl="0"/>
            <a:r>
              <a:rPr lang="en-US" sz="4400" b="1" dirty="0"/>
              <a:t>Identify carbon dioxide monitoring equipment that complements your plant site’s safety program. </a:t>
            </a:r>
            <a:endParaRPr lang="en-US" sz="4400" b="1" dirty="0" smtClean="0"/>
          </a:p>
          <a:p>
            <a:pPr lvl="0"/>
            <a:endParaRPr lang="en-US" sz="4400" b="1" dirty="0"/>
          </a:p>
        </p:txBody>
      </p:sp>
    </p:spTree>
    <p:extLst>
      <p:ext uri="{BB962C8B-B14F-4D97-AF65-F5344CB8AC3E}">
        <p14:creationId xmlns:p14="http://schemas.microsoft.com/office/powerpoint/2010/main" val="1556098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495946" y="1759036"/>
            <a:ext cx="8229600" cy="4585871"/>
          </a:xfrm>
          <a:prstGeom prst="rect">
            <a:avLst/>
          </a:prstGeom>
        </p:spPr>
        <p:txBody>
          <a:bodyPr wrap="square">
            <a:spAutoFit/>
          </a:bodyPr>
          <a:lstStyle/>
          <a:p>
            <a:pPr lvl="0"/>
            <a:r>
              <a:rPr lang="en-US" sz="4400" b="1" dirty="0"/>
              <a:t>Initiate a routine procedure for instituting process and systems modifications and changes, including any time a piece of equipment is </a:t>
            </a:r>
            <a:r>
              <a:rPr lang="en-US" sz="4400" b="1" dirty="0" smtClean="0"/>
              <a:t>changed, and consider carbon dioxide exposure.  </a:t>
            </a:r>
          </a:p>
          <a:p>
            <a:pPr lvl="0"/>
            <a:endParaRPr lang="en-US" sz="2800" dirty="0"/>
          </a:p>
        </p:txBody>
      </p:sp>
    </p:spTree>
    <p:extLst>
      <p:ext uri="{BB962C8B-B14F-4D97-AF65-F5344CB8AC3E}">
        <p14:creationId xmlns:p14="http://schemas.microsoft.com/office/powerpoint/2010/main" val="24953311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505326" y="2035656"/>
            <a:ext cx="8257139" cy="2800767"/>
          </a:xfrm>
          <a:prstGeom prst="rect">
            <a:avLst/>
          </a:prstGeom>
        </p:spPr>
        <p:txBody>
          <a:bodyPr wrap="square">
            <a:spAutoFit/>
          </a:bodyPr>
          <a:lstStyle/>
          <a:p>
            <a:pPr lvl="0"/>
            <a:r>
              <a:rPr lang="en-US" sz="4400" b="1" dirty="0"/>
              <a:t>Institute a documented routine inspection and testing program for all </a:t>
            </a:r>
            <a:r>
              <a:rPr lang="en-US" sz="4400" b="1" dirty="0" smtClean="0"/>
              <a:t>equipment.</a:t>
            </a:r>
          </a:p>
          <a:p>
            <a:pPr lvl="0"/>
            <a:endParaRPr lang="en-US" sz="4400" b="1" dirty="0"/>
          </a:p>
        </p:txBody>
      </p:sp>
    </p:spTree>
    <p:extLst>
      <p:ext uri="{BB962C8B-B14F-4D97-AF65-F5344CB8AC3E}">
        <p14:creationId xmlns:p14="http://schemas.microsoft.com/office/powerpoint/2010/main" val="434881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Prevent Unsafe </a:t>
            </a:r>
            <a:r>
              <a:rPr lang="en-US" b="1" dirty="0" smtClean="0">
                <a:latin typeface="+mn-lt"/>
              </a:rPr>
              <a:t/>
            </a:r>
            <a:br>
              <a:rPr lang="en-US" b="1" dirty="0" smtClean="0">
                <a:latin typeface="+mn-lt"/>
              </a:rPr>
            </a:br>
            <a:r>
              <a:rPr lang="en-US" b="1" dirty="0" smtClean="0">
                <a:latin typeface="+mn-lt"/>
              </a:rPr>
              <a:t>CO</a:t>
            </a:r>
            <a:r>
              <a:rPr lang="en-US" b="1" baseline="-25000" dirty="0" smtClean="0">
                <a:latin typeface="+mn-lt"/>
              </a:rPr>
              <a:t>2</a:t>
            </a:r>
            <a:r>
              <a:rPr lang="en-US" b="1" dirty="0" smtClean="0">
                <a:latin typeface="+mn-lt"/>
              </a:rPr>
              <a:t> </a:t>
            </a:r>
            <a:r>
              <a:rPr lang="en-US" b="1" dirty="0">
                <a:latin typeface="+mn-lt"/>
              </a:rPr>
              <a:t>Levels</a:t>
            </a:r>
            <a:r>
              <a:rPr lang="en-US" dirty="0"/>
              <a:t/>
            </a:r>
            <a:br>
              <a:rPr lang="en-US" dirty="0"/>
            </a:br>
            <a:endParaRPr lang="en-US" dirty="0"/>
          </a:p>
        </p:txBody>
      </p:sp>
    </p:spTree>
    <p:extLst>
      <p:ext uri="{BB962C8B-B14F-4D97-AF65-F5344CB8AC3E}">
        <p14:creationId xmlns:p14="http://schemas.microsoft.com/office/powerpoint/2010/main" val="3787561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621507" y="2123593"/>
            <a:ext cx="7981072" cy="2800767"/>
          </a:xfrm>
          <a:prstGeom prst="rect">
            <a:avLst/>
          </a:prstGeom>
        </p:spPr>
        <p:txBody>
          <a:bodyPr wrap="square">
            <a:spAutoFit/>
          </a:bodyPr>
          <a:lstStyle/>
          <a:p>
            <a:pPr lvl="0"/>
            <a:r>
              <a:rPr lang="en-US" sz="4400" b="1" dirty="0"/>
              <a:t>Having many remote sensors is not enough. Give careful consideration to the </a:t>
            </a:r>
            <a:r>
              <a:rPr lang="en-US" sz="4400" b="1" i="1" dirty="0"/>
              <a:t>placement</a:t>
            </a:r>
            <a:r>
              <a:rPr lang="en-US" sz="4400" b="1" dirty="0"/>
              <a:t> of these sensors.  </a:t>
            </a:r>
          </a:p>
        </p:txBody>
      </p:sp>
    </p:spTree>
    <p:extLst>
      <p:ext uri="{BB962C8B-B14F-4D97-AF65-F5344CB8AC3E}">
        <p14:creationId xmlns:p14="http://schemas.microsoft.com/office/powerpoint/2010/main" val="2625158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840" y="967741"/>
            <a:ext cx="8229600" cy="5632311"/>
          </a:xfrm>
          <a:prstGeom prst="rect">
            <a:avLst/>
          </a:prstGeom>
        </p:spPr>
        <p:txBody>
          <a:bodyPr wrap="square">
            <a:spAutoFit/>
          </a:bodyPr>
          <a:lstStyle/>
          <a:p>
            <a:endParaRPr lang="en-US" sz="4400" b="1" dirty="0" smtClean="0"/>
          </a:p>
          <a:p>
            <a:r>
              <a:rPr lang="en-US" sz="4800" b="1" dirty="0">
                <a:solidFill>
                  <a:srgbClr val="FF3300"/>
                </a:solidFill>
              </a:rPr>
              <a:t>In </a:t>
            </a:r>
            <a:r>
              <a:rPr lang="en-US" sz="4800" b="1" dirty="0" smtClean="0">
                <a:solidFill>
                  <a:srgbClr val="FF3300"/>
                </a:solidFill>
              </a:rPr>
              <a:t>2012</a:t>
            </a:r>
            <a:r>
              <a:rPr lang="en-US" sz="4800" b="1" dirty="0">
                <a:solidFill>
                  <a:srgbClr val="FF3300"/>
                </a:solidFill>
              </a:rPr>
              <a:t>, it was conclusively demonstrated that </a:t>
            </a:r>
            <a:r>
              <a:rPr lang="en-US" sz="4800" b="1" dirty="0" smtClean="0">
                <a:solidFill>
                  <a:srgbClr val="FF3300"/>
                </a:solidFill>
              </a:rPr>
              <a:t>even </a:t>
            </a:r>
            <a:r>
              <a:rPr lang="en-US" sz="4800" b="1" dirty="0">
                <a:solidFill>
                  <a:srgbClr val="FF3300"/>
                </a:solidFill>
              </a:rPr>
              <a:t>concentrations as low as 1,000 ppm </a:t>
            </a:r>
            <a:r>
              <a:rPr lang="en-US" sz="4800" b="1" dirty="0" smtClean="0">
                <a:solidFill>
                  <a:srgbClr val="FF3300"/>
                </a:solidFill>
              </a:rPr>
              <a:t>impair </a:t>
            </a:r>
            <a:r>
              <a:rPr lang="en-US" sz="4800" b="1" dirty="0">
                <a:solidFill>
                  <a:srgbClr val="FF3300"/>
                </a:solidFill>
              </a:rPr>
              <a:t>thinking, concentration and logical </a:t>
            </a:r>
            <a:r>
              <a:rPr lang="en-US" sz="4800" b="1" dirty="0" smtClean="0">
                <a:solidFill>
                  <a:srgbClr val="FF3300"/>
                </a:solidFill>
              </a:rPr>
              <a:t>thought processes.</a:t>
            </a:r>
          </a:p>
          <a:p>
            <a:endParaRPr lang="en-US" sz="2800" dirty="0"/>
          </a:p>
        </p:txBody>
      </p:sp>
    </p:spTree>
    <p:extLst>
      <p:ext uri="{BB962C8B-B14F-4D97-AF65-F5344CB8AC3E}">
        <p14:creationId xmlns:p14="http://schemas.microsoft.com/office/powerpoint/2010/main" val="2749218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505326" y="1392073"/>
            <a:ext cx="7981072" cy="4832092"/>
          </a:xfrm>
          <a:prstGeom prst="rect">
            <a:avLst/>
          </a:prstGeom>
        </p:spPr>
        <p:txBody>
          <a:bodyPr wrap="square">
            <a:spAutoFit/>
          </a:bodyPr>
          <a:lstStyle/>
          <a:p>
            <a:pPr lvl="0"/>
            <a:r>
              <a:rPr lang="en-US" sz="4400" dirty="0" smtClean="0"/>
              <a:t>Determine the lowest acceptable level of CO</a:t>
            </a:r>
            <a:r>
              <a:rPr lang="en-US" sz="4400" baseline="-25000" dirty="0" smtClean="0"/>
              <a:t>2</a:t>
            </a:r>
            <a:r>
              <a:rPr lang="en-US" sz="4400" dirty="0" smtClean="0"/>
              <a:t> that your facility can operate under </a:t>
            </a:r>
            <a:r>
              <a:rPr lang="en-US" sz="4400" b="1" dirty="0" smtClean="0"/>
              <a:t>to effectively protect workers’ thinking and cognitive abilities</a:t>
            </a:r>
            <a:r>
              <a:rPr lang="en-US" sz="4400" dirty="0" smtClean="0"/>
              <a:t> – this may be different in different parts of the facility.  </a:t>
            </a:r>
            <a:endParaRPr lang="en-US" sz="4400" dirty="0"/>
          </a:p>
        </p:txBody>
      </p:sp>
    </p:spTree>
    <p:extLst>
      <p:ext uri="{BB962C8B-B14F-4D97-AF65-F5344CB8AC3E}">
        <p14:creationId xmlns:p14="http://schemas.microsoft.com/office/powerpoint/2010/main" val="2900499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53" y="994611"/>
            <a:ext cx="7347284" cy="1860884"/>
          </a:xfrm>
        </p:spPr>
        <p:txBody>
          <a:bodyPr>
            <a:noAutofit/>
          </a:bodyPr>
          <a:lstStyle/>
          <a:p>
            <a:pPr algn="ctr"/>
            <a:r>
              <a:rPr lang="en-US" sz="5000" b="1" dirty="0">
                <a:latin typeface="+mn-lt"/>
              </a:rPr>
              <a:t>Overview of the CO</a:t>
            </a:r>
            <a:r>
              <a:rPr lang="en-US" sz="5000" b="1" baseline="-25000" dirty="0">
                <a:latin typeface="+mn-lt"/>
              </a:rPr>
              <a:t>2</a:t>
            </a:r>
            <a:r>
              <a:rPr lang="en-US" sz="5000" b="1" dirty="0">
                <a:latin typeface="+mn-lt"/>
              </a:rPr>
              <a:t> Safety </a:t>
            </a:r>
            <a:r>
              <a:rPr lang="en-US" sz="5000" b="1" dirty="0" smtClean="0">
                <a:latin typeface="+mn-lt"/>
              </a:rPr>
              <a:t/>
            </a:r>
            <a:br>
              <a:rPr lang="en-US" sz="5000" b="1" dirty="0" smtClean="0">
                <a:latin typeface="+mn-lt"/>
              </a:rPr>
            </a:br>
            <a:r>
              <a:rPr lang="en-US" sz="5000" b="1" dirty="0" smtClean="0">
                <a:latin typeface="+mn-lt"/>
              </a:rPr>
              <a:t>Management Pgm </a:t>
            </a:r>
            <a:r>
              <a:rPr lang="en-US" sz="3000" b="1" dirty="0">
                <a:latin typeface="+mn-lt"/>
              </a:rPr>
              <a:t>(cont</a:t>
            </a:r>
            <a:r>
              <a:rPr lang="en-US" sz="3000" b="1" dirty="0" smtClean="0">
                <a:latin typeface="+mn-lt"/>
              </a:rPr>
              <a:t>.)</a:t>
            </a:r>
            <a:endParaRPr lang="en-US" sz="3000" b="1" dirty="0">
              <a:latin typeface="+mn-lt"/>
            </a:endParaRPr>
          </a:p>
        </p:txBody>
      </p:sp>
      <p:sp>
        <p:nvSpPr>
          <p:cNvPr id="3" name="Content Placeholder 2"/>
          <p:cNvSpPr>
            <a:spLocks noGrp="1"/>
          </p:cNvSpPr>
          <p:nvPr>
            <p:ph idx="1"/>
          </p:nvPr>
        </p:nvSpPr>
        <p:spPr>
          <a:xfrm>
            <a:off x="580524" y="2855495"/>
            <a:ext cx="7886700" cy="3080485"/>
          </a:xfrm>
        </p:spPr>
        <p:txBody>
          <a:bodyPr>
            <a:normAutofit/>
          </a:bodyPr>
          <a:lstStyle/>
          <a:p>
            <a:r>
              <a:rPr lang="en-US" sz="3600" dirty="0"/>
              <a:t>Carbon </a:t>
            </a:r>
            <a:r>
              <a:rPr lang="en-US" sz="3600" dirty="0" smtClean="0"/>
              <a:t>dioxide </a:t>
            </a:r>
            <a:r>
              <a:rPr lang="en-US" sz="3600" dirty="0"/>
              <a:t>d</a:t>
            </a:r>
            <a:r>
              <a:rPr lang="en-US" sz="3600" dirty="0" smtClean="0"/>
              <a:t>etection </a:t>
            </a:r>
            <a:r>
              <a:rPr lang="en-US" sz="3600" dirty="0"/>
              <a:t>e</a:t>
            </a:r>
            <a:r>
              <a:rPr lang="en-US" sz="3600" dirty="0" smtClean="0"/>
              <a:t>quipment,</a:t>
            </a:r>
            <a:r>
              <a:rPr lang="en-US" sz="3600" b="1" dirty="0" smtClean="0"/>
              <a:t> </a:t>
            </a:r>
            <a:r>
              <a:rPr lang="en-US" sz="3600" dirty="0"/>
              <a:t>i</a:t>
            </a:r>
            <a:r>
              <a:rPr lang="en-US" sz="3600" dirty="0" smtClean="0"/>
              <a:t>ncluding </a:t>
            </a:r>
            <a:r>
              <a:rPr lang="en-US" sz="3600" dirty="0"/>
              <a:t>d</a:t>
            </a:r>
            <a:r>
              <a:rPr lang="en-US" sz="3600" dirty="0" smtClean="0"/>
              <a:t>irect </a:t>
            </a:r>
            <a:r>
              <a:rPr lang="en-US" sz="3600" dirty="0"/>
              <a:t>r</a:t>
            </a:r>
            <a:r>
              <a:rPr lang="en-US" sz="3600" dirty="0" smtClean="0"/>
              <a:t>eading </a:t>
            </a:r>
            <a:r>
              <a:rPr lang="en-US" sz="3600" dirty="0"/>
              <a:t>c</a:t>
            </a:r>
            <a:r>
              <a:rPr lang="en-US" sz="3600" dirty="0" smtClean="0"/>
              <a:t>arbon </a:t>
            </a:r>
            <a:r>
              <a:rPr lang="en-US" sz="3600" dirty="0"/>
              <a:t>d</a:t>
            </a:r>
            <a:r>
              <a:rPr lang="en-US" sz="3600" dirty="0" smtClean="0"/>
              <a:t>ioxide </a:t>
            </a:r>
            <a:r>
              <a:rPr lang="en-US" sz="3600" dirty="0"/>
              <a:t>g</a:t>
            </a:r>
            <a:r>
              <a:rPr lang="en-US" sz="3600" dirty="0" smtClean="0"/>
              <a:t>as </a:t>
            </a:r>
            <a:r>
              <a:rPr lang="en-US" sz="3600" dirty="0"/>
              <a:t>m</a:t>
            </a:r>
            <a:r>
              <a:rPr lang="en-US" sz="3600" dirty="0" smtClean="0"/>
              <a:t>onitors</a:t>
            </a:r>
            <a:r>
              <a:rPr lang="en-US" sz="3600" dirty="0"/>
              <a:t>: </a:t>
            </a:r>
            <a:endParaRPr lang="en-US" sz="3600" dirty="0" smtClean="0"/>
          </a:p>
          <a:p>
            <a:pPr lvl="1"/>
            <a:r>
              <a:rPr lang="en-US" sz="3200" dirty="0" smtClean="0"/>
              <a:t>Personal monitors</a:t>
            </a:r>
          </a:p>
          <a:p>
            <a:pPr lvl="1"/>
            <a:r>
              <a:rPr lang="en-US" sz="3200" dirty="0" smtClean="0"/>
              <a:t>Portable multi-gas monitors</a:t>
            </a:r>
          </a:p>
          <a:p>
            <a:pPr lvl="1"/>
            <a:r>
              <a:rPr lang="en-US" sz="3200" dirty="0" smtClean="0"/>
              <a:t>Stationary monitors</a:t>
            </a:r>
            <a:endParaRPr lang="en-US" sz="3200" b="1" dirty="0"/>
          </a:p>
          <a:p>
            <a:endParaRPr lang="en-US" dirty="0"/>
          </a:p>
        </p:txBody>
      </p:sp>
    </p:spTree>
    <p:extLst>
      <p:ext uri="{BB962C8B-B14F-4D97-AF65-F5344CB8AC3E}">
        <p14:creationId xmlns:p14="http://schemas.microsoft.com/office/powerpoint/2010/main" val="1850678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674336"/>
            <a:ext cx="8209280" cy="4154984"/>
          </a:xfrm>
          <a:prstGeom prst="rect">
            <a:avLst/>
          </a:prstGeom>
        </p:spPr>
        <p:txBody>
          <a:bodyPr wrap="square">
            <a:spAutoFit/>
          </a:bodyPr>
          <a:lstStyle/>
          <a:p>
            <a:pPr lvl="0"/>
            <a:r>
              <a:rPr lang="en-US" sz="4400" b="1" dirty="0"/>
              <a:t>Keep in mind that the eight hour time weighted average workplace exposure level established by OSHA in </a:t>
            </a:r>
            <a:r>
              <a:rPr lang="en-US" sz="4400" b="1" u="sng" dirty="0"/>
              <a:t>1970</a:t>
            </a:r>
            <a:r>
              <a:rPr lang="en-US" sz="4400" b="1" dirty="0"/>
              <a:t> was 5,000 ppm, so under no circumstances should this level be higher than this.</a:t>
            </a:r>
          </a:p>
        </p:txBody>
      </p:sp>
    </p:spTree>
    <p:extLst>
      <p:ext uri="{BB962C8B-B14F-4D97-AF65-F5344CB8AC3E}">
        <p14:creationId xmlns:p14="http://schemas.microsoft.com/office/powerpoint/2010/main" val="3116069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784067" y="1974517"/>
            <a:ext cx="7981072" cy="3477875"/>
          </a:xfrm>
          <a:prstGeom prst="rect">
            <a:avLst/>
          </a:prstGeom>
        </p:spPr>
        <p:txBody>
          <a:bodyPr wrap="square">
            <a:spAutoFit/>
          </a:bodyPr>
          <a:lstStyle/>
          <a:p>
            <a:pPr lvl="0"/>
            <a:r>
              <a:rPr lang="en-US" sz="4400" b="1" dirty="0"/>
              <a:t>Ensure mechanical ventilation of work areas, especially those areas in corners or the sides of buildings and vessels where carbon dioxide can collect</a:t>
            </a:r>
            <a:r>
              <a:rPr lang="en-US" sz="4400" b="1" dirty="0" smtClean="0"/>
              <a:t>.</a:t>
            </a:r>
            <a:endParaRPr lang="en-US" sz="4400" b="1" dirty="0"/>
          </a:p>
        </p:txBody>
      </p:sp>
    </p:spTree>
    <p:extLst>
      <p:ext uri="{BB962C8B-B14F-4D97-AF65-F5344CB8AC3E}">
        <p14:creationId xmlns:p14="http://schemas.microsoft.com/office/powerpoint/2010/main" val="34088275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6" y="2261352"/>
            <a:ext cx="8097253" cy="2904206"/>
          </a:xfrm>
        </p:spPr>
        <p:txBody>
          <a:bodyPr>
            <a:noAutofit/>
          </a:bodyPr>
          <a:lstStyle/>
          <a:p>
            <a:pPr lvl="0" algn="l"/>
            <a:r>
              <a:rPr lang="en-US" sz="3600" dirty="0"/>
              <a:t/>
            </a:r>
            <a:br>
              <a:rPr lang="en-US" sz="3600" dirty="0"/>
            </a:br>
            <a:r>
              <a:rPr lang="en-US" sz="3600" dirty="0"/>
              <a:t> </a:t>
            </a:r>
          </a:p>
        </p:txBody>
      </p:sp>
      <p:sp>
        <p:nvSpPr>
          <p:cNvPr id="3" name="Rectangle 2"/>
          <p:cNvSpPr/>
          <p:nvPr/>
        </p:nvSpPr>
        <p:spPr>
          <a:xfrm>
            <a:off x="0" y="1548092"/>
            <a:ext cx="8859520" cy="4616648"/>
          </a:xfrm>
          <a:prstGeom prst="rect">
            <a:avLst/>
          </a:prstGeom>
        </p:spPr>
        <p:txBody>
          <a:bodyPr wrap="square">
            <a:spAutoFit/>
          </a:bodyPr>
          <a:lstStyle/>
          <a:p>
            <a:pPr lvl="0"/>
            <a:r>
              <a:rPr lang="en-US" sz="4200" b="1" dirty="0"/>
              <a:t>Install </a:t>
            </a:r>
            <a:r>
              <a:rPr lang="en-US" sz="4200" b="1" dirty="0" smtClean="0"/>
              <a:t>remote, continuously monitoring sensors; </a:t>
            </a:r>
            <a:r>
              <a:rPr lang="en-US" sz="4200" b="1" dirty="0"/>
              <a:t>and implement a preventive maintenance program </a:t>
            </a:r>
            <a:r>
              <a:rPr lang="en-US" sz="4200" b="1" dirty="0" smtClean="0"/>
              <a:t>to maintain </a:t>
            </a:r>
            <a:r>
              <a:rPr lang="en-US" sz="4200" b="1" dirty="0"/>
              <a:t>proper operation of these CO</a:t>
            </a:r>
            <a:r>
              <a:rPr lang="en-US" sz="4200" b="1" baseline="-25000" dirty="0"/>
              <a:t>2</a:t>
            </a:r>
            <a:r>
              <a:rPr lang="en-US" sz="4200" b="1" dirty="0"/>
              <a:t> </a:t>
            </a:r>
            <a:r>
              <a:rPr lang="en-US" sz="4200" b="1" dirty="0" smtClean="0"/>
              <a:t>sensors</a:t>
            </a:r>
            <a:r>
              <a:rPr lang="en-US" sz="4200" b="1" dirty="0"/>
              <a:t>.  This stationary monitoring equipment needs to have local audible and visual alarms. </a:t>
            </a:r>
          </a:p>
        </p:txBody>
      </p:sp>
    </p:spTree>
    <p:extLst>
      <p:ext uri="{BB962C8B-B14F-4D97-AF65-F5344CB8AC3E}">
        <p14:creationId xmlns:p14="http://schemas.microsoft.com/office/powerpoint/2010/main" val="8785366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90" y="1868806"/>
            <a:ext cx="7886700" cy="3211194"/>
          </a:xfrm>
        </p:spPr>
        <p:txBody>
          <a:bodyPr>
            <a:normAutofit/>
          </a:bodyPr>
          <a:lstStyle/>
          <a:p>
            <a:pPr algn="ctr"/>
            <a:r>
              <a:rPr lang="en-US" sz="6000" b="1" dirty="0">
                <a:latin typeface="+mn-lt"/>
              </a:rPr>
              <a:t>Evaluate and Upgrade </a:t>
            </a:r>
            <a:br>
              <a:rPr lang="en-US" sz="6000" b="1" dirty="0">
                <a:latin typeface="+mn-lt"/>
              </a:rPr>
            </a:br>
            <a:r>
              <a:rPr lang="en-US" sz="6000" b="1" dirty="0">
                <a:latin typeface="+mn-lt"/>
              </a:rPr>
              <a:t>Confined Space Entry Procedures</a:t>
            </a:r>
            <a:r>
              <a:rPr lang="en-US" b="1" dirty="0">
                <a:latin typeface="+mn-lt"/>
              </a:rPr>
              <a:t/>
            </a:r>
            <a:br>
              <a:rPr lang="en-US" b="1" dirty="0">
                <a:latin typeface="+mn-lt"/>
              </a:rPr>
            </a:br>
            <a:endParaRPr lang="en-US" b="1" dirty="0">
              <a:latin typeface="+mn-lt"/>
            </a:endParaRPr>
          </a:p>
        </p:txBody>
      </p:sp>
    </p:spTree>
    <p:extLst>
      <p:ext uri="{BB962C8B-B14F-4D97-AF65-F5344CB8AC3E}">
        <p14:creationId xmlns:p14="http://schemas.microsoft.com/office/powerpoint/2010/main" val="2267490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808" y="1186181"/>
            <a:ext cx="7886700" cy="1808479"/>
          </a:xfrm>
        </p:spPr>
        <p:txBody>
          <a:bodyPr>
            <a:normAutofit/>
          </a:bodyPr>
          <a:lstStyle/>
          <a:p>
            <a:r>
              <a:rPr lang="en-US" sz="4900" dirty="0"/>
              <a:t/>
            </a:r>
            <a:br>
              <a:rPr lang="en-US" sz="4900" dirty="0"/>
            </a:br>
            <a:endParaRPr lang="en-US" sz="4900" b="1" dirty="0"/>
          </a:p>
        </p:txBody>
      </p:sp>
      <p:sp>
        <p:nvSpPr>
          <p:cNvPr id="3" name="Text Placeholder 2"/>
          <p:cNvSpPr>
            <a:spLocks noGrp="1"/>
          </p:cNvSpPr>
          <p:nvPr>
            <p:ph type="body" idx="1"/>
          </p:nvPr>
        </p:nvSpPr>
        <p:spPr>
          <a:xfrm>
            <a:off x="406400" y="1828006"/>
            <a:ext cx="8304848" cy="1500187"/>
          </a:xfrm>
        </p:spPr>
        <p:txBody>
          <a:bodyPr>
            <a:noAutofit/>
          </a:bodyPr>
          <a:lstStyle/>
          <a:p>
            <a:pPr algn="ctr"/>
            <a:r>
              <a:rPr lang="en-US" sz="4400" b="1" dirty="0" smtClean="0">
                <a:solidFill>
                  <a:schemeClr val="tx1"/>
                </a:solidFill>
              </a:rPr>
              <a:t>Now</a:t>
            </a:r>
            <a:r>
              <a:rPr lang="en-US" sz="4400" b="1" dirty="0">
                <a:solidFill>
                  <a:schemeClr val="tx1"/>
                </a:solidFill>
              </a:rPr>
              <a:t>, decades </a:t>
            </a:r>
            <a:r>
              <a:rPr lang="en-US" sz="4400" b="1" dirty="0" smtClean="0">
                <a:solidFill>
                  <a:schemeClr val="tx1"/>
                </a:solidFill>
              </a:rPr>
              <a:t>after 49 CFR 1910.146 took effect, although </a:t>
            </a:r>
            <a:r>
              <a:rPr lang="en-US" sz="4400" b="1" dirty="0">
                <a:solidFill>
                  <a:schemeClr val="tx1"/>
                </a:solidFill>
              </a:rPr>
              <a:t>not the biggest single killer, </a:t>
            </a:r>
            <a:r>
              <a:rPr lang="en-US" sz="4400" b="1" dirty="0" smtClean="0">
                <a:solidFill>
                  <a:schemeClr val="tx1"/>
                </a:solidFill>
              </a:rPr>
              <a:t>confined space entry  </a:t>
            </a:r>
            <a:r>
              <a:rPr lang="en-US" sz="4400" b="1" dirty="0">
                <a:solidFill>
                  <a:schemeClr val="tx1"/>
                </a:solidFill>
              </a:rPr>
              <a:t>is still </a:t>
            </a:r>
            <a:r>
              <a:rPr lang="en-US" sz="4400" b="1" i="1" dirty="0">
                <a:solidFill>
                  <a:schemeClr val="tx1"/>
                </a:solidFill>
              </a:rPr>
              <a:t>the #1 cause of multiple fatalities in the workplace</a:t>
            </a:r>
            <a:r>
              <a:rPr lang="en-US" sz="4400" b="1" dirty="0">
                <a:solidFill>
                  <a:schemeClr val="tx1"/>
                </a:solidFill>
              </a:rPr>
              <a:t>.</a:t>
            </a:r>
          </a:p>
        </p:txBody>
      </p:sp>
    </p:spTree>
    <p:extLst>
      <p:ext uri="{BB962C8B-B14F-4D97-AF65-F5344CB8AC3E}">
        <p14:creationId xmlns:p14="http://schemas.microsoft.com/office/powerpoint/2010/main" val="622089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08" y="2928939"/>
            <a:ext cx="7886700" cy="2852737"/>
          </a:xfrm>
        </p:spPr>
        <p:txBody>
          <a:bodyPr>
            <a:normAutofit fontScale="90000"/>
          </a:bodyPr>
          <a:lstStyle/>
          <a:p>
            <a:pPr lvl="0" algn="ctr"/>
            <a:r>
              <a:rPr lang="en-US" sz="7100" b="1" dirty="0" smtClean="0">
                <a:latin typeface="+mn-lt"/>
              </a:rPr>
              <a:t>ADVERSE HEALTH EFFECTS AND SYMPTOMS OF EXPOSURE</a:t>
            </a:r>
            <a:r>
              <a:rPr lang="en-US" dirty="0"/>
              <a:t/>
            </a:r>
            <a:br>
              <a:rPr lang="en-US" dirty="0"/>
            </a:br>
            <a:endParaRPr lang="en-US" dirty="0"/>
          </a:p>
        </p:txBody>
      </p:sp>
    </p:spTree>
    <p:extLst>
      <p:ext uri="{BB962C8B-B14F-4D97-AF65-F5344CB8AC3E}">
        <p14:creationId xmlns:p14="http://schemas.microsoft.com/office/powerpoint/2010/main" val="2130184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06" y="2863423"/>
            <a:ext cx="8229600" cy="3600986"/>
          </a:xfrm>
          <a:prstGeom prst="rect">
            <a:avLst/>
          </a:prstGeom>
        </p:spPr>
        <p:txBody>
          <a:bodyPr wrap="square">
            <a:spAutoFit/>
          </a:bodyPr>
          <a:lstStyle/>
          <a:p>
            <a:pPr marL="285750" indent="-285750">
              <a:buFont typeface="Arial" panose="020B0604020202020204" pitchFamily="34" charset="0"/>
              <a:buChar char="•"/>
            </a:pPr>
            <a:r>
              <a:rPr lang="en-US" sz="3800" b="1" dirty="0" smtClean="0"/>
              <a:t>Dizziness, headache, nausea, vomiting</a:t>
            </a:r>
          </a:p>
          <a:p>
            <a:pPr marL="285750" indent="-285750">
              <a:buFont typeface="Arial" panose="020B0604020202020204" pitchFamily="34" charset="0"/>
              <a:buChar char="•"/>
            </a:pPr>
            <a:r>
              <a:rPr lang="en-US" sz="3800" b="1" dirty="0"/>
              <a:t>R</a:t>
            </a:r>
            <a:r>
              <a:rPr lang="en-US" sz="3800" b="1" dirty="0" smtClean="0"/>
              <a:t>apid breathing, shortness of breath, deeper breathing</a:t>
            </a:r>
          </a:p>
          <a:p>
            <a:pPr marL="285750" indent="-285750">
              <a:buFont typeface="Arial" panose="020B0604020202020204" pitchFamily="34" charset="0"/>
              <a:buChar char="•"/>
            </a:pPr>
            <a:r>
              <a:rPr lang="en-US" sz="3800" b="1" dirty="0"/>
              <a:t>I</a:t>
            </a:r>
            <a:r>
              <a:rPr lang="en-US" sz="3800" b="1" dirty="0" smtClean="0"/>
              <a:t>ncreased heart rate (tachycardia)</a:t>
            </a:r>
          </a:p>
          <a:p>
            <a:pPr marL="285750" indent="-285750">
              <a:buFont typeface="Arial" panose="020B0604020202020204" pitchFamily="34" charset="0"/>
              <a:buChar char="•"/>
            </a:pPr>
            <a:r>
              <a:rPr lang="en-US" sz="3800" b="1" dirty="0"/>
              <a:t>E</a:t>
            </a:r>
            <a:r>
              <a:rPr lang="en-US" sz="3800" b="1" dirty="0" smtClean="0"/>
              <a:t>ye and extremity twitching </a:t>
            </a:r>
          </a:p>
          <a:p>
            <a:pPr marL="285750" indent="-285750">
              <a:buFont typeface="Arial" panose="020B0604020202020204" pitchFamily="34" charset="0"/>
              <a:buChar char="•"/>
            </a:pPr>
            <a:r>
              <a:rPr lang="en-US" sz="3800" b="1" dirty="0"/>
              <a:t>C</a:t>
            </a:r>
            <a:r>
              <a:rPr lang="en-US" sz="3800" b="1" dirty="0" smtClean="0"/>
              <a:t>ardiac arrhythmia </a:t>
            </a:r>
          </a:p>
        </p:txBody>
      </p:sp>
      <p:sp>
        <p:nvSpPr>
          <p:cNvPr id="3" name="TextBox 2"/>
          <p:cNvSpPr txBox="1"/>
          <p:nvPr/>
        </p:nvSpPr>
        <p:spPr>
          <a:xfrm>
            <a:off x="1463040" y="1139874"/>
            <a:ext cx="7187666" cy="1846659"/>
          </a:xfrm>
          <a:prstGeom prst="rect">
            <a:avLst/>
          </a:prstGeom>
          <a:noFill/>
        </p:spPr>
        <p:txBody>
          <a:bodyPr wrap="square" rtlCol="0">
            <a:spAutoFit/>
          </a:bodyPr>
          <a:lstStyle/>
          <a:p>
            <a:r>
              <a:rPr lang="en-US" sz="4800" b="1" dirty="0"/>
              <a:t>Symptoms of </a:t>
            </a:r>
            <a:r>
              <a:rPr lang="en-US" sz="4800" b="1" dirty="0" smtClean="0"/>
              <a:t>Overexposure by Inhalation Include</a:t>
            </a:r>
            <a:r>
              <a:rPr lang="en-US" sz="4800" b="1" dirty="0"/>
              <a:t>: </a:t>
            </a:r>
          </a:p>
          <a:p>
            <a:endParaRPr lang="en-US" dirty="0"/>
          </a:p>
        </p:txBody>
      </p:sp>
    </p:spTree>
    <p:extLst>
      <p:ext uri="{BB962C8B-B14F-4D97-AF65-F5344CB8AC3E}">
        <p14:creationId xmlns:p14="http://schemas.microsoft.com/office/powerpoint/2010/main" val="2485649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346" y="1658621"/>
            <a:ext cx="8229600" cy="4185761"/>
          </a:xfrm>
          <a:prstGeom prst="rect">
            <a:avLst/>
          </a:prstGeom>
        </p:spPr>
        <p:txBody>
          <a:bodyPr wrap="square">
            <a:spAutoFit/>
          </a:bodyPr>
          <a:lstStyle/>
          <a:p>
            <a:pPr marL="457200" indent="-457200">
              <a:buFont typeface="Arial" panose="020B0604020202020204" pitchFamily="34" charset="0"/>
              <a:buChar char="•"/>
            </a:pPr>
            <a:r>
              <a:rPr lang="en-US" sz="3800" b="1" dirty="0" smtClean="0"/>
              <a:t>Memory disturbances, disorientation, </a:t>
            </a:r>
          </a:p>
          <a:p>
            <a:r>
              <a:rPr lang="en-US" sz="3800" b="1" dirty="0" smtClean="0"/>
              <a:t>     lack of concentration</a:t>
            </a:r>
          </a:p>
          <a:p>
            <a:pPr marL="457200" indent="-457200">
              <a:buFont typeface="Arial" panose="020B0604020202020204" pitchFamily="34" charset="0"/>
              <a:buChar char="•"/>
            </a:pPr>
            <a:r>
              <a:rPr lang="en-US" sz="3800" b="1" dirty="0" smtClean="0"/>
              <a:t>Visual disturbances, including photophobia, blurred vision, transient blindness</a:t>
            </a:r>
          </a:p>
          <a:p>
            <a:pPr marL="285750" indent="-285750">
              <a:buFont typeface="Arial" panose="020B0604020202020204" pitchFamily="34" charset="0"/>
              <a:buChar char="•"/>
            </a:pPr>
            <a:r>
              <a:rPr lang="en-US" sz="3800" b="1" dirty="0" smtClean="0"/>
              <a:t>Hearing disturbances, including loss of hearing and ringing in the ears</a:t>
            </a:r>
            <a:endParaRPr lang="en-US" sz="3800" b="1" dirty="0"/>
          </a:p>
        </p:txBody>
      </p:sp>
    </p:spTree>
    <p:extLst>
      <p:ext uri="{BB962C8B-B14F-4D97-AF65-F5344CB8AC3E}">
        <p14:creationId xmlns:p14="http://schemas.microsoft.com/office/powerpoint/2010/main" val="2466318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7018"/>
            <a:ext cx="8087360" cy="4062651"/>
          </a:xfrm>
          <a:prstGeom prst="rect">
            <a:avLst/>
          </a:prstGeom>
        </p:spPr>
        <p:txBody>
          <a:bodyPr wrap="square">
            <a:spAutoFit/>
          </a:bodyPr>
          <a:lstStyle/>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sz="4000" b="1" dirty="0"/>
              <a:t>Sweating, flushed skin </a:t>
            </a:r>
          </a:p>
          <a:p>
            <a:pPr marL="457200" indent="-457200">
              <a:buFont typeface="Arial" panose="020B0604020202020204" pitchFamily="34" charset="0"/>
              <a:buChar char="•"/>
            </a:pPr>
            <a:r>
              <a:rPr lang="en-US" sz="4000" b="1" dirty="0"/>
              <a:t>Restlessness, </a:t>
            </a:r>
            <a:r>
              <a:rPr lang="en-US" sz="4000" b="1" dirty="0" smtClean="0"/>
              <a:t>paresthesia </a:t>
            </a:r>
            <a:r>
              <a:rPr lang="en-US" sz="4000" b="1" dirty="0"/>
              <a:t>(numbness in the extremities)</a:t>
            </a:r>
          </a:p>
          <a:p>
            <a:pPr marL="457200" indent="-457200">
              <a:buFont typeface="Arial" panose="020B0604020202020204" pitchFamily="34" charset="0"/>
              <a:buChar char="•"/>
            </a:pPr>
            <a:r>
              <a:rPr lang="en-US" sz="4000" b="1" dirty="0"/>
              <a:t>Shaking </a:t>
            </a:r>
          </a:p>
          <a:p>
            <a:pPr marL="457200" indent="-457200">
              <a:buFont typeface="Arial" panose="020B0604020202020204" pitchFamily="34" charset="0"/>
              <a:buChar char="•"/>
            </a:pPr>
            <a:r>
              <a:rPr lang="en-US" sz="4000" b="1" dirty="0"/>
              <a:t>Confusion, panic, convulsions</a:t>
            </a:r>
          </a:p>
          <a:p>
            <a:pPr marL="457200" indent="-457200">
              <a:buFont typeface="Arial" panose="020B0604020202020204" pitchFamily="34" charset="0"/>
              <a:buChar char="•"/>
            </a:pPr>
            <a:r>
              <a:rPr lang="en-US" sz="4000" b="1" dirty="0"/>
              <a:t>Unconsciousness, coma, and death</a:t>
            </a:r>
          </a:p>
        </p:txBody>
      </p:sp>
    </p:spTree>
    <p:extLst>
      <p:ext uri="{BB962C8B-B14F-4D97-AF65-F5344CB8AC3E}">
        <p14:creationId xmlns:p14="http://schemas.microsoft.com/office/powerpoint/2010/main" val="4150664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960" y="2136474"/>
            <a:ext cx="7858760" cy="3231654"/>
          </a:xfrm>
          <a:prstGeom prst="rect">
            <a:avLst/>
          </a:prstGeom>
        </p:spPr>
        <p:txBody>
          <a:bodyPr wrap="square">
            <a:spAutoFit/>
          </a:bodyPr>
          <a:lstStyle/>
          <a:p>
            <a:r>
              <a:rPr lang="en-US" sz="4400" b="1" dirty="0" smtClean="0">
                <a:effectLst>
                  <a:outerShdw blurRad="38100" dist="19050" dir="2700000" algn="tl">
                    <a:schemeClr val="dk1">
                      <a:alpha val="40000"/>
                    </a:schemeClr>
                  </a:outerShdw>
                </a:effectLst>
              </a:rPr>
              <a:t>Breathing concentrations of 30% CO</a:t>
            </a:r>
            <a:r>
              <a:rPr lang="en-US" sz="4400" b="1" baseline="-25000" dirty="0" smtClean="0">
                <a:effectLst>
                  <a:outerShdw blurRad="38100" dist="19050" dir="2700000" algn="tl">
                    <a:schemeClr val="dk1">
                      <a:alpha val="40000"/>
                    </a:schemeClr>
                  </a:outerShdw>
                </a:effectLst>
              </a:rPr>
              <a:t>2</a:t>
            </a:r>
            <a:r>
              <a:rPr lang="en-US" sz="4400" b="1" dirty="0" smtClean="0"/>
              <a:t>, even with 70% oxygen, leads to </a:t>
            </a:r>
            <a:r>
              <a:rPr lang="en-US" sz="4400" b="1" u="sng" dirty="0" smtClean="0"/>
              <a:t>unconsciousness in 30 seconds</a:t>
            </a:r>
          </a:p>
          <a:p>
            <a:endParaRPr lang="en-US" sz="2800" u="sng" dirty="0">
              <a:effectLst>
                <a:outerShdw blurRad="38100" dist="19050" dir="2700000" algn="tl">
                  <a:schemeClr val="dk1">
                    <a:alpha val="40000"/>
                  </a:schemeClr>
                </a:outerShdw>
              </a:effectLst>
            </a:endParaRPr>
          </a:p>
        </p:txBody>
      </p:sp>
    </p:spTree>
    <p:extLst>
      <p:ext uri="{BB962C8B-B14F-4D97-AF65-F5344CB8AC3E}">
        <p14:creationId xmlns:p14="http://schemas.microsoft.com/office/powerpoint/2010/main" val="4133960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82" y="808521"/>
            <a:ext cx="7300913" cy="1465581"/>
          </a:xfrm>
        </p:spPr>
        <p:txBody>
          <a:bodyPr>
            <a:noAutofit/>
          </a:bodyPr>
          <a:lstStyle/>
          <a:p>
            <a:pPr algn="ctr"/>
            <a:r>
              <a:rPr lang="en-US" sz="5400" b="1" dirty="0" smtClean="0">
                <a:latin typeface="+mn-lt"/>
              </a:rPr>
              <a:t>TODAY’S DISCUSSION:</a:t>
            </a:r>
            <a:endParaRPr lang="en-US" sz="5400" b="1" dirty="0">
              <a:latin typeface="+mn-lt"/>
            </a:endParaRPr>
          </a:p>
        </p:txBody>
      </p:sp>
      <p:sp>
        <p:nvSpPr>
          <p:cNvPr id="3" name="Text Placeholder 2"/>
          <p:cNvSpPr>
            <a:spLocks noGrp="1"/>
          </p:cNvSpPr>
          <p:nvPr>
            <p:ph type="body" idx="1"/>
          </p:nvPr>
        </p:nvSpPr>
        <p:spPr>
          <a:xfrm>
            <a:off x="377524" y="2949783"/>
            <a:ext cx="8269923" cy="2203116"/>
          </a:xfrm>
        </p:spPr>
        <p:txBody>
          <a:bodyPr>
            <a:noAutofit/>
          </a:bodyPr>
          <a:lstStyle/>
          <a:p>
            <a:pPr algn="ctr"/>
            <a:r>
              <a:rPr lang="en-US" sz="4900" dirty="0">
                <a:solidFill>
                  <a:schemeClr val="tx1"/>
                </a:solidFill>
              </a:rPr>
              <a:t>Highlights of the </a:t>
            </a:r>
            <a:r>
              <a:rPr lang="en-US" sz="4900" dirty="0" smtClean="0">
                <a:solidFill>
                  <a:schemeClr val="tx1"/>
                </a:solidFill>
              </a:rPr>
              <a:t>critical topics in the RFA </a:t>
            </a:r>
          </a:p>
          <a:p>
            <a:pPr algn="ctr"/>
            <a:r>
              <a:rPr lang="en-US" sz="4900" b="1" dirty="0" smtClean="0">
                <a:solidFill>
                  <a:schemeClr val="tx1"/>
                </a:solidFill>
              </a:rPr>
              <a:t>Carbon </a:t>
            </a:r>
            <a:r>
              <a:rPr lang="en-US" sz="4900" b="1" dirty="0">
                <a:solidFill>
                  <a:schemeClr val="tx1"/>
                </a:solidFill>
              </a:rPr>
              <a:t>Dioxide Safety Manual</a:t>
            </a:r>
            <a:endParaRPr lang="en-US" sz="4900" dirty="0">
              <a:solidFill>
                <a:schemeClr val="tx1"/>
              </a:solidFill>
            </a:endParaRPr>
          </a:p>
        </p:txBody>
      </p:sp>
    </p:spTree>
    <p:extLst>
      <p:ext uri="{BB962C8B-B14F-4D97-AF65-F5344CB8AC3E}">
        <p14:creationId xmlns:p14="http://schemas.microsoft.com/office/powerpoint/2010/main" val="21874768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520" y="1875217"/>
            <a:ext cx="7351507" cy="3354765"/>
          </a:xfrm>
          <a:prstGeom prst="rect">
            <a:avLst/>
          </a:prstGeom>
        </p:spPr>
        <p:txBody>
          <a:bodyPr wrap="square">
            <a:spAutoFit/>
          </a:bodyPr>
          <a:lstStyle/>
          <a:p>
            <a:r>
              <a:rPr lang="en-US" sz="4600" b="1" dirty="0" smtClean="0"/>
              <a:t>In </a:t>
            </a:r>
            <a:r>
              <a:rPr lang="en-US" sz="4600" b="1" dirty="0"/>
              <a:t>the presence of normal concentrations of oxygen, death will occur at exposures of 7% CO</a:t>
            </a:r>
            <a:r>
              <a:rPr lang="en-US" sz="4600" b="1" baseline="-25000" dirty="0"/>
              <a:t>2 </a:t>
            </a:r>
            <a:r>
              <a:rPr lang="en-US" sz="4600" b="1" dirty="0"/>
              <a:t>in only 5 minutes</a:t>
            </a:r>
          </a:p>
          <a:p>
            <a:endParaRPr lang="en-US" sz="2800" b="1" u="sng" dirty="0">
              <a:effectLst>
                <a:outerShdw blurRad="38100" dist="19050" dir="2700000" algn="tl">
                  <a:schemeClr val="dk1">
                    <a:alpha val="40000"/>
                  </a:schemeClr>
                </a:outerShdw>
              </a:effectLst>
            </a:endParaRPr>
          </a:p>
        </p:txBody>
      </p:sp>
    </p:spTree>
    <p:extLst>
      <p:ext uri="{BB962C8B-B14F-4D97-AF65-F5344CB8AC3E}">
        <p14:creationId xmlns:p14="http://schemas.microsoft.com/office/powerpoint/2010/main" val="12420398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840" y="967741"/>
            <a:ext cx="8229600" cy="5632311"/>
          </a:xfrm>
          <a:prstGeom prst="rect">
            <a:avLst/>
          </a:prstGeom>
        </p:spPr>
        <p:txBody>
          <a:bodyPr wrap="square">
            <a:spAutoFit/>
          </a:bodyPr>
          <a:lstStyle/>
          <a:p>
            <a:endParaRPr lang="en-US" sz="4400" b="1" dirty="0" smtClean="0"/>
          </a:p>
          <a:p>
            <a:r>
              <a:rPr lang="en-US" sz="4800" b="1" dirty="0">
                <a:solidFill>
                  <a:srgbClr val="FF3300"/>
                </a:solidFill>
              </a:rPr>
              <a:t>In </a:t>
            </a:r>
            <a:r>
              <a:rPr lang="en-US" sz="4800" b="1" dirty="0" smtClean="0">
                <a:solidFill>
                  <a:srgbClr val="FF3300"/>
                </a:solidFill>
              </a:rPr>
              <a:t>2012</a:t>
            </a:r>
            <a:r>
              <a:rPr lang="en-US" sz="4800" b="1" dirty="0">
                <a:solidFill>
                  <a:srgbClr val="FF3300"/>
                </a:solidFill>
              </a:rPr>
              <a:t>, it was conclusively demonstrated that </a:t>
            </a:r>
            <a:r>
              <a:rPr lang="en-US" sz="4800" b="1" dirty="0" smtClean="0">
                <a:solidFill>
                  <a:srgbClr val="FF3300"/>
                </a:solidFill>
              </a:rPr>
              <a:t>even </a:t>
            </a:r>
            <a:r>
              <a:rPr lang="en-US" sz="4800" b="1" dirty="0">
                <a:solidFill>
                  <a:srgbClr val="FF3300"/>
                </a:solidFill>
              </a:rPr>
              <a:t>concentrations as low as 1,000 ppm </a:t>
            </a:r>
            <a:r>
              <a:rPr lang="en-US" sz="4800" b="1" dirty="0" smtClean="0">
                <a:solidFill>
                  <a:srgbClr val="FF3300"/>
                </a:solidFill>
              </a:rPr>
              <a:t>impair </a:t>
            </a:r>
            <a:r>
              <a:rPr lang="en-US" sz="4800" b="1" dirty="0">
                <a:solidFill>
                  <a:srgbClr val="FF3300"/>
                </a:solidFill>
              </a:rPr>
              <a:t>thinking, concentration and logical </a:t>
            </a:r>
            <a:r>
              <a:rPr lang="en-US" sz="4800" b="1" dirty="0" smtClean="0">
                <a:solidFill>
                  <a:srgbClr val="FF3300"/>
                </a:solidFill>
              </a:rPr>
              <a:t>thought processes.</a:t>
            </a:r>
          </a:p>
          <a:p>
            <a:endParaRPr lang="en-US" sz="2800" dirty="0"/>
          </a:p>
        </p:txBody>
      </p:sp>
    </p:spTree>
    <p:extLst>
      <p:ext uri="{BB962C8B-B14F-4D97-AF65-F5344CB8AC3E}">
        <p14:creationId xmlns:p14="http://schemas.microsoft.com/office/powerpoint/2010/main" val="392920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08" y="3693160"/>
            <a:ext cx="7886700" cy="1842136"/>
          </a:xfrm>
        </p:spPr>
        <p:txBody>
          <a:bodyPr>
            <a:noAutofit/>
          </a:bodyPr>
          <a:lstStyle/>
          <a:p>
            <a:r>
              <a:rPr lang="en-US" sz="4400" b="1" dirty="0">
                <a:latin typeface="+mn-lt"/>
              </a:rPr>
              <a:t>At a concentration of only </a:t>
            </a:r>
            <a:r>
              <a:rPr lang="en-US" sz="4400" b="1" dirty="0" smtClean="0">
                <a:latin typeface="+mn-lt"/>
              </a:rPr>
              <a:t>2,500 </a:t>
            </a:r>
            <a:r>
              <a:rPr lang="en-US" sz="4400" b="1" dirty="0">
                <a:latin typeface="+mn-lt"/>
              </a:rPr>
              <a:t>ppm for 2.5 hours, most measured </a:t>
            </a:r>
            <a:r>
              <a:rPr lang="en-US" sz="4400" b="1" dirty="0" smtClean="0">
                <a:latin typeface="+mn-lt"/>
              </a:rPr>
              <a:t>cognitive </a:t>
            </a:r>
            <a:r>
              <a:rPr lang="en-US" sz="4400" b="1" dirty="0">
                <a:latin typeface="+mn-lt"/>
              </a:rPr>
              <a:t>functions were impaired to the </a:t>
            </a:r>
            <a:r>
              <a:rPr lang="en-US" sz="4400" b="1" dirty="0" smtClean="0">
                <a:latin typeface="+mn-lt"/>
              </a:rPr>
              <a:t>extent </a:t>
            </a:r>
            <a:r>
              <a:rPr lang="en-US" sz="4400" b="1" dirty="0">
                <a:latin typeface="+mn-lt"/>
              </a:rPr>
              <a:t>that the individuals were rendered </a:t>
            </a:r>
            <a:r>
              <a:rPr lang="en-US" sz="4400" b="1" dirty="0" smtClean="0">
                <a:latin typeface="+mn-lt"/>
              </a:rPr>
              <a:t>cognitively dysfunctional</a:t>
            </a:r>
            <a:r>
              <a:rPr lang="en-US" sz="4400" b="1" dirty="0">
                <a:latin typeface="+mn-lt"/>
              </a:rPr>
              <a:t>. </a:t>
            </a:r>
          </a:p>
        </p:txBody>
      </p:sp>
    </p:spTree>
    <p:extLst>
      <p:ext uri="{BB962C8B-B14F-4D97-AF65-F5344CB8AC3E}">
        <p14:creationId xmlns:p14="http://schemas.microsoft.com/office/powerpoint/2010/main" val="8112359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356" y="4233189"/>
            <a:ext cx="6858000" cy="1305377"/>
          </a:xfrm>
        </p:spPr>
        <p:txBody>
          <a:bodyPr>
            <a:noAutofit/>
          </a:bodyPr>
          <a:lstStyle/>
          <a:p>
            <a:r>
              <a:rPr lang="en-US" sz="4400" b="1" dirty="0" smtClean="0">
                <a:latin typeface="+mn-lt"/>
              </a:rPr>
              <a:t>Over 45 years ago the 8-hour Time-Weighted Average Workplace Exposure Limit was set at = 5000 ppm (0.5%)</a:t>
            </a:r>
            <a:br>
              <a:rPr lang="en-US" sz="4400" b="1" dirty="0" smtClean="0">
                <a:latin typeface="+mn-lt"/>
              </a:rPr>
            </a:br>
            <a:r>
              <a:rPr lang="en-US" sz="4400" b="1" dirty="0" smtClean="0">
                <a:latin typeface="+mn-lt"/>
              </a:rPr>
              <a:t>IDLH = 30,000 (3%). It has not been changed yet.</a:t>
            </a:r>
            <a:endParaRPr lang="en-US" sz="4400" b="1" dirty="0">
              <a:latin typeface="+mn-lt"/>
            </a:endParaRPr>
          </a:p>
        </p:txBody>
      </p:sp>
    </p:spTree>
    <p:extLst>
      <p:ext uri="{BB962C8B-B14F-4D97-AF65-F5344CB8AC3E}">
        <p14:creationId xmlns:p14="http://schemas.microsoft.com/office/powerpoint/2010/main" val="41088680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839" y="4130040"/>
            <a:ext cx="7886700" cy="2191052"/>
          </a:xfrm>
        </p:spPr>
        <p:txBody>
          <a:bodyPr>
            <a:noAutofit/>
          </a:bodyPr>
          <a:lstStyle/>
          <a:p>
            <a:r>
              <a:rPr lang="en-US" sz="4400" dirty="0" smtClean="0">
                <a:latin typeface="+mn-lt"/>
              </a:rPr>
              <a:t>At 5,000 </a:t>
            </a:r>
            <a:r>
              <a:rPr lang="en-US" sz="4400" dirty="0">
                <a:latin typeface="+mn-lt"/>
              </a:rPr>
              <a:t>ppm (0.5%), the </a:t>
            </a:r>
            <a:r>
              <a:rPr lang="en-US" sz="4400" dirty="0" smtClean="0">
                <a:latin typeface="+mn-lt"/>
              </a:rPr>
              <a:t>International </a:t>
            </a:r>
            <a:r>
              <a:rPr lang="en-US" sz="4400" dirty="0">
                <a:latin typeface="+mn-lt"/>
              </a:rPr>
              <a:t>Space Station crew experienced </a:t>
            </a:r>
            <a:r>
              <a:rPr lang="en-US" sz="4400" dirty="0" smtClean="0">
                <a:latin typeface="+mn-lt"/>
              </a:rPr>
              <a:t>headaches</a:t>
            </a:r>
            <a:r>
              <a:rPr lang="en-US" sz="4400" dirty="0">
                <a:latin typeface="+mn-lt"/>
              </a:rPr>
              <a:t>, lethargy, mental slowness, </a:t>
            </a:r>
            <a:r>
              <a:rPr lang="en-US" sz="4400" dirty="0" smtClean="0">
                <a:latin typeface="+mn-lt"/>
              </a:rPr>
              <a:t>emotional </a:t>
            </a:r>
            <a:r>
              <a:rPr lang="en-US" sz="4400" dirty="0">
                <a:latin typeface="+mn-lt"/>
              </a:rPr>
              <a:t>irritation, and sleep disruption, </a:t>
            </a:r>
            <a:br>
              <a:rPr lang="en-US" sz="4400" dirty="0">
                <a:latin typeface="+mn-lt"/>
              </a:rPr>
            </a:br>
            <a:r>
              <a:rPr lang="en-US" sz="4400" b="1" dirty="0">
                <a:latin typeface="+mn-lt"/>
              </a:rPr>
              <a:t>even though oxygen concentrations were </a:t>
            </a:r>
            <a:r>
              <a:rPr lang="en-US" sz="4400" b="1" dirty="0" smtClean="0">
                <a:latin typeface="+mn-lt"/>
              </a:rPr>
              <a:t>maintained </a:t>
            </a:r>
            <a:r>
              <a:rPr lang="en-US" sz="4400" b="1" dirty="0">
                <a:latin typeface="+mn-lt"/>
              </a:rPr>
              <a:t>at 20.9%</a:t>
            </a:r>
          </a:p>
        </p:txBody>
      </p:sp>
    </p:spTree>
    <p:extLst>
      <p:ext uri="{BB962C8B-B14F-4D97-AF65-F5344CB8AC3E}">
        <p14:creationId xmlns:p14="http://schemas.microsoft.com/office/powerpoint/2010/main" val="638150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103" y="3601720"/>
            <a:ext cx="7886700" cy="1865796"/>
          </a:xfrm>
        </p:spPr>
        <p:txBody>
          <a:bodyPr>
            <a:noAutofit/>
          </a:bodyPr>
          <a:lstStyle/>
          <a:p>
            <a:r>
              <a:rPr lang="en-US" sz="4400" b="1" dirty="0" smtClean="0">
                <a:latin typeface="+mn-lt"/>
              </a:rPr>
              <a:t>Fortunately</a:t>
            </a:r>
            <a:r>
              <a:rPr lang="en-US" sz="4400" b="1" dirty="0">
                <a:latin typeface="+mn-lt"/>
              </a:rPr>
              <a:t>, during the past decade, great </a:t>
            </a:r>
            <a:r>
              <a:rPr lang="en-US" sz="4400" b="1" dirty="0" smtClean="0">
                <a:latin typeface="+mn-lt"/>
              </a:rPr>
              <a:t>strides </a:t>
            </a:r>
            <a:r>
              <a:rPr lang="en-US" sz="4400" b="1" dirty="0">
                <a:latin typeface="+mn-lt"/>
              </a:rPr>
              <a:t>have been made in developing </a:t>
            </a:r>
            <a:r>
              <a:rPr lang="en-US" sz="4400" b="1" dirty="0" smtClean="0">
                <a:latin typeface="+mn-lt"/>
              </a:rPr>
              <a:t>accurate</a:t>
            </a:r>
            <a:r>
              <a:rPr lang="en-US" sz="4400" b="1" dirty="0">
                <a:latin typeface="+mn-lt"/>
              </a:rPr>
              <a:t>, rugged, </a:t>
            </a:r>
            <a:r>
              <a:rPr lang="en-US" sz="4400" b="1" dirty="0" smtClean="0">
                <a:latin typeface="+mn-lt"/>
              </a:rPr>
              <a:t>easy to calibrate, and </a:t>
            </a:r>
            <a:r>
              <a:rPr lang="en-US" sz="4400" b="1" dirty="0">
                <a:latin typeface="+mn-lt"/>
              </a:rPr>
              <a:t>dependable carbon </a:t>
            </a:r>
            <a:r>
              <a:rPr lang="en-US" sz="4400" b="1" dirty="0" smtClean="0">
                <a:latin typeface="+mn-lt"/>
              </a:rPr>
              <a:t>dioxide </a:t>
            </a:r>
            <a:r>
              <a:rPr lang="en-US" sz="4400" b="1" dirty="0">
                <a:latin typeface="+mn-lt"/>
              </a:rPr>
              <a:t>sensors at a reasonable cost.</a:t>
            </a:r>
          </a:p>
        </p:txBody>
      </p:sp>
    </p:spTree>
    <p:extLst>
      <p:ext uri="{BB962C8B-B14F-4D97-AF65-F5344CB8AC3E}">
        <p14:creationId xmlns:p14="http://schemas.microsoft.com/office/powerpoint/2010/main" val="18301768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691188"/>
          </a:xfrm>
        </p:spPr>
        <p:txBody>
          <a:bodyPr>
            <a:normAutofit/>
          </a:bodyPr>
          <a:lstStyle/>
          <a:p>
            <a:pPr algn="ctr"/>
            <a:r>
              <a:rPr lang="en-US" sz="5600" b="1" dirty="0">
                <a:latin typeface="+mn-lt"/>
              </a:rPr>
              <a:t>ELECTRONIC </a:t>
            </a:r>
            <a:r>
              <a:rPr lang="en-US" sz="5600" b="1" dirty="0" smtClean="0">
                <a:latin typeface="+mn-lt"/>
              </a:rPr>
              <a:t>CO</a:t>
            </a:r>
            <a:r>
              <a:rPr lang="en-US" sz="5600" b="1" baseline="-25000" dirty="0" smtClean="0">
                <a:latin typeface="+mn-lt"/>
              </a:rPr>
              <a:t>2</a:t>
            </a:r>
            <a:r>
              <a:rPr lang="en-US" sz="5600" b="1" dirty="0" smtClean="0">
                <a:latin typeface="+mn-lt"/>
              </a:rPr>
              <a:t> SENSORS</a:t>
            </a:r>
            <a:endParaRPr lang="en-US" sz="5600" b="1" dirty="0">
              <a:latin typeface="+mn-lt"/>
            </a:endParaRPr>
          </a:p>
        </p:txBody>
      </p:sp>
      <p:sp>
        <p:nvSpPr>
          <p:cNvPr id="4" name="TextBox 3"/>
          <p:cNvSpPr txBox="1"/>
          <p:nvPr/>
        </p:nvSpPr>
        <p:spPr>
          <a:xfrm>
            <a:off x="800099" y="4617720"/>
            <a:ext cx="7680473" cy="830997"/>
          </a:xfrm>
          <a:prstGeom prst="rect">
            <a:avLst/>
          </a:prstGeom>
          <a:noFill/>
        </p:spPr>
        <p:txBody>
          <a:bodyPr wrap="square" rtlCol="0">
            <a:spAutoFit/>
          </a:bodyPr>
          <a:lstStyle/>
          <a:p>
            <a:pPr algn="ctr"/>
            <a:r>
              <a:rPr lang="en-US" sz="2400" dirty="0" smtClean="0"/>
              <a:t>Below are examples only – not to be construed as an endorsement by the RFA</a:t>
            </a:r>
            <a:endParaRPr lang="en-US" sz="2400" dirty="0"/>
          </a:p>
        </p:txBody>
      </p:sp>
    </p:spTree>
    <p:extLst>
      <p:ext uri="{BB962C8B-B14F-4D97-AF65-F5344CB8AC3E}">
        <p14:creationId xmlns:p14="http://schemas.microsoft.com/office/powerpoint/2010/main" val="29933514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20" y="1393826"/>
            <a:ext cx="6663690" cy="1325563"/>
          </a:xfrm>
        </p:spPr>
        <p:txBody>
          <a:bodyPr>
            <a:normAutofit fontScale="90000"/>
          </a:bodyPr>
          <a:lstStyle/>
          <a:p>
            <a:r>
              <a:rPr lang="en-US" sz="4900" b="1" dirty="0">
                <a:latin typeface="+mn-lt"/>
              </a:rPr>
              <a:t>Single </a:t>
            </a:r>
            <a:r>
              <a:rPr lang="en-US" sz="4900" b="1" dirty="0" smtClean="0">
                <a:latin typeface="+mn-lt"/>
              </a:rPr>
              <a:t>Electronic CO</a:t>
            </a:r>
            <a:r>
              <a:rPr lang="en-US" sz="4900" b="1" baseline="-25000" dirty="0" smtClean="0">
                <a:latin typeface="+mn-lt"/>
              </a:rPr>
              <a:t>2 </a:t>
            </a:r>
            <a:r>
              <a:rPr lang="en-US" sz="4900" b="1" dirty="0">
                <a:latin typeface="+mn-lt"/>
              </a:rPr>
              <a:t>Gas Detector </a:t>
            </a:r>
            <a:r>
              <a:rPr lang="en-US" dirty="0"/>
              <a:t/>
            </a:r>
            <a:br>
              <a:rPr lang="en-US" dirty="0"/>
            </a:br>
            <a:endParaRPr lang="en-US" dirty="0"/>
          </a:p>
        </p:txBody>
      </p:sp>
      <p:pic>
        <p:nvPicPr>
          <p:cNvPr id="4" name="mainImageZoom" descr="Single Gas Detector,CO2"/>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47310" y="2082800"/>
            <a:ext cx="2971800" cy="4140994"/>
          </a:xfrm>
          <a:prstGeom prst="rect">
            <a:avLst/>
          </a:prstGeom>
          <a:noFill/>
          <a:ln>
            <a:noFill/>
          </a:ln>
        </p:spPr>
      </p:pic>
      <p:sp>
        <p:nvSpPr>
          <p:cNvPr id="6" name="TextBox 5"/>
          <p:cNvSpPr txBox="1"/>
          <p:nvPr/>
        </p:nvSpPr>
        <p:spPr>
          <a:xfrm>
            <a:off x="1235432" y="5206149"/>
            <a:ext cx="3856633" cy="523220"/>
          </a:xfrm>
          <a:prstGeom prst="rect">
            <a:avLst/>
          </a:prstGeom>
          <a:noFill/>
        </p:spPr>
        <p:txBody>
          <a:bodyPr wrap="none" rtlCol="0">
            <a:spAutoFit/>
          </a:bodyPr>
          <a:lstStyle/>
          <a:p>
            <a:r>
              <a:rPr lang="en-US" sz="2800" b="1" dirty="0" smtClean="0"/>
              <a:t>Dr</a:t>
            </a:r>
            <a:r>
              <a:rPr lang="en-US" sz="2800" b="1" dirty="0"/>
              <a:t>ä</a:t>
            </a:r>
            <a:r>
              <a:rPr lang="en-US" sz="2800" b="1" dirty="0" smtClean="0"/>
              <a:t>ger Model </a:t>
            </a:r>
            <a:r>
              <a:rPr lang="en-US" sz="2800" b="1" dirty="0"/>
              <a:t># 8318975</a:t>
            </a:r>
          </a:p>
        </p:txBody>
      </p:sp>
    </p:spTree>
    <p:extLst>
      <p:ext uri="{BB962C8B-B14F-4D97-AF65-F5344CB8AC3E}">
        <p14:creationId xmlns:p14="http://schemas.microsoft.com/office/powerpoint/2010/main" val="29025704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44" y="1348106"/>
            <a:ext cx="7225966" cy="1325563"/>
          </a:xfrm>
        </p:spPr>
        <p:txBody>
          <a:bodyPr>
            <a:noAutofit/>
          </a:bodyPr>
          <a:lstStyle/>
          <a:p>
            <a:r>
              <a:rPr lang="en-US" b="1" dirty="0" smtClean="0">
                <a:latin typeface="+mn-lt"/>
              </a:rPr>
              <a:t>Direct-Reading, Portable, Multi-Gas </a:t>
            </a:r>
            <a:r>
              <a:rPr lang="en-US" b="1" dirty="0">
                <a:latin typeface="+mn-lt"/>
              </a:rPr>
              <a:t>Electronic </a:t>
            </a:r>
            <a:r>
              <a:rPr lang="en-US" b="1" dirty="0" smtClean="0">
                <a:latin typeface="+mn-lt"/>
              </a:rPr>
              <a:t>Monitor with CO</a:t>
            </a:r>
            <a:r>
              <a:rPr lang="en-US" b="1" baseline="-25000" dirty="0" smtClean="0">
                <a:latin typeface="+mn-lt"/>
              </a:rPr>
              <a:t>2 </a:t>
            </a:r>
            <a:r>
              <a:rPr lang="en-US" b="1" dirty="0">
                <a:latin typeface="+mn-lt"/>
              </a:rPr>
              <a:t>Gas Detector</a:t>
            </a:r>
            <a:endParaRPr lang="en-US" dirty="0">
              <a:latin typeface="+mn-lt"/>
            </a:endParaRPr>
          </a:p>
        </p:txBody>
      </p:sp>
      <p:pic>
        <p:nvPicPr>
          <p:cNvPr id="4" name="ProductImage" descr="GFG G460 Multi-Gas Detector"/>
          <p:cNvPicPr>
            <a:picLocks noGrp="1"/>
          </p:cNvPicPr>
          <p:nvPr>
            <p:ph idx="1"/>
          </p:nvPr>
        </p:nvPicPr>
        <p:blipFill>
          <a:blip r:embed="rId3" cstate="print"/>
          <a:srcRect/>
          <a:stretch>
            <a:fillRect/>
          </a:stretch>
        </p:blipFill>
        <p:spPr bwMode="auto">
          <a:xfrm>
            <a:off x="6725823" y="2276408"/>
            <a:ext cx="2023372" cy="4351338"/>
          </a:xfrm>
          <a:prstGeom prst="rect">
            <a:avLst/>
          </a:prstGeom>
          <a:noFill/>
          <a:ln w="9525">
            <a:noFill/>
            <a:miter lim="800000"/>
            <a:headEnd/>
            <a:tailEnd/>
          </a:ln>
        </p:spPr>
      </p:pic>
      <p:sp>
        <p:nvSpPr>
          <p:cNvPr id="5" name="TextBox 4"/>
          <p:cNvSpPr txBox="1"/>
          <p:nvPr/>
        </p:nvSpPr>
        <p:spPr>
          <a:xfrm>
            <a:off x="1840616" y="5205129"/>
            <a:ext cx="4547335" cy="523220"/>
          </a:xfrm>
          <a:prstGeom prst="rect">
            <a:avLst/>
          </a:prstGeom>
          <a:noFill/>
        </p:spPr>
        <p:txBody>
          <a:bodyPr wrap="none" rtlCol="0">
            <a:spAutoFit/>
          </a:bodyPr>
          <a:lstStyle/>
          <a:p>
            <a:pPr fontAlgn="t"/>
            <a:r>
              <a:rPr lang="en-US" sz="2800" b="1" dirty="0"/>
              <a:t>GfG G460 Multi-Gas Detector</a:t>
            </a:r>
            <a:endParaRPr lang="en-US" sz="2800" dirty="0"/>
          </a:p>
        </p:txBody>
      </p:sp>
    </p:spTree>
    <p:extLst>
      <p:ext uri="{BB962C8B-B14F-4D97-AF65-F5344CB8AC3E}">
        <p14:creationId xmlns:p14="http://schemas.microsoft.com/office/powerpoint/2010/main" val="40611855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30" y="1370966"/>
            <a:ext cx="7886700" cy="1325563"/>
          </a:xfrm>
        </p:spPr>
        <p:txBody>
          <a:bodyPr>
            <a:normAutofit fontScale="90000"/>
          </a:bodyPr>
          <a:lstStyle/>
          <a:p>
            <a:r>
              <a:rPr lang="en-US" sz="4900" b="1" dirty="0">
                <a:latin typeface="+mn-lt"/>
              </a:rPr>
              <a:t>Direct Reading Stationary Instruments</a:t>
            </a:r>
            <a:r>
              <a:rPr lang="en-US" dirty="0"/>
              <a:t/>
            </a:r>
            <a:br>
              <a:rPr lang="en-US" dirty="0"/>
            </a:br>
            <a:endParaRPr lang="en-US" dirty="0"/>
          </a:p>
        </p:txBody>
      </p:sp>
      <p:pic>
        <p:nvPicPr>
          <p:cNvPr id="1026" name="Picture 2" descr="ir24">
            <a:hlinkClick r:id="rId3" tooltip="ir24"/>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126891" y="1422401"/>
            <a:ext cx="3483709" cy="5435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6220" y="4752341"/>
            <a:ext cx="4886081" cy="523220"/>
          </a:xfrm>
          <a:prstGeom prst="rect">
            <a:avLst/>
          </a:prstGeom>
          <a:noFill/>
        </p:spPr>
        <p:txBody>
          <a:bodyPr wrap="none" rtlCol="0">
            <a:spAutoFit/>
          </a:bodyPr>
          <a:lstStyle/>
          <a:p>
            <a:r>
              <a:rPr lang="en-US" sz="2800" b="1" dirty="0" smtClean="0"/>
              <a:t>GfG IR </a:t>
            </a:r>
            <a:r>
              <a:rPr lang="en-US" sz="2800" b="1" dirty="0"/>
              <a:t>24 Fixed Gas Transmitter</a:t>
            </a:r>
          </a:p>
        </p:txBody>
      </p:sp>
    </p:spTree>
    <p:extLst>
      <p:ext uri="{BB962C8B-B14F-4D97-AF65-F5344CB8AC3E}">
        <p14:creationId xmlns:p14="http://schemas.microsoft.com/office/powerpoint/2010/main" val="83757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40" y="1257300"/>
            <a:ext cx="7315200" cy="2080261"/>
          </a:xfrm>
        </p:spPr>
        <p:txBody>
          <a:bodyPr>
            <a:normAutofit fontScale="90000"/>
          </a:bodyPr>
          <a:lstStyle/>
          <a:p>
            <a:r>
              <a:rPr lang="en-US" sz="6000" b="1" dirty="0">
                <a:latin typeface="+mn-lt"/>
              </a:rPr>
              <a:t>H</a:t>
            </a:r>
            <a:r>
              <a:rPr lang="en-US" sz="6000" b="1" dirty="0" smtClean="0">
                <a:latin typeface="+mn-lt"/>
              </a:rPr>
              <a:t>ighlights </a:t>
            </a:r>
            <a:r>
              <a:rPr lang="en-US" sz="6000" b="1" dirty="0">
                <a:latin typeface="+mn-lt"/>
              </a:rPr>
              <a:t>of the </a:t>
            </a:r>
            <a:r>
              <a:rPr lang="en-US" sz="6000" b="1" dirty="0" smtClean="0">
                <a:latin typeface="+mn-lt"/>
              </a:rPr>
              <a:t>Critical Topics in </a:t>
            </a:r>
            <a:r>
              <a:rPr lang="en-US" sz="6000" b="1" dirty="0">
                <a:latin typeface="+mn-lt"/>
              </a:rPr>
              <a:t>this </a:t>
            </a:r>
            <a:r>
              <a:rPr lang="en-US" sz="6000" b="1" dirty="0" smtClean="0">
                <a:latin typeface="+mn-lt"/>
              </a:rPr>
              <a:t>Manual</a:t>
            </a:r>
            <a:r>
              <a:rPr lang="en-US" dirty="0"/>
              <a:t/>
            </a:r>
            <a:br>
              <a:rPr lang="en-US" dirty="0"/>
            </a:br>
            <a:endParaRPr lang="en-US" dirty="0"/>
          </a:p>
        </p:txBody>
      </p:sp>
      <p:sp>
        <p:nvSpPr>
          <p:cNvPr id="3" name="Content Placeholder 2"/>
          <p:cNvSpPr>
            <a:spLocks noGrp="1"/>
          </p:cNvSpPr>
          <p:nvPr>
            <p:ph idx="1"/>
          </p:nvPr>
        </p:nvSpPr>
        <p:spPr>
          <a:xfrm>
            <a:off x="628650" y="3169920"/>
            <a:ext cx="7886700" cy="2119256"/>
          </a:xfrm>
        </p:spPr>
        <p:txBody>
          <a:bodyPr>
            <a:noAutofit/>
          </a:bodyPr>
          <a:lstStyle/>
          <a:p>
            <a:pPr lvl="0"/>
            <a:r>
              <a:rPr lang="en-US" sz="3800" b="1" dirty="0"/>
              <a:t>Specific c</a:t>
            </a:r>
            <a:r>
              <a:rPr lang="en-US" sz="3800" b="1" dirty="0" smtClean="0"/>
              <a:t>ase </a:t>
            </a:r>
            <a:r>
              <a:rPr lang="en-US" sz="3800" b="1" dirty="0"/>
              <a:t>of </a:t>
            </a:r>
            <a:r>
              <a:rPr lang="en-US" sz="3800" b="1" dirty="0" smtClean="0"/>
              <a:t>accidental </a:t>
            </a:r>
            <a:r>
              <a:rPr lang="en-US" sz="3800" b="1" dirty="0"/>
              <a:t>i</a:t>
            </a:r>
            <a:r>
              <a:rPr lang="en-US" sz="3800" b="1" dirty="0" smtClean="0"/>
              <a:t>njury and death involving </a:t>
            </a:r>
            <a:r>
              <a:rPr lang="en-US" sz="3800" b="1" dirty="0"/>
              <a:t>e</a:t>
            </a:r>
            <a:r>
              <a:rPr lang="en-US" sz="3800" b="1" dirty="0" smtClean="0"/>
              <a:t>xposures </a:t>
            </a:r>
            <a:r>
              <a:rPr lang="en-US" sz="3800" b="1" dirty="0"/>
              <a:t>to </a:t>
            </a:r>
            <a:r>
              <a:rPr lang="en-US" sz="3800" b="1" dirty="0" smtClean="0"/>
              <a:t>carbon </a:t>
            </a:r>
            <a:r>
              <a:rPr lang="en-US" sz="3800" b="1" dirty="0"/>
              <a:t>d</a:t>
            </a:r>
            <a:r>
              <a:rPr lang="en-US" sz="3800" b="1" dirty="0" smtClean="0"/>
              <a:t>ioxide </a:t>
            </a:r>
            <a:r>
              <a:rPr lang="en-US" sz="3800" b="1" dirty="0"/>
              <a:t>in </a:t>
            </a:r>
            <a:r>
              <a:rPr lang="en-US" sz="3800" b="1" dirty="0" smtClean="0"/>
              <a:t>ethanol production</a:t>
            </a:r>
            <a:endParaRPr lang="en-US" sz="3800" b="1" dirty="0"/>
          </a:p>
        </p:txBody>
      </p:sp>
    </p:spTree>
    <p:extLst>
      <p:ext uri="{BB962C8B-B14F-4D97-AF65-F5344CB8AC3E}">
        <p14:creationId xmlns:p14="http://schemas.microsoft.com/office/powerpoint/2010/main" val="1304451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005206"/>
            <a:ext cx="6869430" cy="1325563"/>
          </a:xfrm>
        </p:spPr>
        <p:txBody>
          <a:bodyPr>
            <a:normAutofit/>
          </a:bodyPr>
          <a:lstStyle/>
          <a:p>
            <a:r>
              <a:rPr lang="en-US" sz="4600" b="1" dirty="0" smtClean="0">
                <a:latin typeface="+mn-lt"/>
                <a:cs typeface="Aharoni" panose="02010803020104030203" pitchFamily="2" charset="-79"/>
              </a:rPr>
              <a:t>Summary </a:t>
            </a:r>
            <a:r>
              <a:rPr lang="en-US" sz="4600" b="1" dirty="0">
                <a:latin typeface="+mn-lt"/>
                <a:cs typeface="Aharoni" panose="02010803020104030203" pitchFamily="2" charset="-79"/>
              </a:rPr>
              <a:t>– </a:t>
            </a:r>
            <a:r>
              <a:rPr lang="en-US" sz="4600" b="1" dirty="0" smtClean="0">
                <a:latin typeface="+mn-lt"/>
                <a:cs typeface="Aharoni" panose="02010803020104030203" pitchFamily="2" charset="-79"/>
              </a:rPr>
              <a:t>Take-Aways</a:t>
            </a:r>
            <a:endParaRPr lang="en-US" sz="4600" b="1" dirty="0">
              <a:latin typeface="+mn-lt"/>
            </a:endParaRPr>
          </a:p>
        </p:txBody>
      </p:sp>
      <p:sp>
        <p:nvSpPr>
          <p:cNvPr id="3" name="Content Placeholder 2"/>
          <p:cNvSpPr>
            <a:spLocks noGrp="1"/>
          </p:cNvSpPr>
          <p:nvPr>
            <p:ph idx="1"/>
          </p:nvPr>
        </p:nvSpPr>
        <p:spPr>
          <a:xfrm>
            <a:off x="365760" y="2506662"/>
            <a:ext cx="8149590" cy="4351338"/>
          </a:xfrm>
        </p:spPr>
        <p:txBody>
          <a:bodyPr>
            <a:normAutofit/>
          </a:bodyPr>
          <a:lstStyle/>
          <a:p>
            <a:r>
              <a:rPr lang="en-US" sz="4000" b="1" dirty="0"/>
              <a:t>Carbon dioxide is a toxic gas that can kill even when there are normal concentrations of oxygen </a:t>
            </a:r>
            <a:r>
              <a:rPr lang="en-US" sz="4000" b="1" dirty="0" smtClean="0"/>
              <a:t>present</a:t>
            </a:r>
          </a:p>
          <a:p>
            <a:endParaRPr lang="en-US" sz="1000" b="1" dirty="0"/>
          </a:p>
          <a:p>
            <a:r>
              <a:rPr lang="en-US" sz="4000" b="1" dirty="0" smtClean="0"/>
              <a:t>Develop </a:t>
            </a:r>
            <a:r>
              <a:rPr lang="en-US" sz="4000" b="1" dirty="0"/>
              <a:t>Your Site Carbon Dioxide Safety Management </a:t>
            </a:r>
            <a:r>
              <a:rPr lang="en-US" sz="4000" b="1" dirty="0" smtClean="0"/>
              <a:t>Program </a:t>
            </a:r>
          </a:p>
          <a:p>
            <a:pPr marL="0" indent="0">
              <a:buNone/>
            </a:pPr>
            <a:endParaRPr lang="en-US" sz="1000" b="1" dirty="0"/>
          </a:p>
          <a:p>
            <a:endParaRPr lang="en-US" sz="4000" dirty="0"/>
          </a:p>
        </p:txBody>
      </p:sp>
    </p:spTree>
    <p:extLst>
      <p:ext uri="{BB962C8B-B14F-4D97-AF65-F5344CB8AC3E}">
        <p14:creationId xmlns:p14="http://schemas.microsoft.com/office/powerpoint/2010/main" val="42803390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073" y="1249097"/>
            <a:ext cx="5947077" cy="800219"/>
          </a:xfrm>
          <a:prstGeom prst="rect">
            <a:avLst/>
          </a:prstGeom>
        </p:spPr>
        <p:txBody>
          <a:bodyPr wrap="none">
            <a:spAutoFit/>
          </a:bodyPr>
          <a:lstStyle/>
          <a:p>
            <a:pPr algn="ctr"/>
            <a:r>
              <a:rPr lang="en-US" sz="4600" b="1" dirty="0">
                <a:cs typeface="Aharoni" panose="02010803020104030203" pitchFamily="2" charset="-79"/>
              </a:rPr>
              <a:t>Summary – Take-Aways</a:t>
            </a:r>
            <a:endParaRPr lang="en-US" sz="4600" dirty="0"/>
          </a:p>
        </p:txBody>
      </p:sp>
      <p:sp>
        <p:nvSpPr>
          <p:cNvPr id="3" name="Rectangle 2"/>
          <p:cNvSpPr/>
          <p:nvPr/>
        </p:nvSpPr>
        <p:spPr>
          <a:xfrm>
            <a:off x="769482" y="2225779"/>
            <a:ext cx="8374518" cy="3477875"/>
          </a:xfrm>
          <a:prstGeom prst="rect">
            <a:avLst/>
          </a:prstGeom>
        </p:spPr>
        <p:txBody>
          <a:bodyPr wrap="square">
            <a:spAutoFit/>
          </a:bodyPr>
          <a:lstStyle/>
          <a:p>
            <a:pPr marL="571500" indent="-571500">
              <a:buFont typeface="Arial" panose="020B0604020202020204" pitchFamily="34" charset="0"/>
              <a:buChar char="•"/>
            </a:pPr>
            <a:r>
              <a:rPr lang="en-US" sz="4000" b="1" dirty="0" smtClean="0"/>
              <a:t>Improve procedures and JHA’s</a:t>
            </a:r>
          </a:p>
          <a:p>
            <a:r>
              <a:rPr lang="en-US" sz="1000" b="1" dirty="0" smtClean="0"/>
              <a:t> </a:t>
            </a:r>
          </a:p>
          <a:p>
            <a:pPr marL="571500" indent="-571500">
              <a:buFont typeface="Arial" panose="020B0604020202020204" pitchFamily="34" charset="0"/>
              <a:buChar char="•"/>
            </a:pPr>
            <a:r>
              <a:rPr lang="en-US" sz="4000" b="1" dirty="0" smtClean="0"/>
              <a:t>Do site evaluations</a:t>
            </a:r>
          </a:p>
          <a:p>
            <a:pPr marL="571500" indent="-571500">
              <a:buFont typeface="Arial" panose="020B0604020202020204" pitchFamily="34" charset="0"/>
              <a:buChar char="•"/>
            </a:pPr>
            <a:endParaRPr lang="en-US" sz="1000" b="1" dirty="0"/>
          </a:p>
          <a:p>
            <a:pPr marL="571500" indent="-571500">
              <a:buFont typeface="Arial" panose="020B0604020202020204" pitchFamily="34" charset="0"/>
              <a:buChar char="•"/>
            </a:pPr>
            <a:r>
              <a:rPr lang="en-US" sz="4000" b="1" dirty="0" smtClean="0"/>
              <a:t>Be </a:t>
            </a:r>
            <a:r>
              <a:rPr lang="en-US" sz="4000" b="1" dirty="0"/>
              <a:t>vigilant for potential carbon dioxide </a:t>
            </a:r>
            <a:r>
              <a:rPr lang="en-US" sz="4000" b="1" dirty="0" smtClean="0"/>
              <a:t>accumulation areas</a:t>
            </a:r>
          </a:p>
          <a:p>
            <a:endParaRPr lang="en-US" sz="4000" b="1" dirty="0"/>
          </a:p>
        </p:txBody>
      </p:sp>
    </p:spTree>
    <p:extLst>
      <p:ext uri="{BB962C8B-B14F-4D97-AF65-F5344CB8AC3E}">
        <p14:creationId xmlns:p14="http://schemas.microsoft.com/office/powerpoint/2010/main" val="3716975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968" y="2092897"/>
            <a:ext cx="8390021" cy="4555093"/>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t>Use </a:t>
            </a:r>
            <a:r>
              <a:rPr lang="en-US" sz="4000" b="1" dirty="0"/>
              <a:t>electronic monitors for detection, since </a:t>
            </a:r>
            <a:r>
              <a:rPr lang="en-US" sz="4000" b="1" dirty="0" smtClean="0"/>
              <a:t>CO</a:t>
            </a:r>
            <a:r>
              <a:rPr lang="en-US" sz="4000" b="1" baseline="-25000" dirty="0" smtClean="0"/>
              <a:t>2 </a:t>
            </a:r>
            <a:r>
              <a:rPr lang="en-US" sz="4000" b="1" dirty="0" smtClean="0"/>
              <a:t>has no warning properties </a:t>
            </a:r>
          </a:p>
          <a:p>
            <a:pPr marL="571500" indent="-571500">
              <a:buFont typeface="Arial" panose="020B0604020202020204" pitchFamily="34" charset="0"/>
              <a:buChar char="•"/>
            </a:pPr>
            <a:endParaRPr lang="en-US" sz="1000" b="1" dirty="0" smtClean="0"/>
          </a:p>
          <a:p>
            <a:pPr marL="571500" indent="-571500">
              <a:buFont typeface="Arial" panose="020B0604020202020204" pitchFamily="34" charset="0"/>
              <a:buChar char="•"/>
            </a:pPr>
            <a:r>
              <a:rPr lang="en-US" sz="4000" b="1" dirty="0" smtClean="0"/>
              <a:t>Set high end exposures levels to protect neurological processes, including judgment and thinking of site personnel </a:t>
            </a:r>
            <a:endParaRPr lang="en-US" sz="4000" b="1" dirty="0"/>
          </a:p>
        </p:txBody>
      </p:sp>
      <p:sp>
        <p:nvSpPr>
          <p:cNvPr id="3" name="Rectangle 2"/>
          <p:cNvSpPr/>
          <p:nvPr/>
        </p:nvSpPr>
        <p:spPr>
          <a:xfrm>
            <a:off x="1590440" y="1271156"/>
            <a:ext cx="5947077" cy="800219"/>
          </a:xfrm>
          <a:prstGeom prst="rect">
            <a:avLst/>
          </a:prstGeom>
        </p:spPr>
        <p:txBody>
          <a:bodyPr wrap="none">
            <a:spAutoFit/>
          </a:bodyPr>
          <a:lstStyle/>
          <a:p>
            <a:pPr algn="ctr"/>
            <a:r>
              <a:rPr lang="en-US" sz="4600" b="1" dirty="0">
                <a:cs typeface="Aharoni" panose="02010803020104030203" pitchFamily="2" charset="-79"/>
              </a:rPr>
              <a:t>Summary – Take-Aways</a:t>
            </a:r>
            <a:endParaRPr lang="en-US" sz="4600" dirty="0"/>
          </a:p>
        </p:txBody>
      </p:sp>
    </p:spTree>
    <p:extLst>
      <p:ext uri="{BB962C8B-B14F-4D97-AF65-F5344CB8AC3E}">
        <p14:creationId xmlns:p14="http://schemas.microsoft.com/office/powerpoint/2010/main" val="2411189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926" y="2294260"/>
            <a:ext cx="8494654" cy="4062651"/>
          </a:xfrm>
          <a:prstGeom prst="rect">
            <a:avLst/>
          </a:prstGeom>
          <a:noFill/>
        </p:spPr>
        <p:txBody>
          <a:bodyPr wrap="square" rtlCol="0">
            <a:spAutoFit/>
          </a:bodyPr>
          <a:lstStyle/>
          <a:p>
            <a:r>
              <a:rPr lang="en-US" sz="4000" b="1" dirty="0" smtClean="0"/>
              <a:t>More information and suggestions on: </a:t>
            </a:r>
          </a:p>
          <a:p>
            <a:pPr marL="571500" indent="-571500">
              <a:buFont typeface="Arial" panose="020B0604020202020204" pitchFamily="34" charset="0"/>
              <a:buChar char="•"/>
            </a:pPr>
            <a:r>
              <a:rPr lang="en-US" sz="4000" b="1" dirty="0" smtClean="0"/>
              <a:t>Steps to developing a CO</a:t>
            </a:r>
            <a:r>
              <a:rPr lang="en-US" sz="4000" b="1" baseline="-25000" dirty="0" smtClean="0"/>
              <a:t>2</a:t>
            </a:r>
            <a:r>
              <a:rPr lang="en-US" sz="4000" b="1" dirty="0" smtClean="0"/>
              <a:t> Management Program,</a:t>
            </a:r>
          </a:p>
          <a:p>
            <a:pPr marL="571500" indent="-571500">
              <a:buFont typeface="Arial" panose="020B0604020202020204" pitchFamily="34" charset="0"/>
              <a:buChar char="•"/>
            </a:pPr>
            <a:r>
              <a:rPr lang="en-US" sz="4000" b="1" dirty="0" smtClean="0"/>
              <a:t>Adverse health effects of CO</a:t>
            </a:r>
            <a:r>
              <a:rPr lang="en-US" sz="4000" b="1" baseline="-25000" dirty="0" smtClean="0"/>
              <a:t>2</a:t>
            </a:r>
            <a:r>
              <a:rPr lang="en-US" sz="4000" b="1" dirty="0" smtClean="0"/>
              <a:t>,  and </a:t>
            </a:r>
          </a:p>
          <a:p>
            <a:pPr marL="571500" indent="-571500">
              <a:buFont typeface="Arial" panose="020B0604020202020204" pitchFamily="34" charset="0"/>
              <a:buChar char="•"/>
            </a:pPr>
            <a:r>
              <a:rPr lang="en-US" sz="4000" b="1" dirty="0" smtClean="0"/>
              <a:t>Electronic instruments &amp; ventilation</a:t>
            </a:r>
            <a:r>
              <a:rPr lang="en-US" sz="4800" b="1" dirty="0" smtClean="0"/>
              <a:t> </a:t>
            </a:r>
          </a:p>
          <a:p>
            <a:endParaRPr lang="en-US" sz="1000" b="1" dirty="0" smtClean="0"/>
          </a:p>
          <a:p>
            <a:r>
              <a:rPr lang="en-US" sz="4000" b="1" dirty="0" smtClean="0"/>
              <a:t>Are given in specific </a:t>
            </a:r>
            <a:r>
              <a:rPr lang="en-US" sz="4000" b="1" dirty="0"/>
              <a:t>training programs </a:t>
            </a:r>
          </a:p>
        </p:txBody>
      </p:sp>
      <p:sp>
        <p:nvSpPr>
          <p:cNvPr id="3" name="TextBox 2"/>
          <p:cNvSpPr txBox="1"/>
          <p:nvPr/>
        </p:nvSpPr>
        <p:spPr>
          <a:xfrm>
            <a:off x="1604210" y="1251284"/>
            <a:ext cx="6978316" cy="800219"/>
          </a:xfrm>
          <a:prstGeom prst="rect">
            <a:avLst/>
          </a:prstGeom>
          <a:noFill/>
        </p:spPr>
        <p:txBody>
          <a:bodyPr wrap="square" rtlCol="0">
            <a:spAutoFit/>
          </a:bodyPr>
          <a:lstStyle/>
          <a:p>
            <a:r>
              <a:rPr lang="en-US" sz="4600" b="1" dirty="0" smtClean="0"/>
              <a:t>Where to go for More Help</a:t>
            </a:r>
            <a:endParaRPr lang="en-US" sz="4600" b="1" dirty="0"/>
          </a:p>
        </p:txBody>
      </p:sp>
    </p:spTree>
    <p:extLst>
      <p:ext uri="{BB962C8B-B14F-4D97-AF65-F5344CB8AC3E}">
        <p14:creationId xmlns:p14="http://schemas.microsoft.com/office/powerpoint/2010/main" val="451043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80" y="1501143"/>
            <a:ext cx="8696960" cy="3754874"/>
          </a:xfrm>
          <a:prstGeom prst="rect">
            <a:avLst/>
          </a:prstGeom>
        </p:spPr>
        <p:txBody>
          <a:bodyPr wrap="square">
            <a:spAutoFit/>
          </a:bodyPr>
          <a:lstStyle/>
          <a:p>
            <a:r>
              <a:rPr lang="en-US" sz="4400" b="1" dirty="0">
                <a:ea typeface="Calibri" panose="020F0502020204030204" pitchFamily="34" charset="0"/>
                <a:cs typeface="Times New Roman" panose="02020603050405020304" pitchFamily="18" charset="0"/>
              </a:rPr>
              <a:t>This </a:t>
            </a:r>
            <a:r>
              <a:rPr lang="en-US" sz="4400" b="1" u="sng" dirty="0">
                <a:ea typeface="Calibri" panose="020F0502020204030204" pitchFamily="34" charset="0"/>
                <a:cs typeface="Times New Roman" panose="02020603050405020304" pitchFamily="18" charset="0"/>
              </a:rPr>
              <a:t>CARBON DIOXIDE SAFETY MANUAL </a:t>
            </a:r>
            <a:r>
              <a:rPr lang="en-US" sz="4400" b="1" dirty="0">
                <a:ea typeface="Calibri" panose="020F0502020204030204" pitchFamily="34" charset="0"/>
                <a:cs typeface="Times New Roman" panose="02020603050405020304" pitchFamily="18" charset="0"/>
              </a:rPr>
              <a:t>has been published to help facilities understand CO</a:t>
            </a:r>
            <a:r>
              <a:rPr lang="en-US" sz="4400" b="1" baseline="-25000" dirty="0">
                <a:ea typeface="Calibri" panose="020F0502020204030204" pitchFamily="34" charset="0"/>
                <a:cs typeface="Times New Roman" panose="02020603050405020304" pitchFamily="18" charset="0"/>
              </a:rPr>
              <a:t>2</a:t>
            </a:r>
            <a:r>
              <a:rPr lang="en-US" sz="4400" b="1" dirty="0">
                <a:ea typeface="Calibri" panose="020F0502020204030204" pitchFamily="34" charset="0"/>
                <a:cs typeface="Times New Roman" panose="02020603050405020304" pitchFamily="18" charset="0"/>
              </a:rPr>
              <a:t> health effects and control CO</a:t>
            </a:r>
            <a:r>
              <a:rPr lang="en-US" sz="4400" b="1" baseline="-25000" dirty="0">
                <a:ea typeface="Calibri" panose="020F0502020204030204" pitchFamily="34" charset="0"/>
                <a:cs typeface="Times New Roman" panose="02020603050405020304" pitchFamily="18" charset="0"/>
              </a:rPr>
              <a:t>2</a:t>
            </a:r>
            <a:r>
              <a:rPr lang="en-US" sz="4400" b="1" dirty="0">
                <a:ea typeface="Calibri" panose="020F0502020204030204" pitchFamily="34" charset="0"/>
                <a:cs typeface="Times New Roman" panose="02020603050405020304" pitchFamily="18" charset="0"/>
              </a:rPr>
              <a:t> exposures</a:t>
            </a:r>
            <a:r>
              <a:rPr lang="en-US" sz="4400" b="1" dirty="0" smtClean="0">
                <a:ea typeface="Calibri" panose="020F0502020204030204" pitchFamily="34" charset="0"/>
                <a:cs typeface="Times New Roman" panose="02020603050405020304" pitchFamily="18" charset="0"/>
              </a:rPr>
              <a:t>.</a:t>
            </a:r>
          </a:p>
          <a:p>
            <a:endParaRPr lang="en-US" b="1" dirty="0">
              <a:cs typeface="Times New Roman" panose="02020603050405020304" pitchFamily="18" charset="0"/>
            </a:endParaRPr>
          </a:p>
          <a:p>
            <a:r>
              <a:rPr lang="en-US" sz="4400" b="1" dirty="0" smtClean="0">
                <a:cs typeface="Times New Roman" panose="02020603050405020304" pitchFamily="18" charset="0"/>
              </a:rPr>
              <a:t>Use it to make your workplace safer!</a:t>
            </a:r>
            <a:endParaRPr lang="en-US" sz="4400" dirty="0"/>
          </a:p>
        </p:txBody>
      </p:sp>
    </p:spTree>
    <p:extLst>
      <p:ext uri="{BB962C8B-B14F-4D97-AF65-F5344CB8AC3E}">
        <p14:creationId xmlns:p14="http://schemas.microsoft.com/office/powerpoint/2010/main" val="416961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1443789"/>
            <a:ext cx="7383780" cy="1684857"/>
          </a:xfrm>
        </p:spPr>
        <p:txBody>
          <a:bodyPr>
            <a:normAutofit fontScale="90000"/>
          </a:bodyPr>
          <a:lstStyle/>
          <a:p>
            <a:r>
              <a:rPr lang="en-US" sz="6000" b="1" dirty="0">
                <a:latin typeface="+mn-lt"/>
              </a:rPr>
              <a:t>Highlights of the </a:t>
            </a:r>
            <a:r>
              <a:rPr lang="en-US" sz="6000" b="1" dirty="0" smtClean="0">
                <a:latin typeface="+mn-lt"/>
              </a:rPr>
              <a:t>Critical Topics in </a:t>
            </a:r>
            <a:r>
              <a:rPr lang="en-US" sz="6000" b="1" dirty="0">
                <a:latin typeface="+mn-lt"/>
              </a:rPr>
              <a:t>this </a:t>
            </a:r>
            <a:r>
              <a:rPr lang="en-US" sz="6000" b="1" dirty="0" smtClean="0">
                <a:latin typeface="+mn-lt"/>
              </a:rPr>
              <a:t>Manual </a:t>
            </a:r>
            <a:r>
              <a:rPr lang="en-US" sz="2800" b="1" dirty="0" smtClean="0">
                <a:latin typeface="+mn-lt"/>
              </a:rPr>
              <a:t>(cont.)</a:t>
            </a:r>
            <a:r>
              <a:rPr lang="en-US" dirty="0"/>
              <a:t/>
            </a:r>
            <a:br>
              <a:rPr lang="en-US" dirty="0"/>
            </a:br>
            <a:endParaRPr lang="en-US" dirty="0"/>
          </a:p>
        </p:txBody>
      </p:sp>
      <p:sp>
        <p:nvSpPr>
          <p:cNvPr id="3" name="Content Placeholder 2"/>
          <p:cNvSpPr>
            <a:spLocks noGrp="1"/>
          </p:cNvSpPr>
          <p:nvPr>
            <p:ph idx="1"/>
          </p:nvPr>
        </p:nvSpPr>
        <p:spPr>
          <a:xfrm>
            <a:off x="628649" y="3371850"/>
            <a:ext cx="8018045" cy="1649329"/>
          </a:xfrm>
        </p:spPr>
        <p:txBody>
          <a:bodyPr/>
          <a:lstStyle/>
          <a:p>
            <a:pPr lvl="0"/>
            <a:r>
              <a:rPr lang="en-US" sz="4000" b="1" dirty="0"/>
              <a:t>Adverse health effects and symptoms of </a:t>
            </a:r>
            <a:r>
              <a:rPr lang="en-US" sz="4000" b="1" dirty="0" smtClean="0"/>
              <a:t>exposure</a:t>
            </a:r>
            <a:endParaRPr lang="en-US" sz="4000" b="1" dirty="0"/>
          </a:p>
          <a:p>
            <a:pPr marL="0" indent="0">
              <a:buNone/>
            </a:pPr>
            <a:endParaRPr lang="en-US" dirty="0"/>
          </a:p>
        </p:txBody>
      </p:sp>
    </p:spTree>
    <p:extLst>
      <p:ext uri="{BB962C8B-B14F-4D97-AF65-F5344CB8AC3E}">
        <p14:creationId xmlns:p14="http://schemas.microsoft.com/office/powerpoint/2010/main" val="4224389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2924</Words>
  <Application>Microsoft Office PowerPoint</Application>
  <PresentationFormat>On-screen Show (4:3)</PresentationFormat>
  <Paragraphs>254</Paragraphs>
  <Slides>85</Slides>
  <Notes>27</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PowerPoint Presentation</vt:lpstr>
      <vt:lpstr>Overview of the CO2 Safety  Management Program </vt:lpstr>
      <vt:lpstr>Overview of the CO2 Safety  Management Program</vt:lpstr>
      <vt:lpstr>Overview of the CO2 Safety Management Pgm. (cont.)</vt:lpstr>
      <vt:lpstr>Overview of the CO2 Safety  Management Pgm (cont.)</vt:lpstr>
      <vt:lpstr>TODAY’S DISCUSSION:</vt:lpstr>
      <vt:lpstr>Highlights of the Critical Topics in this Manual </vt:lpstr>
      <vt:lpstr>Highlights of the Critical Topics in this Manual (cont.) </vt:lpstr>
      <vt:lpstr>Highlights of the Critical Topics in this Manual (cont.)  </vt:lpstr>
      <vt:lpstr>Highlights of the Critical Topics in this Manual (cont.)  </vt:lpstr>
      <vt:lpstr>Major Points to Take Away With You</vt:lpstr>
      <vt:lpstr>Major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FATAL ACCIDENT</vt:lpstr>
      <vt:lpstr>In January 2013, two men were found unconscious as they did maintenance in an ethanol production facility.   One died and one has permanent, residual neurological damage from the CO2 overexposures.  </vt:lpstr>
      <vt:lpstr>PowerPoint Presentation</vt:lpstr>
      <vt:lpstr>PowerPoint Presentation</vt:lpstr>
      <vt:lpstr>Top of the Interstice Building </vt:lpstr>
      <vt:lpstr>Each fermenter had a small D-shaped manway inside the building </vt:lpstr>
      <vt:lpstr>Each fermenter also had a larger round manway outside of the building, and each of these manways was the entry point for its fermenter. </vt:lpstr>
      <vt:lpstr>On the morning of the incident, the maintenance workers opened the D manway inside the building, then went outside and opened the outside manway, and then went back into the building. </vt:lpstr>
      <vt:lpstr>An IDLH atmosphere was released into the interstice building from the opened fermenter.  So when they returned they were overcome by carbon dioxide.</vt:lpstr>
      <vt:lpstr>45 minutes or so later they were found, one unconscious, the other dead.  The one who was revived has sustained permanent neurological damage.</vt:lpstr>
      <vt:lpstr>Prevention</vt:lpstr>
      <vt:lpstr>Developing the CO2 Management Program (Site CO2  Identification and  Control Program)</vt:lpstr>
      <vt:lpstr> KNOW YOUR PROCESS!    RECOGNIZE THE HAZARDS!  </vt:lpstr>
      <vt:lpstr> Best Practices: Develop a CO2 Management Program </vt:lpstr>
      <vt:lpstr>PowerPoint Presentation</vt:lpstr>
      <vt:lpstr>PowerPoint Presentation</vt:lpstr>
      <vt:lpstr>PowerPoint Presentation</vt:lpstr>
      <vt:lpstr>Examples of Places That Could Accumulate CO2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 a Carbon Dioxide Facility Review Process</vt:lpstr>
      <vt:lpstr>PowerPoint Presentation</vt:lpstr>
      <vt:lpstr>PowerPoint Presentation</vt:lpstr>
      <vt:lpstr>Off-gassing from fermenters can cause localized areas of high CO2 concentrations that can be unsuspected.   </vt:lpstr>
      <vt:lpstr>  </vt:lpstr>
      <vt:lpstr>PowerPoint Presentation</vt:lpstr>
      <vt:lpstr>  </vt:lpstr>
      <vt:lpstr>  </vt:lpstr>
      <vt:lpstr>  </vt:lpstr>
      <vt:lpstr>Prevent Unsafe  CO2 Levels </vt:lpstr>
      <vt:lpstr>  </vt:lpstr>
      <vt:lpstr>PowerPoint Presentation</vt:lpstr>
      <vt:lpstr>  </vt:lpstr>
      <vt:lpstr>PowerPoint Presentation</vt:lpstr>
      <vt:lpstr>  </vt:lpstr>
      <vt:lpstr>  </vt:lpstr>
      <vt:lpstr>Evaluate and Upgrade  Confined Space Entry Procedures </vt:lpstr>
      <vt:lpstr> </vt:lpstr>
      <vt:lpstr>ADVERSE HEALTH EFFECTS AND SYMPTOMS OF EXPOSURE </vt:lpstr>
      <vt:lpstr>PowerPoint Presentation</vt:lpstr>
      <vt:lpstr>PowerPoint Presentation</vt:lpstr>
      <vt:lpstr>PowerPoint Presentation</vt:lpstr>
      <vt:lpstr>PowerPoint Presentation</vt:lpstr>
      <vt:lpstr>PowerPoint Presentation</vt:lpstr>
      <vt:lpstr>PowerPoint Presentation</vt:lpstr>
      <vt:lpstr>At a concentration of only 2,500 ppm for 2.5 hours, most measured cognitive functions were impaired to the extent that the individuals were rendered cognitively dysfunctional. </vt:lpstr>
      <vt:lpstr>Over 45 years ago the 8-hour Time-Weighted Average Workplace Exposure Limit was set at = 5000 ppm (0.5%) IDLH = 30,000 (3%). It has not been changed yet.</vt:lpstr>
      <vt:lpstr>At 5,000 ppm (0.5%), the International Space Station crew experienced headaches, lethargy, mental slowness, emotional irritation, and sleep disruption,  even though oxygen concentrations were maintained at 20.9%</vt:lpstr>
      <vt:lpstr>Fortunately, during the past decade, great strides have been made in developing accurate, rugged, easy to calibrate, and dependable carbon dioxide sensors at a reasonable cost.</vt:lpstr>
      <vt:lpstr>ELECTRONIC CO2 SENSORS</vt:lpstr>
      <vt:lpstr>Single Electronic CO2 Gas Detector  </vt:lpstr>
      <vt:lpstr>Direct-Reading, Portable, Multi-Gas Electronic Monitor with CO2 Gas Detector</vt:lpstr>
      <vt:lpstr>Direct Reading Stationary Instruments </vt:lpstr>
      <vt:lpstr>Summary – Take-Aways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Dioxide Safety Program</dc:title>
  <dc:creator>Mary DeVany</dc:creator>
  <cp:keywords>h</cp:keywords>
  <cp:lastModifiedBy>Missy Ruff</cp:lastModifiedBy>
  <cp:revision>100</cp:revision>
  <dcterms:created xsi:type="dcterms:W3CDTF">2015-05-26T00:57:45Z</dcterms:created>
  <dcterms:modified xsi:type="dcterms:W3CDTF">2016-01-15T00:13:26Z</dcterms:modified>
</cp:coreProperties>
</file>